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6" r:id="rId2"/>
  </p:sldMasterIdLst>
  <p:notesMasterIdLst>
    <p:notesMasterId r:id="rId24"/>
  </p:notesMasterIdLst>
  <p:handoutMasterIdLst>
    <p:handoutMasterId r:id="rId25"/>
  </p:handoutMasterIdLst>
  <p:sldIdLst>
    <p:sldId id="570" r:id="rId3"/>
    <p:sldId id="618" r:id="rId4"/>
    <p:sldId id="603" r:id="rId5"/>
    <p:sldId id="528" r:id="rId6"/>
    <p:sldId id="600" r:id="rId7"/>
    <p:sldId id="601" r:id="rId8"/>
    <p:sldId id="604" r:id="rId9"/>
    <p:sldId id="605" r:id="rId10"/>
    <p:sldId id="611" r:id="rId11"/>
    <p:sldId id="613" r:id="rId12"/>
    <p:sldId id="616" r:id="rId13"/>
    <p:sldId id="615" r:id="rId14"/>
    <p:sldId id="612" r:id="rId15"/>
    <p:sldId id="617" r:id="rId16"/>
    <p:sldId id="609" r:id="rId17"/>
    <p:sldId id="610" r:id="rId18"/>
    <p:sldId id="590" r:id="rId19"/>
    <p:sldId id="595" r:id="rId20"/>
    <p:sldId id="596" r:id="rId21"/>
    <p:sldId id="589" r:id="rId22"/>
    <p:sldId id="573" r:id="rId23"/>
  </p:sldIdLst>
  <p:sldSz cx="12192000" cy="6858000"/>
  <p:notesSz cx="6807200" cy="9939338"/>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99A"/>
    <a:srgbClr val="977D29"/>
    <a:srgbClr val="FDA7A5"/>
    <a:srgbClr val="DAD010"/>
    <a:srgbClr val="E8F446"/>
    <a:srgbClr val="FFE38B"/>
    <a:srgbClr val="FBFBFB"/>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5320" autoAdjust="0"/>
  </p:normalViewPr>
  <p:slideViewPr>
    <p:cSldViewPr snapToGrid="0">
      <p:cViewPr varScale="1">
        <p:scale>
          <a:sx n="63" d="100"/>
          <a:sy n="63" d="100"/>
        </p:scale>
        <p:origin x="732"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1" d="100"/>
          <a:sy n="61" d="100"/>
        </p:scale>
        <p:origin x="32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2120745750401"/>
          <c:y val="5.0588069372319897E-2"/>
          <c:w val="0.84136665630991703"/>
          <c:h val="0.70376893147640895"/>
        </c:manualLayout>
      </c:layout>
      <c:lineChart>
        <c:grouping val="standard"/>
        <c:varyColors val="0"/>
        <c:ser>
          <c:idx val="0"/>
          <c:order val="0"/>
          <c:tx>
            <c:strRef>
              <c:f>工作表1!$B$1</c:f>
              <c:strCache>
                <c:ptCount val="1"/>
                <c:pt idx="0">
                  <c:v>數列 1</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lumMod val="65000"/>
                        <a:lumOff val="35000"/>
                      </a:schemeClr>
                    </a:solidFill>
                    <a:effectLst/>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工作表1!$A$2:$A$4</c:f>
              <c:strCache>
                <c:ptCount val="3"/>
                <c:pt idx="0">
                  <c:v>106年</c:v>
                </c:pt>
                <c:pt idx="1">
                  <c:v>107年</c:v>
                </c:pt>
                <c:pt idx="2">
                  <c:v>108年</c:v>
                </c:pt>
              </c:strCache>
            </c:strRef>
          </c:cat>
          <c:val>
            <c:numRef>
              <c:f>工作表1!$B$2:$B$4</c:f>
              <c:numCache>
                <c:formatCode>General</c:formatCode>
                <c:ptCount val="3"/>
                <c:pt idx="0">
                  <c:v>8954</c:v>
                </c:pt>
                <c:pt idx="1">
                  <c:v>7684</c:v>
                </c:pt>
                <c:pt idx="2">
                  <c:v>6140</c:v>
                </c:pt>
              </c:numCache>
            </c:numRef>
          </c:val>
          <c:smooth val="0"/>
          <c:extLst>
            <c:ext xmlns:c16="http://schemas.microsoft.com/office/drawing/2014/chart" uri="{C3380CC4-5D6E-409C-BE32-E72D297353CC}">
              <c16:uniqueId val="{00000000-2142-46F0-A959-4D8A59FBDE32}"/>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14061152"/>
        <c:axId val="214067072"/>
      </c:lineChart>
      <c:catAx>
        <c:axId val="2140611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zh-TW"/>
          </a:p>
        </c:txPr>
        <c:crossAx val="214067072"/>
        <c:crosses val="autoZero"/>
        <c:auto val="1"/>
        <c:lblAlgn val="ctr"/>
        <c:lblOffset val="100"/>
        <c:noMultiLvlLbl val="0"/>
      </c:catAx>
      <c:valAx>
        <c:axId val="214067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zh-TW"/>
          </a:p>
        </c:txPr>
        <c:crossAx val="21406115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75000"/>
              </a:schemeClr>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097B-4D86-AFD9-4A3C11348F33}"/>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097B-4D86-AFD9-4A3C11348F33}"/>
              </c:ext>
            </c:extLst>
          </c:dPt>
          <c:val>
            <c:numRef>
              <c:f>工作表1!$I$5:$I$6</c:f>
              <c:numCache>
                <c:formatCode>General</c:formatCode>
                <c:ptCount val="2"/>
                <c:pt idx="0">
                  <c:v>70</c:v>
                </c:pt>
                <c:pt idx="1">
                  <c:v>30</c:v>
                </c:pt>
              </c:numCache>
            </c:numRef>
          </c:val>
          <c:extLst>
            <c:ext xmlns:c16="http://schemas.microsoft.com/office/drawing/2014/chart" uri="{C3380CC4-5D6E-409C-BE32-E72D297353CC}">
              <c16:uniqueId val="{00000004-097B-4D86-AFD9-4A3C11348F33}"/>
            </c:ext>
          </c:extLst>
        </c:ser>
        <c:dLbls>
          <c:showLegendKey val="0"/>
          <c:showVal val="0"/>
          <c:showCatName val="0"/>
          <c:showSerName val="0"/>
          <c:showPercent val="0"/>
          <c:showBubbleSize val="0"/>
          <c:showLeaderLines val="1"/>
        </c:dLbls>
        <c:firstSliceAng val="0"/>
        <c:holeSize val="7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22222222222224E-2"/>
          <c:y val="4.3981481481481483E-2"/>
          <c:w val="0.95553567737207068"/>
          <c:h val="0.92678113152522601"/>
        </c:manualLayout>
      </c:layout>
      <c:doughnut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F26E-4A42-95E0-A175E62FA254}"/>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F26E-4A42-95E0-A175E62FA254}"/>
              </c:ext>
            </c:extLst>
          </c:dPt>
          <c:val>
            <c:numRef>
              <c:f>工作表1!$H$6:$H$7</c:f>
              <c:numCache>
                <c:formatCode>0%</c:formatCode>
                <c:ptCount val="2"/>
                <c:pt idx="0">
                  <c:v>0.82</c:v>
                </c:pt>
                <c:pt idx="1">
                  <c:v>0.18</c:v>
                </c:pt>
              </c:numCache>
            </c:numRef>
          </c:val>
          <c:extLst>
            <c:ext xmlns:c16="http://schemas.microsoft.com/office/drawing/2014/chart" uri="{C3380CC4-5D6E-409C-BE32-E72D297353CC}">
              <c16:uniqueId val="{00000004-F26E-4A42-95E0-A175E62FA254}"/>
            </c:ext>
          </c:extLst>
        </c:ser>
        <c:dLbls>
          <c:showLegendKey val="0"/>
          <c:showVal val="0"/>
          <c:showCatName val="0"/>
          <c:showSerName val="0"/>
          <c:showPercent val="0"/>
          <c:showBubbleSize val="0"/>
          <c:showLeaderLines val="1"/>
        </c:dLbls>
        <c:firstSliceAng val="0"/>
        <c:holeSize val="7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A769-4FFC-A8A8-51DF59B72201}"/>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A769-4FFC-A8A8-51DF59B72201}"/>
              </c:ext>
            </c:extLst>
          </c:dPt>
          <c:val>
            <c:numRef>
              <c:f>工作表1!$J$6:$J$7</c:f>
              <c:numCache>
                <c:formatCode>0%</c:formatCode>
                <c:ptCount val="2"/>
                <c:pt idx="0">
                  <c:v>0.64</c:v>
                </c:pt>
                <c:pt idx="1">
                  <c:v>0.36</c:v>
                </c:pt>
              </c:numCache>
            </c:numRef>
          </c:val>
          <c:extLst>
            <c:ext xmlns:c16="http://schemas.microsoft.com/office/drawing/2014/chart" uri="{C3380CC4-5D6E-409C-BE32-E72D297353CC}">
              <c16:uniqueId val="{00000004-A769-4FFC-A8A8-51DF59B72201}"/>
            </c:ext>
          </c:extLst>
        </c:ser>
        <c:dLbls>
          <c:showLegendKey val="0"/>
          <c:showVal val="0"/>
          <c:showCatName val="0"/>
          <c:showSerName val="0"/>
          <c:showPercent val="0"/>
          <c:showBubbleSize val="0"/>
          <c:showLeaderLines val="1"/>
        </c:dLbls>
        <c:firstSliceAng val="0"/>
        <c:holeSize val="7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858625208681999"/>
          <c:y val="8.1925706804520798E-2"/>
          <c:w val="0.66515000441808203"/>
          <c:h val="0.81057595042905894"/>
        </c:manualLayout>
      </c:layout>
      <c:barChart>
        <c:barDir val="col"/>
        <c:grouping val="clustered"/>
        <c:varyColors val="0"/>
        <c:ser>
          <c:idx val="0"/>
          <c:order val="0"/>
          <c:tx>
            <c:strRef>
              <c:f>工作表1!$A$2</c:f>
              <c:strCache>
                <c:ptCount val="1"/>
                <c:pt idx="0">
                  <c:v>億元</c:v>
                </c:pt>
              </c:strCache>
            </c:strRef>
          </c:tx>
          <c:spPr>
            <a:solidFill>
              <a:schemeClr val="accent1"/>
            </a:solidFill>
          </c:spPr>
          <c:invertIfNegative val="0"/>
          <c:dPt>
            <c:idx val="0"/>
            <c:invertIfNegative val="0"/>
            <c:bubble3D val="0"/>
            <c:spPr>
              <a:solidFill>
                <a:srgbClr val="00B0F0"/>
              </a:solidFill>
            </c:spPr>
            <c:extLst>
              <c:ext xmlns:c16="http://schemas.microsoft.com/office/drawing/2014/chart" uri="{C3380CC4-5D6E-409C-BE32-E72D297353CC}">
                <c16:uniqueId val="{00000001-985F-4AA2-AFDC-0AF85E3765C4}"/>
              </c:ext>
            </c:extLst>
          </c:dPt>
          <c:dPt>
            <c:idx val="1"/>
            <c:invertIfNegative val="0"/>
            <c:bubble3D val="0"/>
            <c:spPr>
              <a:solidFill>
                <a:srgbClr val="FFC000"/>
              </a:solidFill>
            </c:spPr>
            <c:extLst>
              <c:ext xmlns:c16="http://schemas.microsoft.com/office/drawing/2014/chart" uri="{C3380CC4-5D6E-409C-BE32-E72D297353CC}">
                <c16:uniqueId val="{00000003-985F-4AA2-AFDC-0AF85E3765C4}"/>
              </c:ext>
            </c:extLst>
          </c:dPt>
          <c:dPt>
            <c:idx val="2"/>
            <c:invertIfNegative val="0"/>
            <c:bubble3D val="0"/>
            <c:spPr>
              <a:solidFill>
                <a:srgbClr val="FFC000"/>
              </a:solidFill>
            </c:spPr>
            <c:extLst>
              <c:ext xmlns:c16="http://schemas.microsoft.com/office/drawing/2014/chart" uri="{C3380CC4-5D6E-409C-BE32-E72D297353CC}">
                <c16:uniqueId val="{00000005-985F-4AA2-AFDC-0AF85E3765C4}"/>
              </c:ext>
            </c:extLst>
          </c:dPt>
          <c:dPt>
            <c:idx val="3"/>
            <c:invertIfNegative val="0"/>
            <c:bubble3D val="0"/>
            <c:spPr>
              <a:solidFill>
                <a:srgbClr val="FFC000"/>
              </a:solidFill>
            </c:spPr>
            <c:extLst>
              <c:ext xmlns:c16="http://schemas.microsoft.com/office/drawing/2014/chart" uri="{C3380CC4-5D6E-409C-BE32-E72D297353CC}">
                <c16:uniqueId val="{00000007-985F-4AA2-AFDC-0AF85E3765C4}"/>
              </c:ext>
            </c:extLst>
          </c:dPt>
          <c:dPt>
            <c:idx val="4"/>
            <c:invertIfNegative val="0"/>
            <c:bubble3D val="0"/>
            <c:spPr>
              <a:solidFill>
                <a:srgbClr val="FFC000"/>
              </a:solidFill>
            </c:spPr>
            <c:extLst>
              <c:ext xmlns:c16="http://schemas.microsoft.com/office/drawing/2014/chart" uri="{C3380CC4-5D6E-409C-BE32-E72D297353CC}">
                <c16:uniqueId val="{00000009-985F-4AA2-AFDC-0AF85E3765C4}"/>
              </c:ext>
            </c:extLst>
          </c:dPt>
          <c:dPt>
            <c:idx val="5"/>
            <c:invertIfNegative val="0"/>
            <c:bubble3D val="0"/>
            <c:spPr>
              <a:solidFill>
                <a:srgbClr val="92D050"/>
              </a:solidFill>
            </c:spPr>
            <c:extLst>
              <c:ext xmlns:c16="http://schemas.microsoft.com/office/drawing/2014/chart" uri="{C3380CC4-5D6E-409C-BE32-E72D297353CC}">
                <c16:uniqueId val="{0000000B-985F-4AA2-AFDC-0AF85E3765C4}"/>
              </c:ext>
            </c:extLst>
          </c:dPt>
          <c:dPt>
            <c:idx val="6"/>
            <c:invertIfNegative val="0"/>
            <c:bubble3D val="0"/>
            <c:spPr>
              <a:solidFill>
                <a:srgbClr val="92D050"/>
              </a:solidFill>
            </c:spPr>
            <c:extLst>
              <c:ext xmlns:c16="http://schemas.microsoft.com/office/drawing/2014/chart" uri="{C3380CC4-5D6E-409C-BE32-E72D297353CC}">
                <c16:uniqueId val="{0000000D-985F-4AA2-AFDC-0AF85E3765C4}"/>
              </c:ext>
            </c:extLst>
          </c:dPt>
          <c:dPt>
            <c:idx val="7"/>
            <c:invertIfNegative val="0"/>
            <c:bubble3D val="0"/>
            <c:spPr>
              <a:solidFill>
                <a:srgbClr val="92D050"/>
              </a:solidFill>
            </c:spPr>
            <c:extLst>
              <c:ext xmlns:c16="http://schemas.microsoft.com/office/drawing/2014/chart" uri="{C3380CC4-5D6E-409C-BE32-E72D297353CC}">
                <c16:uniqueId val="{0000000F-985F-4AA2-AFDC-0AF85E3765C4}"/>
              </c:ext>
            </c:extLst>
          </c:dPt>
          <c:dPt>
            <c:idx val="8"/>
            <c:invertIfNegative val="0"/>
            <c:bubble3D val="0"/>
            <c:spPr>
              <a:solidFill>
                <a:srgbClr val="92D050"/>
              </a:solidFill>
            </c:spPr>
            <c:extLst>
              <c:ext xmlns:c16="http://schemas.microsoft.com/office/drawing/2014/chart" uri="{C3380CC4-5D6E-409C-BE32-E72D297353CC}">
                <c16:uniqueId val="{00000011-985F-4AA2-AFDC-0AF85E3765C4}"/>
              </c:ext>
            </c:extLst>
          </c:dPt>
          <c:dLbls>
            <c:dLbl>
              <c:idx val="0"/>
              <c:layout>
                <c:manualLayout>
                  <c:x val="7.1627880238810296E-2"/>
                  <c:y val="-0.121293640522736"/>
                </c:manualLayout>
              </c:layout>
              <c:tx>
                <c:rich>
                  <a:bodyPr/>
                  <a:lstStyle/>
                  <a:p>
                    <a:r>
                      <a:rPr lang="en-US" altLang="zh-TW" dirty="0">
                        <a:solidFill>
                          <a:srgbClr val="002060"/>
                        </a:solidFill>
                      </a:rPr>
                      <a:t>17.7</a:t>
                    </a:r>
                    <a:r>
                      <a:rPr lang="zh-TW" altLang="en-US" sz="1800" b="0" i="0" u="none" strike="noStrike" baseline="0" dirty="0">
                        <a:solidFill>
                          <a:srgbClr val="002060"/>
                        </a:solidFill>
                        <a:effectLst/>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5F-4AA2-AFDC-0AF85E3765C4}"/>
                </c:ext>
              </c:extLst>
            </c:dLbl>
            <c:dLbl>
              <c:idx val="1"/>
              <c:layout>
                <c:manualLayout>
                  <c:x val="6.8297739572911895E-2"/>
                  <c:y val="-0.203243995650986"/>
                </c:manualLayout>
              </c:layout>
              <c:tx>
                <c:rich>
                  <a:bodyPr/>
                  <a:lstStyle/>
                  <a:p>
                    <a:r>
                      <a:rPr lang="en-US" altLang="zh-TW" dirty="0">
                        <a:solidFill>
                          <a:srgbClr val="002060"/>
                        </a:solidFill>
                      </a:rPr>
                      <a:t>29.8</a:t>
                    </a:r>
                    <a:r>
                      <a:rPr lang="zh-TW" altLang="en-US" sz="1800" b="0" i="0" u="none" strike="noStrike" baseline="0" dirty="0">
                        <a:solidFill>
                          <a:srgbClr val="002060"/>
                        </a:solidFill>
                        <a:effectLst/>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5F-4AA2-AFDC-0AF85E3765C4}"/>
                </c:ext>
              </c:extLst>
            </c:dLbl>
            <c:dLbl>
              <c:idx val="2"/>
              <c:layout>
                <c:manualLayout>
                  <c:x val="6.8721285696139001E-2"/>
                  <c:y val="-5.5488606325409202E-2"/>
                </c:manualLayout>
              </c:layout>
              <c:tx>
                <c:rich>
                  <a:bodyPr/>
                  <a:lstStyle/>
                  <a:p>
                    <a:r>
                      <a:rPr lang="en-US" altLang="zh-TW" dirty="0">
                        <a:solidFill>
                          <a:srgbClr val="002060"/>
                        </a:solidFill>
                      </a:rPr>
                      <a:t>33</a:t>
                    </a:r>
                    <a:r>
                      <a:rPr lang="zh-TW" altLang="en-US" sz="1800" b="0" i="0" u="none" strike="noStrike" baseline="0" dirty="0">
                        <a:solidFill>
                          <a:srgbClr val="002060"/>
                        </a:solidFill>
                        <a:effectLst/>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5F-4AA2-AFDC-0AF85E3765C4}"/>
                </c:ext>
              </c:extLst>
            </c:dLbl>
            <c:dLbl>
              <c:idx val="3"/>
              <c:layout>
                <c:manualLayout>
                  <c:x val="7.5160336500348202E-2"/>
                  <c:y val="-3.2928602187774401E-2"/>
                </c:manualLayout>
              </c:layout>
              <c:tx>
                <c:rich>
                  <a:bodyPr/>
                  <a:lstStyle/>
                  <a:p>
                    <a:r>
                      <a:rPr lang="en-US" altLang="zh-TW" dirty="0">
                        <a:solidFill>
                          <a:srgbClr val="002060"/>
                        </a:solidFill>
                      </a:rPr>
                      <a:t>33.8</a:t>
                    </a:r>
                    <a:r>
                      <a:rPr lang="zh-TW" altLang="en-US" sz="1800" b="0" i="0" u="none" strike="noStrike" baseline="0" dirty="0">
                        <a:solidFill>
                          <a:srgbClr val="002060"/>
                        </a:solidFill>
                        <a:effectLst/>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5F-4AA2-AFDC-0AF85E3765C4}"/>
                </c:ext>
              </c:extLst>
            </c:dLbl>
            <c:dLbl>
              <c:idx val="4"/>
              <c:layout>
                <c:manualLayout>
                  <c:x val="7.5363022977006214E-2"/>
                  <c:y val="-2.0351316678603567E-2"/>
                </c:manualLayout>
              </c:layout>
              <c:tx>
                <c:rich>
                  <a:bodyPr/>
                  <a:lstStyle/>
                  <a:p>
                    <a:r>
                      <a:rPr lang="en-US" altLang="zh-TW" dirty="0">
                        <a:solidFill>
                          <a:srgbClr val="002060"/>
                        </a:solidFill>
                      </a:rPr>
                      <a:t>33.1</a:t>
                    </a:r>
                    <a:r>
                      <a:rPr lang="zh-TW" altLang="en-US" sz="1800" b="0" i="0" u="none" strike="noStrike" baseline="0" dirty="0">
                        <a:solidFill>
                          <a:srgbClr val="002060"/>
                        </a:solidFill>
                        <a:effectLst/>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5F-4AA2-AFDC-0AF85E3765C4}"/>
                </c:ext>
              </c:extLst>
            </c:dLbl>
            <c:dLbl>
              <c:idx val="5"/>
              <c:layout>
                <c:manualLayout>
                  <c:x val="7.8065818399963571E-2"/>
                  <c:y val="-0.16170798867097597"/>
                </c:manualLayout>
              </c:layout>
              <c:tx>
                <c:rich>
                  <a:bodyPr/>
                  <a:lstStyle/>
                  <a:p>
                    <a:r>
                      <a:rPr lang="en-US" altLang="zh-TW" dirty="0">
                        <a:solidFill>
                          <a:srgbClr val="002060"/>
                        </a:solidFill>
                      </a:rPr>
                      <a:t>43.1</a:t>
                    </a:r>
                    <a:r>
                      <a:rPr lang="zh-TW" altLang="en-US" sz="1800" b="0" i="0" u="none" strike="noStrike" baseline="0" dirty="0">
                        <a:solidFill>
                          <a:srgbClr val="002060"/>
                        </a:solidFill>
                        <a:effectLst/>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5F-4AA2-AFDC-0AF85E3765C4}"/>
                </c:ext>
              </c:extLst>
            </c:dLbl>
            <c:dLbl>
              <c:idx val="6"/>
              <c:layout>
                <c:manualLayout>
                  <c:x val="7.1966309168271417E-2"/>
                  <c:y val="8.2307226131862365E-2"/>
                </c:manualLayout>
              </c:layout>
              <c:tx>
                <c:rich>
                  <a:bodyPr/>
                  <a:lstStyle/>
                  <a:p>
                    <a:r>
                      <a:rPr lang="en-US" altLang="zh-TW" dirty="0">
                        <a:solidFill>
                          <a:srgbClr val="002060"/>
                        </a:solidFill>
                      </a:rPr>
                      <a:t>38.8</a:t>
                    </a:r>
                    <a:r>
                      <a:rPr lang="zh-TW" altLang="en-US" sz="1800" b="0" i="0" u="none" strike="noStrike" baseline="0" dirty="0">
                        <a:solidFill>
                          <a:srgbClr val="002060"/>
                        </a:solidFill>
                        <a:effectLst/>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5F-4AA2-AFDC-0AF85E3765C4}"/>
                </c:ext>
              </c:extLst>
            </c:dLbl>
            <c:dLbl>
              <c:idx val="7"/>
              <c:layout>
                <c:manualLayout>
                  <c:x val="7.7516821772199401E-2"/>
                  <c:y val="4.8938775372527679E-3"/>
                </c:manualLayout>
              </c:layout>
              <c:tx>
                <c:rich>
                  <a:bodyPr/>
                  <a:lstStyle/>
                  <a:p>
                    <a:r>
                      <a:rPr lang="en-US" altLang="zh-TW" dirty="0">
                        <a:solidFill>
                          <a:srgbClr val="002060"/>
                        </a:solidFill>
                      </a:rPr>
                      <a:t>37.9</a:t>
                    </a:r>
                    <a:r>
                      <a:rPr lang="zh-TW" altLang="en-US" dirty="0">
                        <a:solidFill>
                          <a:srgbClr val="002060"/>
                        </a:solidFill>
                      </a:rPr>
                      <a:t>億</a:t>
                    </a:r>
                    <a:endParaRPr lang="zh-TW"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5F-4AA2-AFDC-0AF85E3765C4}"/>
                </c:ext>
              </c:extLst>
            </c:dLbl>
            <c:dLbl>
              <c:idx val="8"/>
              <c:layout>
                <c:manualLayout>
                  <c:x val="-0.59171743873277405"/>
                  <c:y val="0.43409186223924801"/>
                </c:manualLayout>
              </c:layout>
              <c:tx>
                <c:rich>
                  <a:bodyPr/>
                  <a:lstStyle/>
                  <a:p>
                    <a:r>
                      <a:rPr lang="en-US" altLang="zh-TW" dirty="0"/>
                      <a:t>12</a:t>
                    </a:r>
                    <a:r>
                      <a:rPr lang="zh-TW" altLang="en-US" dirty="0"/>
                      <a:t>億</a:t>
                    </a:r>
                  </a:p>
                </c:rich>
              </c:tx>
              <c:showLegendKey val="0"/>
              <c:showVal val="1"/>
              <c:showCatName val="0"/>
              <c:showSerName val="0"/>
              <c:showPercent val="0"/>
              <c:showBubbleSize val="0"/>
              <c:extLst>
                <c:ext xmlns:c15="http://schemas.microsoft.com/office/drawing/2012/chart" uri="{CE6537A1-D6FC-4f65-9D91-7224C49458BB}">
                  <c15:layout>
                    <c:manualLayout>
                      <c:w val="7.7800545751418801E-2"/>
                      <c:h val="6.7684060099145807E-2"/>
                    </c:manualLayout>
                  </c15:layout>
                </c:ext>
                <c:ext xmlns:c16="http://schemas.microsoft.com/office/drawing/2014/chart" uri="{C3380CC4-5D6E-409C-BE32-E72D297353CC}">
                  <c16:uniqueId val="{00000011-985F-4AA2-AFDC-0AF85E3765C4}"/>
                </c:ext>
              </c:extLst>
            </c:dLbl>
            <c:spPr>
              <a:noFill/>
              <a:effectLst>
                <a:glow rad="127000">
                  <a:srgbClr val="FF0000"/>
                </a:glow>
              </a:effectLst>
            </c:spPr>
            <c:txPr>
              <a:bodyPr/>
              <a:lstStyle/>
              <a:p>
                <a:pPr>
                  <a:defRPr>
                    <a:solidFill>
                      <a:srgbClr val="00206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工作表1!$B$1:$J$1</c:f>
              <c:strCache>
                <c:ptCount val="9"/>
                <c:pt idx="0">
                  <c:v>105年</c:v>
                </c:pt>
                <c:pt idx="1">
                  <c:v>106年</c:v>
                </c:pt>
                <c:pt idx="2">
                  <c:v>107年</c:v>
                </c:pt>
                <c:pt idx="3">
                  <c:v>108年</c:v>
                </c:pt>
                <c:pt idx="4">
                  <c:v>109年</c:v>
                </c:pt>
                <c:pt idx="5">
                  <c:v>110年</c:v>
                </c:pt>
                <c:pt idx="6">
                  <c:v>111年</c:v>
                </c:pt>
                <c:pt idx="7">
                  <c:v>112年</c:v>
                </c:pt>
                <c:pt idx="8">
                  <c:v>113年</c:v>
                </c:pt>
              </c:strCache>
            </c:strRef>
          </c:cat>
          <c:val>
            <c:numRef>
              <c:f>工作表1!$B$2:$J$2</c:f>
              <c:numCache>
                <c:formatCode>General</c:formatCode>
                <c:ptCount val="9"/>
                <c:pt idx="0">
                  <c:v>1200000</c:v>
                </c:pt>
                <c:pt idx="1">
                  <c:v>1839015</c:v>
                </c:pt>
                <c:pt idx="2">
                  <c:v>2940499</c:v>
                </c:pt>
                <c:pt idx="3">
                  <c:v>3265361</c:v>
                </c:pt>
                <c:pt idx="4">
                  <c:v>3379066</c:v>
                </c:pt>
                <c:pt idx="5" formatCode="#,##0_);[Red]\(#,##0\)">
                  <c:v>3310394</c:v>
                </c:pt>
                <c:pt idx="6" formatCode="#,##0">
                  <c:v>4289142</c:v>
                </c:pt>
                <c:pt idx="7">
                  <c:v>3855626</c:v>
                </c:pt>
                <c:pt idx="8">
                  <c:v>3765877</c:v>
                </c:pt>
              </c:numCache>
            </c:numRef>
          </c:val>
          <c:extLst>
            <c:ext xmlns:c16="http://schemas.microsoft.com/office/drawing/2014/chart" uri="{C3380CC4-5D6E-409C-BE32-E72D297353CC}">
              <c16:uniqueId val="{00000010-985F-4AA2-AFDC-0AF85E3765C4}"/>
            </c:ext>
          </c:extLst>
        </c:ser>
        <c:dLbls>
          <c:showLegendKey val="0"/>
          <c:showVal val="1"/>
          <c:showCatName val="0"/>
          <c:showSerName val="0"/>
          <c:showPercent val="0"/>
          <c:showBubbleSize val="0"/>
        </c:dLbls>
        <c:gapWidth val="239"/>
        <c:axId val="219550176"/>
        <c:axId val="218284800"/>
      </c:barChart>
      <c:catAx>
        <c:axId val="219550176"/>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zh-TW"/>
          </a:p>
        </c:txPr>
        <c:crossAx val="218284800"/>
        <c:crossesAt val="0"/>
        <c:auto val="1"/>
        <c:lblAlgn val="ctr"/>
        <c:lblOffset val="100"/>
        <c:tickMarkSkip val="3"/>
        <c:noMultiLvlLbl val="0"/>
      </c:catAx>
      <c:valAx>
        <c:axId val="218284800"/>
        <c:scaling>
          <c:orientation val="minMax"/>
          <c:max val="4500000"/>
          <c:min val="0"/>
        </c:scaling>
        <c:delete val="0"/>
        <c:axPos val="l"/>
        <c:majorGridlines>
          <c:spPr>
            <a:ln>
              <a:prstDash val="dashDot"/>
            </a:ln>
          </c:spPr>
        </c:majorGridlines>
        <c:numFmt formatCode="General" sourceLinked="1"/>
        <c:majorTickMark val="out"/>
        <c:minorTickMark val="none"/>
        <c:tickLblPos val="nextTo"/>
        <c:spPr>
          <a:ln>
            <a:noFill/>
          </a:ln>
        </c:spPr>
        <c:txPr>
          <a:bodyPr/>
          <a:lstStyle/>
          <a:p>
            <a:pPr>
              <a:defRPr>
                <a:solidFill>
                  <a:srgbClr val="002060"/>
                </a:solidFill>
              </a:defRPr>
            </a:pPr>
            <a:endParaRPr lang="zh-TW"/>
          </a:p>
        </c:txPr>
        <c:crossAx val="219550176"/>
        <c:crosses val="autoZero"/>
        <c:crossBetween val="between"/>
        <c:majorUnit val="500000"/>
        <c:dispUnits>
          <c:builtInUnit val="hundredThousands"/>
        </c:dispUnits>
      </c:valAx>
    </c:plotArea>
    <c:plotVisOnly val="1"/>
    <c:dispBlanksAs val="gap"/>
    <c:showDLblsOverMax val="0"/>
  </c:chart>
  <c:txPr>
    <a:bodyPr/>
    <a:lstStyle/>
    <a:p>
      <a:pPr>
        <a:defRPr sz="1800"/>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2262469031"/>
          <c:y val="6.53117473825372E-2"/>
          <c:w val="0.74706273827284797"/>
          <c:h val="0.88359958492704505"/>
        </c:manualLayout>
      </c:layout>
      <c:pieChart>
        <c:varyColors val="1"/>
        <c:ser>
          <c:idx val="0"/>
          <c:order val="0"/>
          <c:tx>
            <c:strRef>
              <c:f>工作表1!$B$1</c:f>
              <c:strCache>
                <c:ptCount val="1"/>
                <c:pt idx="0">
                  <c:v>106-109年計114.3億元</c:v>
                </c:pt>
              </c:strCache>
            </c:strRef>
          </c:tx>
          <c:explosion val="5"/>
          <c:dPt>
            <c:idx val="0"/>
            <c:bubble3D val="0"/>
            <c:spPr>
              <a:solidFill>
                <a:srgbClr val="002060"/>
              </a:solidFill>
            </c:spPr>
            <c:extLst>
              <c:ext xmlns:c16="http://schemas.microsoft.com/office/drawing/2014/chart" uri="{C3380CC4-5D6E-409C-BE32-E72D297353CC}">
                <c16:uniqueId val="{00000001-F2D7-4DFC-BB8E-4E391E8AC039}"/>
              </c:ext>
            </c:extLst>
          </c:dPt>
          <c:dPt>
            <c:idx val="1"/>
            <c:bubble3D val="0"/>
            <c:spPr>
              <a:solidFill>
                <a:srgbClr val="FFC000"/>
              </a:solidFill>
            </c:spPr>
            <c:extLst>
              <c:ext xmlns:c16="http://schemas.microsoft.com/office/drawing/2014/chart" uri="{C3380CC4-5D6E-409C-BE32-E72D297353CC}">
                <c16:uniqueId val="{00000003-F2D7-4DFC-BB8E-4E391E8AC039}"/>
              </c:ext>
            </c:extLst>
          </c:dPt>
          <c:dPt>
            <c:idx val="2"/>
            <c:bubble3D val="0"/>
            <c:spPr>
              <a:solidFill>
                <a:srgbClr val="FF0000"/>
              </a:solidFill>
            </c:spPr>
            <c:extLst>
              <c:ext xmlns:c16="http://schemas.microsoft.com/office/drawing/2014/chart" uri="{C3380CC4-5D6E-409C-BE32-E72D297353CC}">
                <c16:uniqueId val="{00000005-F2D7-4DFC-BB8E-4E391E8AC039}"/>
              </c:ext>
            </c:extLst>
          </c:dPt>
          <c:dPt>
            <c:idx val="3"/>
            <c:bubble3D val="0"/>
            <c:spPr>
              <a:solidFill>
                <a:schemeClr val="accent2">
                  <a:lumMod val="75000"/>
                </a:schemeClr>
              </a:solidFill>
            </c:spPr>
            <c:extLst>
              <c:ext xmlns:c16="http://schemas.microsoft.com/office/drawing/2014/chart" uri="{C3380CC4-5D6E-409C-BE32-E72D297353CC}">
                <c16:uniqueId val="{00000007-F2D7-4DFC-BB8E-4E391E8AC039}"/>
              </c:ext>
            </c:extLst>
          </c:dPt>
          <c:dPt>
            <c:idx val="4"/>
            <c:bubble3D val="0"/>
            <c:spPr>
              <a:solidFill>
                <a:srgbClr val="00B050"/>
              </a:solidFill>
            </c:spPr>
            <c:extLst>
              <c:ext xmlns:c16="http://schemas.microsoft.com/office/drawing/2014/chart" uri="{C3380CC4-5D6E-409C-BE32-E72D297353CC}">
                <c16:uniqueId val="{00000009-F2D7-4DFC-BB8E-4E391E8AC039}"/>
              </c:ext>
            </c:extLst>
          </c:dPt>
          <c:dLbls>
            <c:dLbl>
              <c:idx val="0"/>
              <c:layout>
                <c:manualLayout>
                  <c:x val="-0.17566499818282399"/>
                  <c:y val="8.5220059222947106E-2"/>
                </c:manualLayout>
              </c:layout>
              <c:tx>
                <c:rich>
                  <a:bodyPr/>
                  <a:lstStyle/>
                  <a:p>
                    <a:pPr>
                      <a:lnSpc>
                        <a:spcPts val="2800"/>
                      </a:lnSpc>
                      <a:defRPr sz="2400" b="1">
                        <a:solidFill>
                          <a:schemeClr val="bg1"/>
                        </a:solidFill>
                        <a:latin typeface="+mj-lt"/>
                      </a:defRPr>
                    </a:pPr>
                    <a:r>
                      <a:rPr lang="zh-TW" altLang="en-US" sz="2800" b="1" dirty="0">
                        <a:solidFill>
                          <a:schemeClr val="bg1"/>
                        </a:solidFill>
                        <a:latin typeface="+mj-lt"/>
                      </a:rPr>
                      <a:t>緝毒</a:t>
                    </a:r>
                  </a:p>
                  <a:p>
                    <a:pPr>
                      <a:lnSpc>
                        <a:spcPts val="2800"/>
                      </a:lnSpc>
                      <a:defRPr sz="2400" b="1">
                        <a:solidFill>
                          <a:schemeClr val="bg1"/>
                        </a:solidFill>
                        <a:latin typeface="+mj-lt"/>
                      </a:defRPr>
                    </a:pPr>
                    <a:r>
                      <a:rPr lang="en-US" altLang="zh-TW" sz="2800" b="1" dirty="0">
                        <a:solidFill>
                          <a:schemeClr val="bg1"/>
                        </a:solidFill>
                        <a:latin typeface="+mj-lt"/>
                      </a:rPr>
                      <a:t>30</a:t>
                    </a:r>
                    <a:r>
                      <a:rPr lang="zh-TW" altLang="en-US" sz="2800" b="1" dirty="0">
                        <a:solidFill>
                          <a:schemeClr val="bg1"/>
                        </a:solidFill>
                        <a:latin typeface="+mj-lt"/>
                      </a:rPr>
                      <a:t>億元</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24368970570103199"/>
                      <c:h val="0.248275341375786"/>
                    </c:manualLayout>
                  </c15:layout>
                </c:ext>
                <c:ext xmlns:c16="http://schemas.microsoft.com/office/drawing/2014/chart" uri="{C3380CC4-5D6E-409C-BE32-E72D297353CC}">
                  <c16:uniqueId val="{00000001-F2D7-4DFC-BB8E-4E391E8AC039}"/>
                </c:ext>
              </c:extLst>
            </c:dLbl>
            <c:dLbl>
              <c:idx val="1"/>
              <c:layout>
                <c:manualLayout>
                  <c:x val="-6.0463715273457098E-2"/>
                  <c:y val="-5.1836830812118206E-2"/>
                </c:manualLayout>
              </c:layout>
              <c:tx>
                <c:rich>
                  <a:bodyPr/>
                  <a:lstStyle/>
                  <a:p>
                    <a:pPr>
                      <a:lnSpc>
                        <a:spcPts val="2800"/>
                      </a:lnSpc>
                      <a:defRPr sz="2400" b="1">
                        <a:solidFill>
                          <a:schemeClr val="tx1"/>
                        </a:solidFill>
                        <a:latin typeface="+mj-lt"/>
                      </a:defRPr>
                    </a:pPr>
                    <a:r>
                      <a:rPr lang="zh-TW" altLang="en-US" sz="2800" b="1" dirty="0">
                        <a:solidFill>
                          <a:schemeClr val="tx1"/>
                        </a:solidFill>
                        <a:latin typeface="+mj-lt"/>
                      </a:rPr>
                      <a:t>識毒</a:t>
                    </a:r>
                  </a:p>
                  <a:p>
                    <a:pPr>
                      <a:lnSpc>
                        <a:spcPts val="2800"/>
                      </a:lnSpc>
                      <a:defRPr sz="2400" b="1">
                        <a:solidFill>
                          <a:schemeClr val="tx1"/>
                        </a:solidFill>
                        <a:latin typeface="+mj-lt"/>
                      </a:defRPr>
                    </a:pPr>
                    <a:r>
                      <a:rPr lang="en-US" altLang="zh-TW" sz="2800" b="1" dirty="0">
                        <a:solidFill>
                          <a:schemeClr val="tx1"/>
                        </a:solidFill>
                        <a:latin typeface="+mj-lt"/>
                      </a:rPr>
                      <a:t>6</a:t>
                    </a:r>
                    <a:r>
                      <a:rPr lang="zh-TW" altLang="en-US" sz="2800" b="1" dirty="0">
                        <a:solidFill>
                          <a:schemeClr val="tx1"/>
                        </a:solidFill>
                        <a:latin typeface="+mj-lt"/>
                      </a:rPr>
                      <a:t>億元</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188002988794301"/>
                      <c:h val="0.168370633806567"/>
                    </c:manualLayout>
                  </c15:layout>
                </c:ext>
                <c:ext xmlns:c16="http://schemas.microsoft.com/office/drawing/2014/chart" uri="{C3380CC4-5D6E-409C-BE32-E72D297353CC}">
                  <c16:uniqueId val="{00000003-F2D7-4DFC-BB8E-4E391E8AC039}"/>
                </c:ext>
              </c:extLst>
            </c:dLbl>
            <c:dLbl>
              <c:idx val="2"/>
              <c:layout>
                <c:manualLayout>
                  <c:x val="-0.13949986520788477"/>
                  <c:y val="0"/>
                </c:manualLayout>
              </c:layout>
              <c:tx>
                <c:rich>
                  <a:bodyPr/>
                  <a:lstStyle/>
                  <a:p>
                    <a:pPr>
                      <a:lnSpc>
                        <a:spcPts val="2800"/>
                      </a:lnSpc>
                      <a:defRPr sz="2400" b="1">
                        <a:latin typeface="+mj-lt"/>
                      </a:defRPr>
                    </a:pPr>
                    <a:r>
                      <a:rPr lang="zh-TW" altLang="en-US" sz="2800" b="1" dirty="0">
                        <a:solidFill>
                          <a:schemeClr val="tx1"/>
                        </a:solidFill>
                        <a:latin typeface="+mj-lt"/>
                      </a:rPr>
                      <a:t>驗毒</a:t>
                    </a:r>
                  </a:p>
                  <a:p>
                    <a:pPr>
                      <a:lnSpc>
                        <a:spcPts val="2800"/>
                      </a:lnSpc>
                      <a:defRPr sz="2400" b="1">
                        <a:latin typeface="+mj-lt"/>
                      </a:defRPr>
                    </a:pPr>
                    <a:r>
                      <a:rPr lang="en-US" altLang="zh-TW" sz="2800" b="1" dirty="0">
                        <a:solidFill>
                          <a:schemeClr val="tx1"/>
                        </a:solidFill>
                        <a:latin typeface="+mj-lt"/>
                      </a:rPr>
                      <a:t>10</a:t>
                    </a:r>
                    <a:r>
                      <a:rPr lang="zh-TW" altLang="en-US" sz="2800" b="1" dirty="0">
                        <a:solidFill>
                          <a:schemeClr val="tx1"/>
                        </a:solidFill>
                        <a:latin typeface="+mj-lt"/>
                      </a:rPr>
                      <a:t>億元</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4368970570103204"/>
                      <c:h val="0.24827534137578558"/>
                    </c:manualLayout>
                  </c15:layout>
                </c:ext>
                <c:ext xmlns:c16="http://schemas.microsoft.com/office/drawing/2014/chart" uri="{C3380CC4-5D6E-409C-BE32-E72D297353CC}">
                  <c16:uniqueId val="{00000005-F2D7-4DFC-BB8E-4E391E8AC039}"/>
                </c:ext>
              </c:extLst>
            </c:dLbl>
            <c:dLbl>
              <c:idx val="3"/>
              <c:layout>
                <c:manualLayout>
                  <c:x val="0.17759996321951585"/>
                  <c:y val="-9.0729818050509503E-2"/>
                </c:manualLayout>
              </c:layout>
              <c:tx>
                <c:rich>
                  <a:bodyPr/>
                  <a:lstStyle/>
                  <a:p>
                    <a:pPr>
                      <a:lnSpc>
                        <a:spcPts val="2800"/>
                      </a:lnSpc>
                      <a:defRPr sz="2400" b="1">
                        <a:latin typeface="+mj-lt"/>
                      </a:defRPr>
                    </a:pPr>
                    <a:r>
                      <a:rPr lang="zh-TW" altLang="en-US" sz="2800" b="1" dirty="0">
                        <a:solidFill>
                          <a:schemeClr val="bg1"/>
                        </a:solidFill>
                        <a:latin typeface="+mj-lt"/>
                      </a:rPr>
                      <a:t>戒毒</a:t>
                    </a:r>
                  </a:p>
                  <a:p>
                    <a:pPr>
                      <a:lnSpc>
                        <a:spcPts val="2800"/>
                      </a:lnSpc>
                      <a:defRPr sz="2400" b="1">
                        <a:latin typeface="+mj-lt"/>
                      </a:defRPr>
                    </a:pPr>
                    <a:r>
                      <a:rPr lang="en-US" altLang="zh-TW" sz="2800" b="1" dirty="0">
                        <a:solidFill>
                          <a:schemeClr val="bg1"/>
                        </a:solidFill>
                        <a:latin typeface="+mj-lt"/>
                      </a:rPr>
                      <a:t>50</a:t>
                    </a:r>
                    <a:r>
                      <a:rPr lang="zh-TW" altLang="en-US" sz="2800" b="1" dirty="0">
                        <a:solidFill>
                          <a:schemeClr val="bg1"/>
                        </a:solidFill>
                        <a:latin typeface="+mj-lt"/>
                      </a:rPr>
                      <a:t>億元</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4127693633765548"/>
                      <c:h val="0.24827534137578558"/>
                    </c:manualLayout>
                  </c15:layout>
                </c:ext>
                <c:ext xmlns:c16="http://schemas.microsoft.com/office/drawing/2014/chart" uri="{C3380CC4-5D6E-409C-BE32-E72D297353CC}">
                  <c16:uniqueId val="{00000007-F2D7-4DFC-BB8E-4E391E8AC039}"/>
                </c:ext>
              </c:extLst>
            </c:dLbl>
            <c:dLbl>
              <c:idx val="4"/>
              <c:layout>
                <c:manualLayout>
                  <c:x val="1.2106782712640499E-2"/>
                  <c:y val="9.5921152299586032E-2"/>
                </c:manualLayout>
              </c:layout>
              <c:tx>
                <c:rich>
                  <a:bodyPr/>
                  <a:lstStyle/>
                  <a:p>
                    <a:pPr>
                      <a:lnSpc>
                        <a:spcPts val="2800"/>
                      </a:lnSpc>
                      <a:defRPr sz="2400" b="1">
                        <a:latin typeface="+mj-lt"/>
                      </a:defRPr>
                    </a:pPr>
                    <a:r>
                      <a:rPr lang="zh-TW" altLang="en-US" sz="2800" b="1" dirty="0">
                        <a:solidFill>
                          <a:schemeClr val="tx1"/>
                        </a:solidFill>
                        <a:latin typeface="+mj-lt"/>
                      </a:rPr>
                      <a:t>綜規</a:t>
                    </a:r>
                  </a:p>
                  <a:p>
                    <a:pPr>
                      <a:lnSpc>
                        <a:spcPts val="2800"/>
                      </a:lnSpc>
                      <a:defRPr sz="2400" b="1">
                        <a:latin typeface="+mj-lt"/>
                      </a:defRPr>
                    </a:pPr>
                    <a:r>
                      <a:rPr lang="en-US" altLang="zh-TW" sz="2800" b="1" dirty="0">
                        <a:solidFill>
                          <a:schemeClr val="tx1"/>
                        </a:solidFill>
                        <a:latin typeface="+mj-lt"/>
                      </a:rPr>
                      <a:t>18</a:t>
                    </a:r>
                    <a:r>
                      <a:rPr lang="zh-TW" altLang="en-US" sz="2800" b="1" dirty="0">
                        <a:solidFill>
                          <a:schemeClr val="tx1"/>
                        </a:solidFill>
                        <a:latin typeface="+mj-lt"/>
                      </a:rPr>
                      <a:t>億元</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3196364659502197"/>
                      <c:h val="0.24827534137578558"/>
                    </c:manualLayout>
                  </c15:layout>
                </c:ext>
                <c:ext xmlns:c16="http://schemas.microsoft.com/office/drawing/2014/chart" uri="{C3380CC4-5D6E-409C-BE32-E72D297353CC}">
                  <c16:uniqueId val="{00000009-F2D7-4DFC-BB8E-4E391E8AC039}"/>
                </c:ext>
              </c:extLst>
            </c:dLbl>
            <c:spPr>
              <a:noFill/>
              <a:ln>
                <a:noFill/>
              </a:ln>
              <a:effectLst/>
            </c:spPr>
            <c:txPr>
              <a:bodyPr/>
              <a:lstStyle/>
              <a:p>
                <a:pPr>
                  <a:defRPr sz="2400" b="1">
                    <a:latin typeface="+mj-lt"/>
                  </a:defRPr>
                </a:pPr>
                <a:endParaRPr lang="zh-TW"/>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工作表1!$A$2:$A$6</c:f>
              <c:strCache>
                <c:ptCount val="5"/>
                <c:pt idx="0">
                  <c:v>緝毒合作組</c:v>
                </c:pt>
                <c:pt idx="1">
                  <c:v>拒毒預防組</c:v>
                </c:pt>
                <c:pt idx="2">
                  <c:v>防毒監控組</c:v>
                </c:pt>
                <c:pt idx="3">
                  <c:v>毒品戒治組</c:v>
                </c:pt>
                <c:pt idx="4">
                  <c:v>綜合規劃組</c:v>
                </c:pt>
              </c:strCache>
            </c:strRef>
          </c:cat>
          <c:val>
            <c:numRef>
              <c:f>工作表1!$B$2:$B$6</c:f>
              <c:numCache>
                <c:formatCode>#,##0_);[Red]\(#,##0\)</c:formatCode>
                <c:ptCount val="5"/>
                <c:pt idx="0">
                  <c:v>2975900</c:v>
                </c:pt>
                <c:pt idx="1">
                  <c:v>579317</c:v>
                </c:pt>
                <c:pt idx="2">
                  <c:v>1031954</c:v>
                </c:pt>
                <c:pt idx="3">
                  <c:v>5023444</c:v>
                </c:pt>
                <c:pt idx="4">
                  <c:v>1775495</c:v>
                </c:pt>
              </c:numCache>
            </c:numRef>
          </c:val>
          <c:extLst>
            <c:ext xmlns:c16="http://schemas.microsoft.com/office/drawing/2014/chart" uri="{C3380CC4-5D6E-409C-BE32-E72D297353CC}">
              <c16:uniqueId val="{0000000A-F2D7-4DFC-BB8E-4E391E8AC039}"/>
            </c:ext>
          </c:extLst>
        </c:ser>
        <c:dLbls>
          <c:dLblPos val="outEnd"/>
          <c:showLegendKey val="0"/>
          <c:showVal val="1"/>
          <c:showCatName val="0"/>
          <c:showSerName val="0"/>
          <c:showPercent val="0"/>
          <c:showBubbleSize val="0"/>
          <c:showLeaderLines val="1"/>
        </c:dLbls>
        <c:firstSliceAng val="28"/>
      </c:pieChart>
    </c:plotArea>
    <c:plotVisOnly val="1"/>
    <c:dispBlanksAs val="gap"/>
    <c:showDLblsOverMax val="0"/>
  </c:chart>
  <c:txPr>
    <a:bodyPr/>
    <a:lstStyle/>
    <a:p>
      <a:pPr>
        <a:defRPr sz="1800"/>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80986514355193E-2"/>
          <c:y val="0.132944657803511"/>
          <c:w val="0.68027133674455698"/>
          <c:h val="0.81760080137364299"/>
        </c:manualLayout>
      </c:layout>
      <c:pieChart>
        <c:varyColors val="1"/>
        <c:ser>
          <c:idx val="0"/>
          <c:order val="0"/>
          <c:tx>
            <c:strRef>
              <c:f>工作表1!$B$1</c:f>
              <c:strCache>
                <c:ptCount val="1"/>
                <c:pt idx="0">
                  <c:v>106-109年計114.3億元</c:v>
                </c:pt>
              </c:strCache>
            </c:strRef>
          </c:tx>
          <c:explosion val="4"/>
          <c:dPt>
            <c:idx val="0"/>
            <c:bubble3D val="0"/>
            <c:spPr>
              <a:solidFill>
                <a:srgbClr val="002060"/>
              </a:solidFill>
            </c:spPr>
            <c:extLst>
              <c:ext xmlns:c16="http://schemas.microsoft.com/office/drawing/2014/chart" uri="{C3380CC4-5D6E-409C-BE32-E72D297353CC}">
                <c16:uniqueId val="{00000001-5528-4C5B-93C2-1E9602661A13}"/>
              </c:ext>
            </c:extLst>
          </c:dPt>
          <c:dPt>
            <c:idx val="1"/>
            <c:bubble3D val="0"/>
            <c:spPr>
              <a:solidFill>
                <a:srgbClr val="FFC000"/>
              </a:solidFill>
            </c:spPr>
            <c:extLst>
              <c:ext xmlns:c16="http://schemas.microsoft.com/office/drawing/2014/chart" uri="{C3380CC4-5D6E-409C-BE32-E72D297353CC}">
                <c16:uniqueId val="{00000003-5528-4C5B-93C2-1E9602661A13}"/>
              </c:ext>
            </c:extLst>
          </c:dPt>
          <c:dPt>
            <c:idx val="2"/>
            <c:bubble3D val="0"/>
            <c:spPr>
              <a:solidFill>
                <a:srgbClr val="FF0000"/>
              </a:solidFill>
            </c:spPr>
            <c:extLst>
              <c:ext xmlns:c16="http://schemas.microsoft.com/office/drawing/2014/chart" uri="{C3380CC4-5D6E-409C-BE32-E72D297353CC}">
                <c16:uniqueId val="{00000005-5528-4C5B-93C2-1E9602661A13}"/>
              </c:ext>
            </c:extLst>
          </c:dPt>
          <c:dPt>
            <c:idx val="3"/>
            <c:bubble3D val="0"/>
            <c:spPr>
              <a:solidFill>
                <a:schemeClr val="accent2">
                  <a:lumMod val="75000"/>
                </a:schemeClr>
              </a:solidFill>
            </c:spPr>
            <c:extLst>
              <c:ext xmlns:c16="http://schemas.microsoft.com/office/drawing/2014/chart" uri="{C3380CC4-5D6E-409C-BE32-E72D297353CC}">
                <c16:uniqueId val="{00000007-5528-4C5B-93C2-1E9602661A13}"/>
              </c:ext>
            </c:extLst>
          </c:dPt>
          <c:dPt>
            <c:idx val="4"/>
            <c:bubble3D val="0"/>
            <c:spPr>
              <a:solidFill>
                <a:srgbClr val="00B050"/>
              </a:solidFill>
            </c:spPr>
            <c:extLst>
              <c:ext xmlns:c16="http://schemas.microsoft.com/office/drawing/2014/chart" uri="{C3380CC4-5D6E-409C-BE32-E72D297353CC}">
                <c16:uniqueId val="{00000009-5528-4C5B-93C2-1E9602661A13}"/>
              </c:ext>
            </c:extLst>
          </c:dPt>
          <c:dLbls>
            <c:dLbl>
              <c:idx val="0"/>
              <c:layout>
                <c:manualLayout>
                  <c:x val="-0.25300604499431201"/>
                  <c:y val="7.5176467858779298E-3"/>
                </c:manualLayout>
              </c:layout>
              <c:tx>
                <c:rich>
                  <a:bodyPr/>
                  <a:lstStyle/>
                  <a:p>
                    <a:pPr>
                      <a:lnSpc>
                        <a:spcPts val="2800"/>
                      </a:lnSpc>
                      <a:defRPr sz="2800" b="1">
                        <a:solidFill>
                          <a:schemeClr val="bg1"/>
                        </a:solidFill>
                      </a:defRPr>
                    </a:pPr>
                    <a:r>
                      <a:rPr lang="zh-TW" altLang="en-US" sz="2800" b="1" dirty="0">
                        <a:solidFill>
                          <a:schemeClr val="bg1"/>
                        </a:solidFill>
                      </a:rPr>
                      <a:t>緝毒</a:t>
                    </a:r>
                  </a:p>
                  <a:p>
                    <a:pPr>
                      <a:lnSpc>
                        <a:spcPts val="2800"/>
                      </a:lnSpc>
                      <a:defRPr sz="2800" b="1">
                        <a:solidFill>
                          <a:schemeClr val="bg1"/>
                        </a:solidFill>
                      </a:defRPr>
                    </a:pPr>
                    <a:r>
                      <a:rPr lang="en-US" altLang="zh-TW" sz="2400" b="1" dirty="0">
                        <a:solidFill>
                          <a:schemeClr val="bg1"/>
                        </a:solidFill>
                      </a:rPr>
                      <a:t>41</a:t>
                    </a:r>
                    <a:r>
                      <a:rPr lang="zh-TW" altLang="en-US" sz="2400" b="1" dirty="0">
                        <a:solidFill>
                          <a:schemeClr val="bg1"/>
                        </a:solidFill>
                      </a:rPr>
                      <a:t>億元</a:t>
                    </a: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8-4C5B-93C2-1E9602661A13}"/>
                </c:ext>
              </c:extLst>
            </c:dLbl>
            <c:dLbl>
              <c:idx val="1"/>
              <c:layout>
                <c:manualLayout>
                  <c:x val="-5.2031764668055105E-2"/>
                  <c:y val="-5.0901987112191217E-2"/>
                </c:manualLayout>
              </c:layout>
              <c:tx>
                <c:rich>
                  <a:bodyPr/>
                  <a:lstStyle/>
                  <a:p>
                    <a:pPr>
                      <a:lnSpc>
                        <a:spcPts val="2800"/>
                      </a:lnSpc>
                      <a:defRPr sz="2800" b="1">
                        <a:solidFill>
                          <a:schemeClr val="tx1"/>
                        </a:solidFill>
                      </a:defRPr>
                    </a:pPr>
                    <a:r>
                      <a:rPr lang="zh-TW" altLang="en-US" sz="2800" b="1" dirty="0">
                        <a:solidFill>
                          <a:schemeClr val="tx1"/>
                        </a:solidFill>
                      </a:rPr>
                      <a:t>識毒</a:t>
                    </a:r>
                  </a:p>
                  <a:p>
                    <a:pPr>
                      <a:lnSpc>
                        <a:spcPts val="2800"/>
                      </a:lnSpc>
                      <a:defRPr sz="2800" b="1">
                        <a:solidFill>
                          <a:schemeClr val="tx1"/>
                        </a:solidFill>
                      </a:defRPr>
                    </a:pPr>
                    <a:r>
                      <a:rPr lang="en-US" altLang="zh-TW" sz="2400" b="1" dirty="0">
                        <a:solidFill>
                          <a:schemeClr val="tx1"/>
                        </a:solidFill>
                      </a:rPr>
                      <a:t>7</a:t>
                    </a:r>
                    <a:r>
                      <a:rPr lang="zh-TW" altLang="en-US" sz="2400" b="1" dirty="0">
                        <a:solidFill>
                          <a:schemeClr val="tx1"/>
                        </a:solidFill>
                      </a:rPr>
                      <a:t>億元</a:t>
                    </a: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28-4C5B-93C2-1E9602661A13}"/>
                </c:ext>
              </c:extLst>
            </c:dLbl>
            <c:dLbl>
              <c:idx val="2"/>
              <c:layout>
                <c:manualLayout>
                  <c:x val="-8.8353894228044197E-2"/>
                  <c:y val="-2.5628440180730929E-2"/>
                </c:manualLayout>
              </c:layout>
              <c:tx>
                <c:rich>
                  <a:bodyPr/>
                  <a:lstStyle/>
                  <a:p>
                    <a:pPr>
                      <a:lnSpc>
                        <a:spcPts val="2800"/>
                      </a:lnSpc>
                      <a:defRPr sz="2800" b="1">
                        <a:solidFill>
                          <a:schemeClr val="accent4">
                            <a:lumMod val="50000"/>
                          </a:schemeClr>
                        </a:solidFill>
                      </a:defRPr>
                    </a:pPr>
                    <a:r>
                      <a:rPr lang="zh-TW" altLang="en-US" sz="2800" b="1" dirty="0">
                        <a:solidFill>
                          <a:schemeClr val="tx1"/>
                        </a:solidFill>
                      </a:rPr>
                      <a:t>驗毒</a:t>
                    </a:r>
                  </a:p>
                  <a:p>
                    <a:pPr>
                      <a:lnSpc>
                        <a:spcPts val="2800"/>
                      </a:lnSpc>
                      <a:defRPr sz="2800" b="1">
                        <a:solidFill>
                          <a:schemeClr val="accent4">
                            <a:lumMod val="50000"/>
                          </a:schemeClr>
                        </a:solidFill>
                      </a:defRPr>
                    </a:pPr>
                    <a:r>
                      <a:rPr lang="en-US" altLang="zh-TW" sz="2400" b="1" dirty="0">
                        <a:solidFill>
                          <a:schemeClr val="tx1"/>
                        </a:solidFill>
                      </a:rPr>
                      <a:t>10</a:t>
                    </a:r>
                    <a:r>
                      <a:rPr lang="zh-TW" altLang="en-US" sz="2400" b="1" dirty="0">
                        <a:solidFill>
                          <a:schemeClr val="tx1"/>
                        </a:solidFill>
                      </a:rPr>
                      <a:t>億元</a:t>
                    </a: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28-4C5B-93C2-1E9602661A13}"/>
                </c:ext>
              </c:extLst>
            </c:dLbl>
            <c:dLbl>
              <c:idx val="3"/>
              <c:layout>
                <c:manualLayout>
                  <c:x val="0.18919299220269348"/>
                  <c:y val="-9.1991484012041075E-2"/>
                </c:manualLayout>
              </c:layout>
              <c:tx>
                <c:rich>
                  <a:bodyPr/>
                  <a:lstStyle/>
                  <a:p>
                    <a:pPr>
                      <a:lnSpc>
                        <a:spcPts val="2800"/>
                      </a:lnSpc>
                      <a:defRPr sz="2800" b="1"/>
                    </a:pPr>
                    <a:r>
                      <a:rPr lang="zh-TW" altLang="en-US" sz="2800" b="1" dirty="0">
                        <a:solidFill>
                          <a:schemeClr val="bg1"/>
                        </a:solidFill>
                      </a:rPr>
                      <a:t>戒毒</a:t>
                    </a:r>
                  </a:p>
                  <a:p>
                    <a:pPr>
                      <a:lnSpc>
                        <a:spcPts val="2800"/>
                      </a:lnSpc>
                      <a:defRPr sz="2800" b="1"/>
                    </a:pPr>
                    <a:r>
                      <a:rPr lang="en-US" altLang="zh-TW" sz="2400" b="1" dirty="0">
                        <a:solidFill>
                          <a:schemeClr val="bg1"/>
                        </a:solidFill>
                      </a:rPr>
                      <a:t>54</a:t>
                    </a:r>
                    <a:r>
                      <a:rPr lang="zh-TW" altLang="en-US" sz="2400" b="1" dirty="0">
                        <a:solidFill>
                          <a:schemeClr val="bg1"/>
                        </a:solidFill>
                      </a:rPr>
                      <a:t>億元</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28-4C5B-93C2-1E9602661A13}"/>
                </c:ext>
              </c:extLst>
            </c:dLbl>
            <c:dLbl>
              <c:idx val="4"/>
              <c:layout>
                <c:manualLayout>
                  <c:x val="6.8501805383234152E-2"/>
                  <c:y val="0.19687458311824652"/>
                </c:manualLayout>
              </c:layout>
              <c:tx>
                <c:rich>
                  <a:bodyPr/>
                  <a:lstStyle/>
                  <a:p>
                    <a:pPr>
                      <a:lnSpc>
                        <a:spcPts val="2800"/>
                      </a:lnSpc>
                      <a:defRPr sz="2800" b="1"/>
                    </a:pPr>
                    <a:r>
                      <a:rPr lang="zh-TW" altLang="en-US" sz="2800" b="1" dirty="0">
                        <a:solidFill>
                          <a:schemeClr val="bg1"/>
                        </a:solidFill>
                      </a:rPr>
                      <a:t>綜規</a:t>
                    </a:r>
                  </a:p>
                  <a:p>
                    <a:pPr>
                      <a:lnSpc>
                        <a:spcPts val="2800"/>
                      </a:lnSpc>
                      <a:defRPr sz="2800" b="1"/>
                    </a:pPr>
                    <a:r>
                      <a:rPr lang="en-US" altLang="zh-TW" sz="2400" b="1" dirty="0">
                        <a:solidFill>
                          <a:schemeClr val="bg1"/>
                        </a:solidFill>
                      </a:rPr>
                      <a:t>41</a:t>
                    </a:r>
                    <a:r>
                      <a:rPr lang="zh-TW" altLang="en-US" sz="2400" b="1" dirty="0">
                        <a:solidFill>
                          <a:schemeClr val="bg1"/>
                        </a:solidFill>
                      </a:rPr>
                      <a:t>億元</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28-4C5B-93C2-1E9602661A13}"/>
                </c:ext>
              </c:extLst>
            </c:dLbl>
            <c:spPr>
              <a:noFill/>
              <a:ln>
                <a:noFill/>
              </a:ln>
              <a:effectLst/>
            </c:spPr>
            <c:txPr>
              <a:bodyPr/>
              <a:lstStyle/>
              <a:p>
                <a:pPr>
                  <a:defRPr sz="2800" b="1"/>
                </a:pPr>
                <a:endParaRPr lang="zh-TW"/>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工作表1!$A$2:$A$6</c:f>
              <c:strCache>
                <c:ptCount val="5"/>
                <c:pt idx="0">
                  <c:v>緝毒合作</c:v>
                </c:pt>
                <c:pt idx="1">
                  <c:v>拒毒預防</c:v>
                </c:pt>
                <c:pt idx="2">
                  <c:v>防毒監控</c:v>
                </c:pt>
                <c:pt idx="3">
                  <c:v>毒品戒治</c:v>
                </c:pt>
                <c:pt idx="4">
                  <c:v>綜合規劃</c:v>
                </c:pt>
              </c:strCache>
            </c:strRef>
          </c:cat>
          <c:val>
            <c:numRef>
              <c:f>工作表1!$B$2:$B$6</c:f>
              <c:numCache>
                <c:formatCode>#,##0_);[Red]\(#,##0\)</c:formatCode>
                <c:ptCount val="5"/>
                <c:pt idx="0">
                  <c:v>4092120</c:v>
                </c:pt>
                <c:pt idx="1">
                  <c:v>722172</c:v>
                </c:pt>
                <c:pt idx="2">
                  <c:v>980140</c:v>
                </c:pt>
                <c:pt idx="3">
                  <c:v>5386056</c:v>
                </c:pt>
                <c:pt idx="4">
                  <c:v>4105646</c:v>
                </c:pt>
              </c:numCache>
            </c:numRef>
          </c:val>
          <c:extLst>
            <c:ext xmlns:c16="http://schemas.microsoft.com/office/drawing/2014/chart" uri="{C3380CC4-5D6E-409C-BE32-E72D297353CC}">
              <c16:uniqueId val="{0000000A-5528-4C5B-93C2-1E9602661A13}"/>
            </c:ext>
          </c:extLst>
        </c:ser>
        <c:dLbls>
          <c:dLblPos val="outEnd"/>
          <c:showLegendKey val="0"/>
          <c:showVal val="1"/>
          <c:showCatName val="0"/>
          <c:showSerName val="0"/>
          <c:showPercent val="0"/>
          <c:showBubbleSize val="0"/>
          <c:showLeaderLines val="1"/>
        </c:dLbls>
        <c:firstSliceAng val="39"/>
      </c:pieChart>
    </c:plotArea>
    <c:plotVisOnly val="1"/>
    <c:dispBlanksAs val="gap"/>
    <c:showDLblsOverMax val="0"/>
  </c:chart>
  <c:txPr>
    <a:bodyPr/>
    <a:lstStyle/>
    <a:p>
      <a:pPr>
        <a:defRPr sz="1800"/>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29EC3-40E6-4D71-9686-B6CEFAE35E65}" type="doc">
      <dgm:prSet loTypeId="urn:microsoft.com/office/officeart/2005/8/layout/radial6" loCatId="relationship" qsTypeId="urn:microsoft.com/office/officeart/2005/8/quickstyle/simple1" qsCatId="simple" csTypeId="urn:microsoft.com/office/officeart/2005/8/colors/accent1_3" csCatId="accent1" phldr="1"/>
      <dgm:spPr/>
      <dgm:t>
        <a:bodyPr/>
        <a:lstStyle/>
        <a:p>
          <a:endParaRPr lang="zh-TW" altLang="en-US"/>
        </a:p>
      </dgm:t>
    </dgm:pt>
    <dgm:pt modelId="{F41FEEAD-E658-47F3-AB04-1CBD38B18AF0}">
      <dgm:prSet phldrT="[文字]"/>
      <dgm:spPr>
        <a:blipFill rotWithShape="0">
          <a:blip xmlns:r="http://schemas.openxmlformats.org/officeDocument/2006/relationships" r:embed="rId1"/>
          <a:stretch>
            <a:fillRect/>
          </a:stretch>
        </a:blipFill>
      </dgm:spPr>
      <dgm:t>
        <a:bodyPr/>
        <a:lstStyle/>
        <a:p>
          <a:endParaRPr lang="zh-TW" altLang="en-US" b="1" dirty="0">
            <a:solidFill>
              <a:srgbClr val="FDA7A5"/>
            </a:solidFill>
            <a:effectLst>
              <a:outerShdw blurRad="38100" dist="38100" dir="2700000" algn="tl">
                <a:srgbClr val="000000">
                  <a:alpha val="43137"/>
                </a:srgbClr>
              </a:outerShdw>
            </a:effectLst>
          </a:endParaRPr>
        </a:p>
      </dgm:t>
    </dgm:pt>
    <dgm:pt modelId="{60B40DD0-9F91-4826-A7AE-E1A0DF789FAC}" type="sibTrans" cxnId="{59ACAA1F-AAF9-4EB8-8FCD-8F69D7B32AE7}">
      <dgm:prSet/>
      <dgm:spPr/>
      <dgm:t>
        <a:bodyPr/>
        <a:lstStyle/>
        <a:p>
          <a:endParaRPr lang="zh-TW" altLang="en-US"/>
        </a:p>
      </dgm:t>
    </dgm:pt>
    <dgm:pt modelId="{42737733-F083-433B-BBF7-87ECFE448E3F}" type="parTrans" cxnId="{59ACAA1F-AAF9-4EB8-8FCD-8F69D7B32AE7}">
      <dgm:prSet/>
      <dgm:spPr/>
      <dgm:t>
        <a:bodyPr/>
        <a:lstStyle/>
        <a:p>
          <a:endParaRPr lang="zh-TW" altLang="en-US"/>
        </a:p>
      </dgm:t>
    </dgm:pt>
    <dgm:pt modelId="{E813C1D1-1E66-4F89-8834-F2BC359F3842}">
      <dgm:prSet phldrT="[文字]"/>
      <dgm:spPr>
        <a:blipFill rotWithShape="0">
          <a:blip xmlns:r="http://schemas.openxmlformats.org/officeDocument/2006/relationships" r:embed="rId2"/>
          <a:stretch>
            <a:fillRect/>
          </a:stretch>
        </a:blipFill>
      </dgm:spPr>
      <dgm:t>
        <a:bodyPr/>
        <a:lstStyle/>
        <a:p>
          <a:endParaRPr lang="zh-TW" altLang="en-US" b="1" dirty="0">
            <a:solidFill>
              <a:srgbClr val="FDA7A5"/>
            </a:solidFill>
            <a:effectLst>
              <a:outerShdw blurRad="38100" dist="38100" dir="2700000" algn="tl">
                <a:srgbClr val="000000">
                  <a:alpha val="43137"/>
                </a:srgbClr>
              </a:outerShdw>
            </a:effectLst>
          </a:endParaRPr>
        </a:p>
      </dgm:t>
    </dgm:pt>
    <dgm:pt modelId="{5A0E10B0-15EB-496A-BDF1-1760120D2155}" type="sibTrans" cxnId="{A3E25843-B8AA-415C-96C4-CB7F772B897F}">
      <dgm:prSet/>
      <dgm:spPr/>
      <dgm:t>
        <a:bodyPr/>
        <a:lstStyle/>
        <a:p>
          <a:endParaRPr lang="zh-TW" altLang="en-US"/>
        </a:p>
      </dgm:t>
    </dgm:pt>
    <dgm:pt modelId="{4F7335FC-22B3-48B4-81B1-BFC553B33C68}" type="parTrans" cxnId="{A3E25843-B8AA-415C-96C4-CB7F772B897F}">
      <dgm:prSet/>
      <dgm:spPr/>
      <dgm:t>
        <a:bodyPr/>
        <a:lstStyle/>
        <a:p>
          <a:endParaRPr lang="zh-TW" altLang="en-US"/>
        </a:p>
      </dgm:t>
    </dgm:pt>
    <dgm:pt modelId="{1D5EEE08-B8B3-4CB2-8A52-CA1937AACAFA}">
      <dgm:prSet phldrT="[文字]"/>
      <dgm:spPr>
        <a:blipFill rotWithShape="0">
          <a:blip xmlns:r="http://schemas.openxmlformats.org/officeDocument/2006/relationships" r:embed="rId3"/>
          <a:stretch>
            <a:fillRect/>
          </a:stretch>
        </a:blipFill>
      </dgm:spPr>
      <dgm:t>
        <a:bodyPr/>
        <a:lstStyle/>
        <a:p>
          <a:endParaRPr lang="zh-TW" altLang="en-US" b="1" dirty="0">
            <a:solidFill>
              <a:srgbClr val="FDA7A5"/>
            </a:solidFill>
            <a:effectLst>
              <a:outerShdw blurRad="38100" dist="38100" dir="2700000" algn="tl">
                <a:srgbClr val="000000">
                  <a:alpha val="43137"/>
                </a:srgbClr>
              </a:outerShdw>
            </a:effectLst>
          </a:endParaRPr>
        </a:p>
      </dgm:t>
    </dgm:pt>
    <dgm:pt modelId="{FB50B2E8-D58C-418B-9292-C4B9CA17E900}" type="sibTrans" cxnId="{97C836BE-F8DC-4388-B798-FAC54578C980}">
      <dgm:prSet/>
      <dgm:spPr/>
      <dgm:t>
        <a:bodyPr/>
        <a:lstStyle/>
        <a:p>
          <a:endParaRPr lang="zh-TW" altLang="en-US"/>
        </a:p>
      </dgm:t>
    </dgm:pt>
    <dgm:pt modelId="{39D0B028-D982-465E-AD5A-DFAEE49CCE2D}" type="parTrans" cxnId="{97C836BE-F8DC-4388-B798-FAC54578C980}">
      <dgm:prSet/>
      <dgm:spPr/>
      <dgm:t>
        <a:bodyPr/>
        <a:lstStyle/>
        <a:p>
          <a:endParaRPr lang="zh-TW" altLang="en-US"/>
        </a:p>
      </dgm:t>
    </dgm:pt>
    <dgm:pt modelId="{C60D1A64-CD1C-4E7C-BB32-76F1FE6D00FB}">
      <dgm:prSet phldrT="[文字]"/>
      <dgm:spPr>
        <a:blipFill rotWithShape="0">
          <a:blip xmlns:r="http://schemas.openxmlformats.org/officeDocument/2006/relationships" r:embed="rId4"/>
          <a:stretch>
            <a:fillRect/>
          </a:stretch>
        </a:blipFill>
      </dgm:spPr>
      <dgm:t>
        <a:bodyPr/>
        <a:lstStyle/>
        <a:p>
          <a:endParaRPr lang="zh-TW" altLang="en-US" b="1" dirty="0">
            <a:solidFill>
              <a:srgbClr val="FDA7A5"/>
            </a:solidFill>
            <a:effectLst>
              <a:outerShdw blurRad="38100" dist="38100" dir="2700000" algn="tl">
                <a:srgbClr val="000000">
                  <a:alpha val="43137"/>
                </a:srgbClr>
              </a:outerShdw>
            </a:effectLst>
          </a:endParaRPr>
        </a:p>
      </dgm:t>
    </dgm:pt>
    <dgm:pt modelId="{44116A27-0378-4A02-B879-FCF3047AF0E5}" type="sibTrans" cxnId="{3B1288E6-6701-444C-BB43-D45D951FBE0A}">
      <dgm:prSet/>
      <dgm:spPr/>
      <dgm:t>
        <a:bodyPr/>
        <a:lstStyle/>
        <a:p>
          <a:endParaRPr lang="zh-TW" altLang="en-US"/>
        </a:p>
      </dgm:t>
    </dgm:pt>
    <dgm:pt modelId="{CFD55B04-221B-484D-AB66-5159AE89827C}" type="parTrans" cxnId="{3B1288E6-6701-444C-BB43-D45D951FBE0A}">
      <dgm:prSet/>
      <dgm:spPr/>
      <dgm:t>
        <a:bodyPr/>
        <a:lstStyle/>
        <a:p>
          <a:endParaRPr lang="zh-TW" altLang="en-US"/>
        </a:p>
      </dgm:t>
    </dgm:pt>
    <dgm:pt modelId="{358A88E3-68C4-414A-B802-57EE3C6E9AFD}">
      <dgm:prSet phldrT="[文字]"/>
      <dgm:spPr>
        <a:blipFill rotWithShape="0">
          <a:blip xmlns:r="http://schemas.openxmlformats.org/officeDocument/2006/relationships" r:embed="rId5"/>
          <a:stretch>
            <a:fillRect/>
          </a:stretch>
        </a:blipFill>
      </dgm:spPr>
      <dgm:t>
        <a:bodyPr/>
        <a:lstStyle/>
        <a:p>
          <a:endParaRPr lang="zh-TW" altLang="en-US" b="1" dirty="0">
            <a:solidFill>
              <a:srgbClr val="FDA7A5"/>
            </a:solidFill>
            <a:effectLst>
              <a:outerShdw blurRad="38100" dist="38100" dir="2700000" algn="tl">
                <a:srgbClr val="000000">
                  <a:alpha val="43137"/>
                </a:srgbClr>
              </a:outerShdw>
            </a:effectLst>
          </a:endParaRPr>
        </a:p>
      </dgm:t>
    </dgm:pt>
    <dgm:pt modelId="{FA4F7835-4ACE-46D4-8BDE-A184503C18BB}" type="sibTrans" cxnId="{F145D679-CD38-48DF-90D9-404A22A58B58}">
      <dgm:prSet/>
      <dgm:spPr/>
      <dgm:t>
        <a:bodyPr/>
        <a:lstStyle/>
        <a:p>
          <a:endParaRPr lang="zh-TW" altLang="en-US"/>
        </a:p>
      </dgm:t>
    </dgm:pt>
    <dgm:pt modelId="{DA1D96E8-1D4C-4CE9-BA8C-811F433FB5BA}" type="parTrans" cxnId="{F145D679-CD38-48DF-90D9-404A22A58B58}">
      <dgm:prSet/>
      <dgm:spPr/>
      <dgm:t>
        <a:bodyPr/>
        <a:lstStyle/>
        <a:p>
          <a:endParaRPr lang="zh-TW" altLang="en-US"/>
        </a:p>
      </dgm:t>
    </dgm:pt>
    <dgm:pt modelId="{1CEB1392-83E9-4805-A750-5B87B0AD5CA8}">
      <dgm:prSet phldrT="[文字]"/>
      <dgm:spPr>
        <a:blipFill rotWithShape="0">
          <a:blip xmlns:r="http://schemas.openxmlformats.org/officeDocument/2006/relationships" r:embed="rId6"/>
          <a:stretch>
            <a:fillRect/>
          </a:stretch>
        </a:blipFill>
      </dgm:spPr>
      <dgm:t>
        <a:bodyPr/>
        <a:lstStyle/>
        <a:p>
          <a:endParaRPr lang="zh-TW" altLang="en-US" b="1" dirty="0">
            <a:solidFill>
              <a:srgbClr val="FDA7A5"/>
            </a:solidFill>
            <a:effectLst>
              <a:outerShdw blurRad="38100" dist="38100" dir="2700000" algn="tl">
                <a:srgbClr val="000000">
                  <a:alpha val="43137"/>
                </a:srgbClr>
              </a:outerShdw>
            </a:effectLst>
          </a:endParaRPr>
        </a:p>
      </dgm:t>
    </dgm:pt>
    <dgm:pt modelId="{197F603C-2A8D-4C42-84D8-AA45300107A1}" type="sibTrans" cxnId="{17AD8921-4254-4977-9929-838E94185668}">
      <dgm:prSet/>
      <dgm:spPr/>
      <dgm:t>
        <a:bodyPr/>
        <a:lstStyle/>
        <a:p>
          <a:endParaRPr lang="zh-TW" altLang="en-US"/>
        </a:p>
      </dgm:t>
    </dgm:pt>
    <dgm:pt modelId="{F88E55C2-CBC9-4E06-9515-502738919338}" type="parTrans" cxnId="{17AD8921-4254-4977-9929-838E94185668}">
      <dgm:prSet/>
      <dgm:spPr/>
      <dgm:t>
        <a:bodyPr/>
        <a:lstStyle/>
        <a:p>
          <a:endParaRPr lang="zh-TW" altLang="en-US"/>
        </a:p>
      </dgm:t>
    </dgm:pt>
    <dgm:pt modelId="{99E75A3E-D7E3-4172-8777-070A539AA3EA}" type="pres">
      <dgm:prSet presAssocID="{53329EC3-40E6-4D71-9686-B6CEFAE35E65}" presName="Name0" presStyleCnt="0">
        <dgm:presLayoutVars>
          <dgm:chMax val="1"/>
          <dgm:dir/>
          <dgm:animLvl val="ctr"/>
          <dgm:resizeHandles val="exact"/>
        </dgm:presLayoutVars>
      </dgm:prSet>
      <dgm:spPr/>
    </dgm:pt>
    <dgm:pt modelId="{E8164D4F-BE47-43C1-A111-DFA540516580}" type="pres">
      <dgm:prSet presAssocID="{F41FEEAD-E658-47F3-AB04-1CBD38B18AF0}" presName="centerShape" presStyleLbl="node0" presStyleIdx="0" presStyleCnt="1" custScaleX="131539" custLinFactNeighborX="942" custLinFactNeighborY="74"/>
      <dgm:spPr/>
    </dgm:pt>
    <dgm:pt modelId="{85344523-CB57-495E-96D1-0B604149DAE9}" type="pres">
      <dgm:prSet presAssocID="{E813C1D1-1E66-4F89-8834-F2BC359F3842}" presName="node" presStyleLbl="node1" presStyleIdx="0" presStyleCnt="5" custRadScaleRad="100991" custRadScaleInc="6042">
        <dgm:presLayoutVars>
          <dgm:bulletEnabled val="1"/>
        </dgm:presLayoutVars>
      </dgm:prSet>
      <dgm:spPr/>
    </dgm:pt>
    <dgm:pt modelId="{D9FAFBB0-404B-483D-AAB5-F30B3D1245B7}" type="pres">
      <dgm:prSet presAssocID="{E813C1D1-1E66-4F89-8834-F2BC359F3842}" presName="dummy" presStyleCnt="0"/>
      <dgm:spPr/>
    </dgm:pt>
    <dgm:pt modelId="{BB0D704F-5FDF-42CA-975C-1035DA3E8965}" type="pres">
      <dgm:prSet presAssocID="{5A0E10B0-15EB-496A-BDF1-1760120D2155}" presName="sibTrans" presStyleLbl="sibTrans2D1" presStyleIdx="0" presStyleCnt="5"/>
      <dgm:spPr/>
    </dgm:pt>
    <dgm:pt modelId="{C36013DC-145C-4237-96A2-4FD8EB524E67}" type="pres">
      <dgm:prSet presAssocID="{1CEB1392-83E9-4805-A750-5B87B0AD5CA8}" presName="node" presStyleLbl="node1" presStyleIdx="1" presStyleCnt="5" custScaleX="103976">
        <dgm:presLayoutVars>
          <dgm:bulletEnabled val="1"/>
        </dgm:presLayoutVars>
      </dgm:prSet>
      <dgm:spPr/>
    </dgm:pt>
    <dgm:pt modelId="{6E43BB0A-30C8-4D8C-8073-1CCE444AD4E6}" type="pres">
      <dgm:prSet presAssocID="{1CEB1392-83E9-4805-A750-5B87B0AD5CA8}" presName="dummy" presStyleCnt="0"/>
      <dgm:spPr/>
    </dgm:pt>
    <dgm:pt modelId="{6E8963FD-9062-4E3E-84DB-0DE0061F23C6}" type="pres">
      <dgm:prSet presAssocID="{197F603C-2A8D-4C42-84D8-AA45300107A1}" presName="sibTrans" presStyleLbl="sibTrans2D1" presStyleIdx="1" presStyleCnt="5"/>
      <dgm:spPr/>
    </dgm:pt>
    <dgm:pt modelId="{FDB2B584-F68E-4562-B4CB-63460E39B608}" type="pres">
      <dgm:prSet presAssocID="{1D5EEE08-B8B3-4CB2-8A52-CA1937AACAFA}" presName="node" presStyleLbl="node1" presStyleIdx="2" presStyleCnt="5" custScaleX="113559">
        <dgm:presLayoutVars>
          <dgm:bulletEnabled val="1"/>
        </dgm:presLayoutVars>
      </dgm:prSet>
      <dgm:spPr/>
    </dgm:pt>
    <dgm:pt modelId="{C9D4B766-FB12-4EC4-90F1-425B026FC7CD}" type="pres">
      <dgm:prSet presAssocID="{1D5EEE08-B8B3-4CB2-8A52-CA1937AACAFA}" presName="dummy" presStyleCnt="0"/>
      <dgm:spPr/>
    </dgm:pt>
    <dgm:pt modelId="{E81CB223-D951-4087-8D84-799042BC9B67}" type="pres">
      <dgm:prSet presAssocID="{FB50B2E8-D58C-418B-9292-C4B9CA17E900}" presName="sibTrans" presStyleLbl="sibTrans2D1" presStyleIdx="2" presStyleCnt="5"/>
      <dgm:spPr/>
    </dgm:pt>
    <dgm:pt modelId="{F1EEC805-98CC-4A68-A95B-975BB0619D8A}" type="pres">
      <dgm:prSet presAssocID="{C60D1A64-CD1C-4E7C-BB32-76F1FE6D00FB}" presName="node" presStyleLbl="node1" presStyleIdx="3" presStyleCnt="5">
        <dgm:presLayoutVars>
          <dgm:bulletEnabled val="1"/>
        </dgm:presLayoutVars>
      </dgm:prSet>
      <dgm:spPr/>
    </dgm:pt>
    <dgm:pt modelId="{5494AFEE-9FF1-4899-B5D0-FDE2AD222352}" type="pres">
      <dgm:prSet presAssocID="{C60D1A64-CD1C-4E7C-BB32-76F1FE6D00FB}" presName="dummy" presStyleCnt="0"/>
      <dgm:spPr/>
    </dgm:pt>
    <dgm:pt modelId="{B6722D6E-270D-413B-8867-25258F09D264}" type="pres">
      <dgm:prSet presAssocID="{44116A27-0378-4A02-B879-FCF3047AF0E5}" presName="sibTrans" presStyleLbl="sibTrans2D1" presStyleIdx="3" presStyleCnt="5"/>
      <dgm:spPr/>
    </dgm:pt>
    <dgm:pt modelId="{562EF946-ECAE-4897-ACB1-3CB8896E9384}" type="pres">
      <dgm:prSet presAssocID="{358A88E3-68C4-414A-B802-57EE3C6E9AFD}" presName="node" presStyleLbl="node1" presStyleIdx="4" presStyleCnt="5">
        <dgm:presLayoutVars>
          <dgm:bulletEnabled val="1"/>
        </dgm:presLayoutVars>
      </dgm:prSet>
      <dgm:spPr/>
    </dgm:pt>
    <dgm:pt modelId="{33DC8B7D-8B30-4A5E-9E5E-CD99EBF11A1F}" type="pres">
      <dgm:prSet presAssocID="{358A88E3-68C4-414A-B802-57EE3C6E9AFD}" presName="dummy" presStyleCnt="0"/>
      <dgm:spPr/>
    </dgm:pt>
    <dgm:pt modelId="{79459E21-3996-45A7-8A23-C8E888B9849B}" type="pres">
      <dgm:prSet presAssocID="{FA4F7835-4ACE-46D4-8BDE-A184503C18BB}" presName="sibTrans" presStyleLbl="sibTrans2D1" presStyleIdx="4" presStyleCnt="5"/>
      <dgm:spPr/>
    </dgm:pt>
  </dgm:ptLst>
  <dgm:cxnLst>
    <dgm:cxn modelId="{5F1EA80E-80E8-4AEF-9B7C-4D8132D67E3C}" type="presOf" srcId="{F41FEEAD-E658-47F3-AB04-1CBD38B18AF0}" destId="{E8164D4F-BE47-43C1-A111-DFA540516580}" srcOrd="0" destOrd="0" presId="urn:microsoft.com/office/officeart/2005/8/layout/radial6"/>
    <dgm:cxn modelId="{675AD80F-5B6D-4D73-AFAB-E94EA45921EB}" type="presOf" srcId="{53329EC3-40E6-4D71-9686-B6CEFAE35E65}" destId="{99E75A3E-D7E3-4172-8777-070A539AA3EA}" srcOrd="0" destOrd="0" presId="urn:microsoft.com/office/officeart/2005/8/layout/radial6"/>
    <dgm:cxn modelId="{59ACAA1F-AAF9-4EB8-8FCD-8F69D7B32AE7}" srcId="{53329EC3-40E6-4D71-9686-B6CEFAE35E65}" destId="{F41FEEAD-E658-47F3-AB04-1CBD38B18AF0}" srcOrd="0" destOrd="0" parTransId="{42737733-F083-433B-BBF7-87ECFE448E3F}" sibTransId="{60B40DD0-9F91-4826-A7AE-E1A0DF789FAC}"/>
    <dgm:cxn modelId="{17AD8921-4254-4977-9929-838E94185668}" srcId="{F41FEEAD-E658-47F3-AB04-1CBD38B18AF0}" destId="{1CEB1392-83E9-4805-A750-5B87B0AD5CA8}" srcOrd="1" destOrd="0" parTransId="{F88E55C2-CBC9-4E06-9515-502738919338}" sibTransId="{197F603C-2A8D-4C42-84D8-AA45300107A1}"/>
    <dgm:cxn modelId="{EA24C523-EC90-413E-B43D-55A11CEF6857}" type="presOf" srcId="{FA4F7835-4ACE-46D4-8BDE-A184503C18BB}" destId="{79459E21-3996-45A7-8A23-C8E888B9849B}" srcOrd="0" destOrd="0" presId="urn:microsoft.com/office/officeart/2005/8/layout/radial6"/>
    <dgm:cxn modelId="{3AE96527-A206-4EF5-B52B-63D702BD2368}" type="presOf" srcId="{197F603C-2A8D-4C42-84D8-AA45300107A1}" destId="{6E8963FD-9062-4E3E-84DB-0DE0061F23C6}" srcOrd="0" destOrd="0" presId="urn:microsoft.com/office/officeart/2005/8/layout/radial6"/>
    <dgm:cxn modelId="{1C180D29-0D37-4557-8562-47B400218316}" type="presOf" srcId="{FB50B2E8-D58C-418B-9292-C4B9CA17E900}" destId="{E81CB223-D951-4087-8D84-799042BC9B67}" srcOrd="0" destOrd="0" presId="urn:microsoft.com/office/officeart/2005/8/layout/radial6"/>
    <dgm:cxn modelId="{C025F360-65D9-4DC9-9012-426D15552D9F}" type="presOf" srcId="{358A88E3-68C4-414A-B802-57EE3C6E9AFD}" destId="{562EF946-ECAE-4897-ACB1-3CB8896E9384}" srcOrd="0" destOrd="0" presId="urn:microsoft.com/office/officeart/2005/8/layout/radial6"/>
    <dgm:cxn modelId="{A3E25843-B8AA-415C-96C4-CB7F772B897F}" srcId="{F41FEEAD-E658-47F3-AB04-1CBD38B18AF0}" destId="{E813C1D1-1E66-4F89-8834-F2BC359F3842}" srcOrd="0" destOrd="0" parTransId="{4F7335FC-22B3-48B4-81B1-BFC553B33C68}" sibTransId="{5A0E10B0-15EB-496A-BDF1-1760120D2155}"/>
    <dgm:cxn modelId="{F145D679-CD38-48DF-90D9-404A22A58B58}" srcId="{F41FEEAD-E658-47F3-AB04-1CBD38B18AF0}" destId="{358A88E3-68C4-414A-B802-57EE3C6E9AFD}" srcOrd="4" destOrd="0" parTransId="{DA1D96E8-1D4C-4CE9-BA8C-811F433FB5BA}" sibTransId="{FA4F7835-4ACE-46D4-8BDE-A184503C18BB}"/>
    <dgm:cxn modelId="{6EF2F689-8352-4CBE-8E8B-E97EF50111F1}" type="presOf" srcId="{1CEB1392-83E9-4805-A750-5B87B0AD5CA8}" destId="{C36013DC-145C-4237-96A2-4FD8EB524E67}" srcOrd="0" destOrd="0" presId="urn:microsoft.com/office/officeart/2005/8/layout/radial6"/>
    <dgm:cxn modelId="{D0699093-EF97-4B1C-8178-E06A5AC95867}" type="presOf" srcId="{44116A27-0378-4A02-B879-FCF3047AF0E5}" destId="{B6722D6E-270D-413B-8867-25258F09D264}" srcOrd="0" destOrd="0" presId="urn:microsoft.com/office/officeart/2005/8/layout/radial6"/>
    <dgm:cxn modelId="{88076494-A73A-4FCA-AE17-446BEF83F63A}" type="presOf" srcId="{C60D1A64-CD1C-4E7C-BB32-76F1FE6D00FB}" destId="{F1EEC805-98CC-4A68-A95B-975BB0619D8A}" srcOrd="0" destOrd="0" presId="urn:microsoft.com/office/officeart/2005/8/layout/radial6"/>
    <dgm:cxn modelId="{97C836BE-F8DC-4388-B798-FAC54578C980}" srcId="{F41FEEAD-E658-47F3-AB04-1CBD38B18AF0}" destId="{1D5EEE08-B8B3-4CB2-8A52-CA1937AACAFA}" srcOrd="2" destOrd="0" parTransId="{39D0B028-D982-465E-AD5A-DFAEE49CCE2D}" sibTransId="{FB50B2E8-D58C-418B-9292-C4B9CA17E900}"/>
    <dgm:cxn modelId="{77826CBE-921E-4E06-8978-A2DBFC51D4F6}" type="presOf" srcId="{5A0E10B0-15EB-496A-BDF1-1760120D2155}" destId="{BB0D704F-5FDF-42CA-975C-1035DA3E8965}" srcOrd="0" destOrd="0" presId="urn:microsoft.com/office/officeart/2005/8/layout/radial6"/>
    <dgm:cxn modelId="{4C5089CE-1502-492B-9570-72D7D512DC9D}" type="presOf" srcId="{1D5EEE08-B8B3-4CB2-8A52-CA1937AACAFA}" destId="{FDB2B584-F68E-4562-B4CB-63460E39B608}" srcOrd="0" destOrd="0" presId="urn:microsoft.com/office/officeart/2005/8/layout/radial6"/>
    <dgm:cxn modelId="{1027F8D1-EE99-4E9A-B093-6A36339D7715}" type="presOf" srcId="{E813C1D1-1E66-4F89-8834-F2BC359F3842}" destId="{85344523-CB57-495E-96D1-0B604149DAE9}" srcOrd="0" destOrd="0" presId="urn:microsoft.com/office/officeart/2005/8/layout/radial6"/>
    <dgm:cxn modelId="{3B1288E6-6701-444C-BB43-D45D951FBE0A}" srcId="{F41FEEAD-E658-47F3-AB04-1CBD38B18AF0}" destId="{C60D1A64-CD1C-4E7C-BB32-76F1FE6D00FB}" srcOrd="3" destOrd="0" parTransId="{CFD55B04-221B-484D-AB66-5159AE89827C}" sibTransId="{44116A27-0378-4A02-B879-FCF3047AF0E5}"/>
    <dgm:cxn modelId="{6EC04AE6-EB04-4AE7-8E57-56118AB87A90}" type="presParOf" srcId="{99E75A3E-D7E3-4172-8777-070A539AA3EA}" destId="{E8164D4F-BE47-43C1-A111-DFA540516580}" srcOrd="0" destOrd="0" presId="urn:microsoft.com/office/officeart/2005/8/layout/radial6"/>
    <dgm:cxn modelId="{0D722788-943D-4F19-85FD-51A863013BEF}" type="presParOf" srcId="{99E75A3E-D7E3-4172-8777-070A539AA3EA}" destId="{85344523-CB57-495E-96D1-0B604149DAE9}" srcOrd="1" destOrd="0" presId="urn:microsoft.com/office/officeart/2005/8/layout/radial6"/>
    <dgm:cxn modelId="{D126B1A5-5D2B-4EDF-9C0D-6DA19C68440C}" type="presParOf" srcId="{99E75A3E-D7E3-4172-8777-070A539AA3EA}" destId="{D9FAFBB0-404B-483D-AAB5-F30B3D1245B7}" srcOrd="2" destOrd="0" presId="urn:microsoft.com/office/officeart/2005/8/layout/radial6"/>
    <dgm:cxn modelId="{F4F22191-68B9-4AF4-AE24-AF529FDEC478}" type="presParOf" srcId="{99E75A3E-D7E3-4172-8777-070A539AA3EA}" destId="{BB0D704F-5FDF-42CA-975C-1035DA3E8965}" srcOrd="3" destOrd="0" presId="urn:microsoft.com/office/officeart/2005/8/layout/radial6"/>
    <dgm:cxn modelId="{60E614BA-54AF-4A67-B9A3-87569AD4568B}" type="presParOf" srcId="{99E75A3E-D7E3-4172-8777-070A539AA3EA}" destId="{C36013DC-145C-4237-96A2-4FD8EB524E67}" srcOrd="4" destOrd="0" presId="urn:microsoft.com/office/officeart/2005/8/layout/radial6"/>
    <dgm:cxn modelId="{68C8362D-BAEA-4124-824E-BF9D6ABDFD45}" type="presParOf" srcId="{99E75A3E-D7E3-4172-8777-070A539AA3EA}" destId="{6E43BB0A-30C8-4D8C-8073-1CCE444AD4E6}" srcOrd="5" destOrd="0" presId="urn:microsoft.com/office/officeart/2005/8/layout/radial6"/>
    <dgm:cxn modelId="{17791F70-09E2-4A18-AD6C-21B472146689}" type="presParOf" srcId="{99E75A3E-D7E3-4172-8777-070A539AA3EA}" destId="{6E8963FD-9062-4E3E-84DB-0DE0061F23C6}" srcOrd="6" destOrd="0" presId="urn:microsoft.com/office/officeart/2005/8/layout/radial6"/>
    <dgm:cxn modelId="{0A634FE8-B181-4D16-BC7D-06D583559459}" type="presParOf" srcId="{99E75A3E-D7E3-4172-8777-070A539AA3EA}" destId="{FDB2B584-F68E-4562-B4CB-63460E39B608}" srcOrd="7" destOrd="0" presId="urn:microsoft.com/office/officeart/2005/8/layout/radial6"/>
    <dgm:cxn modelId="{B6EAACB0-5C88-4218-8D98-5F66708FCD2C}" type="presParOf" srcId="{99E75A3E-D7E3-4172-8777-070A539AA3EA}" destId="{C9D4B766-FB12-4EC4-90F1-425B026FC7CD}" srcOrd="8" destOrd="0" presId="urn:microsoft.com/office/officeart/2005/8/layout/radial6"/>
    <dgm:cxn modelId="{39D77457-8169-44B6-839B-570F5BF8F8CF}" type="presParOf" srcId="{99E75A3E-D7E3-4172-8777-070A539AA3EA}" destId="{E81CB223-D951-4087-8D84-799042BC9B67}" srcOrd="9" destOrd="0" presId="urn:microsoft.com/office/officeart/2005/8/layout/radial6"/>
    <dgm:cxn modelId="{01B0F677-E951-4942-86E8-3F0E492B09EB}" type="presParOf" srcId="{99E75A3E-D7E3-4172-8777-070A539AA3EA}" destId="{F1EEC805-98CC-4A68-A95B-975BB0619D8A}" srcOrd="10" destOrd="0" presId="urn:microsoft.com/office/officeart/2005/8/layout/radial6"/>
    <dgm:cxn modelId="{815B55B9-9EA9-4025-B8A2-92BFDF54AD92}" type="presParOf" srcId="{99E75A3E-D7E3-4172-8777-070A539AA3EA}" destId="{5494AFEE-9FF1-4899-B5D0-FDE2AD222352}" srcOrd="11" destOrd="0" presId="urn:microsoft.com/office/officeart/2005/8/layout/radial6"/>
    <dgm:cxn modelId="{B96780E5-6F70-4BF2-8101-1441EF6F743F}" type="presParOf" srcId="{99E75A3E-D7E3-4172-8777-070A539AA3EA}" destId="{B6722D6E-270D-413B-8867-25258F09D264}" srcOrd="12" destOrd="0" presId="urn:microsoft.com/office/officeart/2005/8/layout/radial6"/>
    <dgm:cxn modelId="{2FE35B31-A9CF-46F3-922E-F61A6C82C588}" type="presParOf" srcId="{99E75A3E-D7E3-4172-8777-070A539AA3EA}" destId="{562EF946-ECAE-4897-ACB1-3CB8896E9384}" srcOrd="13" destOrd="0" presId="urn:microsoft.com/office/officeart/2005/8/layout/radial6"/>
    <dgm:cxn modelId="{6706E81D-1CAC-416C-95DB-9E41967AF888}" type="presParOf" srcId="{99E75A3E-D7E3-4172-8777-070A539AA3EA}" destId="{33DC8B7D-8B30-4A5E-9E5E-CD99EBF11A1F}" srcOrd="14" destOrd="0" presId="urn:microsoft.com/office/officeart/2005/8/layout/radial6"/>
    <dgm:cxn modelId="{00E89153-CA13-4023-8237-54C67BA5AE5A}" type="presParOf" srcId="{99E75A3E-D7E3-4172-8777-070A539AA3EA}" destId="{79459E21-3996-45A7-8A23-C8E888B9849B}"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650D6-A3FC-4044-BAF4-2C67DD2EDA7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5E2CC314-7A11-450F-B773-CEDE6750C48E}">
      <dgm:prSet phldrT="[文字]"/>
      <dgm:spPr/>
      <dgm:t>
        <a:bodyPr/>
        <a:lstStyle/>
        <a:p>
          <a:r>
            <a:rPr lang="zh-TW" altLang="en-US" b="1" dirty="0">
              <a:solidFill>
                <a:srgbClr val="92D050"/>
              </a:solidFill>
              <a:effectLst>
                <a:outerShdw blurRad="38100" dist="38100" dir="2700000" algn="tl">
                  <a:srgbClr val="000000">
                    <a:alpha val="43137"/>
                  </a:srgbClr>
                </a:outerShdw>
              </a:effectLst>
            </a:rPr>
            <a:t>境內壓制</a:t>
          </a:r>
        </a:p>
      </dgm:t>
    </dgm:pt>
    <dgm:pt modelId="{0621F3C5-39FB-4290-875C-9F3C2B6D55C2}" type="parTrans" cxnId="{FEBAE9E3-5859-44C9-8B27-FAAB45722583}">
      <dgm:prSet/>
      <dgm:spPr/>
      <dgm:t>
        <a:bodyPr/>
        <a:lstStyle/>
        <a:p>
          <a:endParaRPr lang="zh-TW" altLang="en-US"/>
        </a:p>
      </dgm:t>
    </dgm:pt>
    <dgm:pt modelId="{03DF4455-3F8A-4051-8B99-63BCF97D5F92}" type="sibTrans" cxnId="{FEBAE9E3-5859-44C9-8B27-FAAB45722583}">
      <dgm:prSet/>
      <dgm:spPr/>
      <dgm:t>
        <a:bodyPr/>
        <a:lstStyle/>
        <a:p>
          <a:endParaRPr lang="zh-TW" altLang="en-US"/>
        </a:p>
      </dgm:t>
    </dgm:pt>
    <dgm:pt modelId="{EBA3E3ED-A7A2-422F-97BA-D4F1223E8219}">
      <dgm:prSet phldrT="[文字]" custT="1"/>
      <dgm:spPr/>
      <dgm:t>
        <a:bodyPr/>
        <a:lstStyle/>
        <a:p>
          <a:pPr>
            <a:lnSpc>
              <a:spcPct val="90000"/>
            </a:lnSpc>
          </a:pPr>
          <a:r>
            <a:rPr lang="zh-TW" altLang="en-US" sz="2400" dirty="0">
              <a:latin typeface="+mj-lt"/>
            </a:rPr>
            <a:t>全力執行「安居緝毒專案」</a:t>
          </a:r>
        </a:p>
      </dgm:t>
    </dgm:pt>
    <dgm:pt modelId="{BAF41C37-5203-44E9-840B-C694AF71790A}" type="parTrans" cxnId="{6E2A278F-D934-45FD-A81C-65A754A45183}">
      <dgm:prSet/>
      <dgm:spPr/>
      <dgm:t>
        <a:bodyPr/>
        <a:lstStyle/>
        <a:p>
          <a:endParaRPr lang="zh-TW" altLang="en-US"/>
        </a:p>
      </dgm:t>
    </dgm:pt>
    <dgm:pt modelId="{0C61E0DB-5567-4D45-9A99-A5B8B0806768}" type="sibTrans" cxnId="{6E2A278F-D934-45FD-A81C-65A754A45183}">
      <dgm:prSet/>
      <dgm:spPr/>
      <dgm:t>
        <a:bodyPr/>
        <a:lstStyle/>
        <a:p>
          <a:endParaRPr lang="zh-TW" altLang="en-US"/>
        </a:p>
      </dgm:t>
    </dgm:pt>
    <dgm:pt modelId="{A64D6D3D-FAB3-4BDB-B7CF-EEEE8FF1FD67}">
      <dgm:prSet phldrT="[文字]" custT="1"/>
      <dgm:spPr/>
      <dgm:t>
        <a:bodyPr/>
        <a:lstStyle/>
        <a:p>
          <a:r>
            <a:rPr lang="zh-TW" altLang="en-US" sz="2400" dirty="0"/>
            <a:t>提升檢驗量能，即時檢驗</a:t>
          </a:r>
          <a:r>
            <a:rPr lang="en-US" altLang="en-US" sz="2400" dirty="0"/>
            <a:t>PMMA</a:t>
          </a:r>
          <a:r>
            <a:rPr lang="zh-TW" altLang="en-US" sz="2400" dirty="0"/>
            <a:t>成分，統合進行溯源</a:t>
          </a:r>
        </a:p>
      </dgm:t>
    </dgm:pt>
    <dgm:pt modelId="{77E6FD91-33C9-4933-8D2F-368D28515D80}" type="parTrans" cxnId="{EEB4D2D5-D19C-401D-99DD-97CBDB1F243A}">
      <dgm:prSet/>
      <dgm:spPr/>
      <dgm:t>
        <a:bodyPr/>
        <a:lstStyle/>
        <a:p>
          <a:endParaRPr lang="zh-TW" altLang="en-US"/>
        </a:p>
      </dgm:t>
    </dgm:pt>
    <dgm:pt modelId="{9BCCCF79-22E7-406D-AAE9-35FBBC7A285F}" type="sibTrans" cxnId="{EEB4D2D5-D19C-401D-99DD-97CBDB1F243A}">
      <dgm:prSet/>
      <dgm:spPr/>
      <dgm:t>
        <a:bodyPr/>
        <a:lstStyle/>
        <a:p>
          <a:endParaRPr lang="zh-TW" altLang="en-US"/>
        </a:p>
      </dgm:t>
    </dgm:pt>
    <dgm:pt modelId="{1CCE061A-1C6A-4399-A6D7-77F3370B3F9B}">
      <dgm:prSet phldrT="[文字]" custT="1"/>
      <dgm:spPr/>
      <dgm:t>
        <a:bodyPr/>
        <a:lstStyle/>
        <a:p>
          <a:r>
            <a:rPr lang="zh-TW" altLang="en-US" sz="2400" dirty="0"/>
            <a:t>建立校園友善反毒通報機制，並增加</a:t>
          </a:r>
          <a:r>
            <a:rPr lang="en-US" altLang="zh-TW" sz="2400" dirty="0"/>
            <a:t>581</a:t>
          </a:r>
          <a:r>
            <a:rPr lang="zh-TW" altLang="en-US" sz="2400" dirty="0"/>
            <a:t>名無毒校園專任警力</a:t>
          </a:r>
          <a:endParaRPr lang="zh-TW" altLang="en-US" sz="2800" dirty="0"/>
        </a:p>
      </dgm:t>
    </dgm:pt>
    <dgm:pt modelId="{2A9A0034-2E7C-4A2C-AA0D-7328EF7E0736}" type="parTrans" cxnId="{A335E00A-A71E-43C4-A99A-C2A25BB8DE58}">
      <dgm:prSet/>
      <dgm:spPr/>
      <dgm:t>
        <a:bodyPr/>
        <a:lstStyle/>
        <a:p>
          <a:endParaRPr lang="zh-TW" altLang="en-US"/>
        </a:p>
      </dgm:t>
    </dgm:pt>
    <dgm:pt modelId="{8A5B1F9D-55DB-4257-8319-E2766E450D7C}" type="sibTrans" cxnId="{A335E00A-A71E-43C4-A99A-C2A25BB8DE58}">
      <dgm:prSet/>
      <dgm:spPr/>
      <dgm:t>
        <a:bodyPr/>
        <a:lstStyle/>
        <a:p>
          <a:endParaRPr lang="zh-TW" altLang="en-US"/>
        </a:p>
      </dgm:t>
    </dgm:pt>
    <dgm:pt modelId="{D62DDF07-0318-4FDB-9D05-4724C854D819}" type="pres">
      <dgm:prSet presAssocID="{451650D6-A3FC-4044-BAF4-2C67DD2EDA7C}" presName="vert0" presStyleCnt="0">
        <dgm:presLayoutVars>
          <dgm:dir/>
          <dgm:animOne val="branch"/>
          <dgm:animLvl val="lvl"/>
        </dgm:presLayoutVars>
      </dgm:prSet>
      <dgm:spPr/>
    </dgm:pt>
    <dgm:pt modelId="{308E4B58-2CBA-48ED-B8B1-37326AFD07BC}" type="pres">
      <dgm:prSet presAssocID="{5E2CC314-7A11-450F-B773-CEDE6750C48E}" presName="thickLine" presStyleLbl="alignNode1" presStyleIdx="0" presStyleCnt="1" custLinFactNeighborX="-5722" custLinFactNeighborY="0"/>
      <dgm:spPr/>
    </dgm:pt>
    <dgm:pt modelId="{220F9B38-8CC8-4296-9B01-02ACFF8581D9}" type="pres">
      <dgm:prSet presAssocID="{5E2CC314-7A11-450F-B773-CEDE6750C48E}" presName="horz1" presStyleCnt="0"/>
      <dgm:spPr/>
    </dgm:pt>
    <dgm:pt modelId="{18B73E21-CA44-4249-A1B7-C9E01E2302C6}" type="pres">
      <dgm:prSet presAssocID="{5E2CC314-7A11-450F-B773-CEDE6750C48E}" presName="tx1" presStyleLbl="revTx" presStyleIdx="0" presStyleCnt="4" custScaleX="82446"/>
      <dgm:spPr/>
    </dgm:pt>
    <dgm:pt modelId="{1C2E3AC9-7E45-408D-B472-E9FFEA5B27D0}" type="pres">
      <dgm:prSet presAssocID="{5E2CC314-7A11-450F-B773-CEDE6750C48E}" presName="vert1" presStyleCnt="0"/>
      <dgm:spPr/>
    </dgm:pt>
    <dgm:pt modelId="{1A947787-E0F5-40E5-9C1C-88AA8067BE32}" type="pres">
      <dgm:prSet presAssocID="{EBA3E3ED-A7A2-422F-97BA-D4F1223E8219}" presName="vertSpace2a" presStyleCnt="0"/>
      <dgm:spPr/>
    </dgm:pt>
    <dgm:pt modelId="{2523AD32-EA33-4A5F-A9FC-40CAF85C8F9E}" type="pres">
      <dgm:prSet presAssocID="{EBA3E3ED-A7A2-422F-97BA-D4F1223E8219}" presName="horz2" presStyleCnt="0"/>
      <dgm:spPr/>
    </dgm:pt>
    <dgm:pt modelId="{34270D6E-1083-45CC-849A-906F032BA697}" type="pres">
      <dgm:prSet presAssocID="{EBA3E3ED-A7A2-422F-97BA-D4F1223E8219}" presName="horzSpace2" presStyleCnt="0"/>
      <dgm:spPr/>
    </dgm:pt>
    <dgm:pt modelId="{C51AE0D5-61C6-4C9E-9EDA-718B6F99A4C8}" type="pres">
      <dgm:prSet presAssocID="{EBA3E3ED-A7A2-422F-97BA-D4F1223E8219}" presName="tx2" presStyleLbl="revTx" presStyleIdx="1" presStyleCnt="4" custLinFactNeighborX="0" custLinFactNeighborY="6310"/>
      <dgm:spPr/>
    </dgm:pt>
    <dgm:pt modelId="{E42DC14E-4BB5-4D65-9F6A-939252FA865A}" type="pres">
      <dgm:prSet presAssocID="{EBA3E3ED-A7A2-422F-97BA-D4F1223E8219}" presName="vert2" presStyleCnt="0"/>
      <dgm:spPr/>
    </dgm:pt>
    <dgm:pt modelId="{5BF0E95D-8C7F-4A2E-8B12-CB0DF2CD5027}" type="pres">
      <dgm:prSet presAssocID="{EBA3E3ED-A7A2-422F-97BA-D4F1223E8219}" presName="thinLine2b" presStyleLbl="callout" presStyleIdx="0" presStyleCnt="3" custLinFactY="-200000" custLinFactNeighborX="0" custLinFactNeighborY="-280114"/>
      <dgm:spPr/>
    </dgm:pt>
    <dgm:pt modelId="{36405819-F131-4D46-A6F9-6BC5072F6A95}" type="pres">
      <dgm:prSet presAssocID="{EBA3E3ED-A7A2-422F-97BA-D4F1223E8219}" presName="vertSpace2b" presStyleCnt="0"/>
      <dgm:spPr/>
    </dgm:pt>
    <dgm:pt modelId="{3C46978B-9289-497B-B48A-12DDF9995DAF}" type="pres">
      <dgm:prSet presAssocID="{A64D6D3D-FAB3-4BDB-B7CF-EEEE8FF1FD67}" presName="horz2" presStyleCnt="0"/>
      <dgm:spPr/>
    </dgm:pt>
    <dgm:pt modelId="{0DBB9DE3-587C-4AC0-90E7-20FBC4310951}" type="pres">
      <dgm:prSet presAssocID="{A64D6D3D-FAB3-4BDB-B7CF-EEEE8FF1FD67}" presName="horzSpace2" presStyleCnt="0"/>
      <dgm:spPr/>
    </dgm:pt>
    <dgm:pt modelId="{42CD9FC4-A899-4355-AB0F-C2CB1B40A95A}" type="pres">
      <dgm:prSet presAssocID="{A64D6D3D-FAB3-4BDB-B7CF-EEEE8FF1FD67}" presName="tx2" presStyleLbl="revTx" presStyleIdx="2" presStyleCnt="4" custLinFactNeighborX="0" custLinFactNeighborY="-20180"/>
      <dgm:spPr/>
    </dgm:pt>
    <dgm:pt modelId="{AE386511-DAC4-48E2-B5B8-E97280D9166E}" type="pres">
      <dgm:prSet presAssocID="{A64D6D3D-FAB3-4BDB-B7CF-EEEE8FF1FD67}" presName="vert2" presStyleCnt="0"/>
      <dgm:spPr/>
    </dgm:pt>
    <dgm:pt modelId="{5326B6B6-EB0F-4D91-A21C-74986EA2C0C4}" type="pres">
      <dgm:prSet presAssocID="{A64D6D3D-FAB3-4BDB-B7CF-EEEE8FF1FD67}" presName="thinLine2b" presStyleLbl="callout" presStyleIdx="1" presStyleCnt="3"/>
      <dgm:spPr/>
    </dgm:pt>
    <dgm:pt modelId="{4F3CB528-5525-41A8-B420-C9A4CDE59FD3}" type="pres">
      <dgm:prSet presAssocID="{A64D6D3D-FAB3-4BDB-B7CF-EEEE8FF1FD67}" presName="vertSpace2b" presStyleCnt="0"/>
      <dgm:spPr/>
    </dgm:pt>
    <dgm:pt modelId="{92918264-64D0-4300-9F57-D46AD49154B1}" type="pres">
      <dgm:prSet presAssocID="{1CCE061A-1C6A-4399-A6D7-77F3370B3F9B}" presName="horz2" presStyleCnt="0"/>
      <dgm:spPr/>
    </dgm:pt>
    <dgm:pt modelId="{79A71E87-F0F0-4D22-BBBA-182A6569183A}" type="pres">
      <dgm:prSet presAssocID="{1CCE061A-1C6A-4399-A6D7-77F3370B3F9B}" presName="horzSpace2" presStyleCnt="0"/>
      <dgm:spPr/>
    </dgm:pt>
    <dgm:pt modelId="{E683E321-C588-471C-A051-70C5933FAF07}" type="pres">
      <dgm:prSet presAssocID="{1CCE061A-1C6A-4399-A6D7-77F3370B3F9B}" presName="tx2" presStyleLbl="revTx" presStyleIdx="3" presStyleCnt="4"/>
      <dgm:spPr/>
    </dgm:pt>
    <dgm:pt modelId="{6FA1FC3D-A6B5-4002-9DC9-EA7817BBFF73}" type="pres">
      <dgm:prSet presAssocID="{1CCE061A-1C6A-4399-A6D7-77F3370B3F9B}" presName="vert2" presStyleCnt="0"/>
      <dgm:spPr/>
    </dgm:pt>
    <dgm:pt modelId="{FB59437E-C0A4-4349-A021-44770FD20293}" type="pres">
      <dgm:prSet presAssocID="{1CCE061A-1C6A-4399-A6D7-77F3370B3F9B}" presName="thinLine2b" presStyleLbl="callout" presStyleIdx="2" presStyleCnt="3"/>
      <dgm:spPr/>
    </dgm:pt>
    <dgm:pt modelId="{A16CAF57-A126-4949-9759-586FEE1649D9}" type="pres">
      <dgm:prSet presAssocID="{1CCE061A-1C6A-4399-A6D7-77F3370B3F9B}" presName="vertSpace2b" presStyleCnt="0"/>
      <dgm:spPr/>
    </dgm:pt>
  </dgm:ptLst>
  <dgm:cxnLst>
    <dgm:cxn modelId="{A335E00A-A71E-43C4-A99A-C2A25BB8DE58}" srcId="{5E2CC314-7A11-450F-B773-CEDE6750C48E}" destId="{1CCE061A-1C6A-4399-A6D7-77F3370B3F9B}" srcOrd="2" destOrd="0" parTransId="{2A9A0034-2E7C-4A2C-AA0D-7328EF7E0736}" sibTransId="{8A5B1F9D-55DB-4257-8319-E2766E450D7C}"/>
    <dgm:cxn modelId="{0A45E319-25A5-4705-B463-A86CFC6CDF99}" type="presOf" srcId="{451650D6-A3FC-4044-BAF4-2C67DD2EDA7C}" destId="{D62DDF07-0318-4FDB-9D05-4724C854D819}" srcOrd="0" destOrd="0" presId="urn:microsoft.com/office/officeart/2008/layout/LinedList"/>
    <dgm:cxn modelId="{DFD15A7F-4EB0-4F51-89F0-FC381FA5F326}" type="presOf" srcId="{EBA3E3ED-A7A2-422F-97BA-D4F1223E8219}" destId="{C51AE0D5-61C6-4C9E-9EDA-718B6F99A4C8}" srcOrd="0" destOrd="0" presId="urn:microsoft.com/office/officeart/2008/layout/LinedList"/>
    <dgm:cxn modelId="{680C1B80-4A52-4B5E-AB0D-3D783DB31790}" type="presOf" srcId="{1CCE061A-1C6A-4399-A6D7-77F3370B3F9B}" destId="{E683E321-C588-471C-A051-70C5933FAF07}" srcOrd="0" destOrd="0" presId="urn:microsoft.com/office/officeart/2008/layout/LinedList"/>
    <dgm:cxn modelId="{6E2A278F-D934-45FD-A81C-65A754A45183}" srcId="{5E2CC314-7A11-450F-B773-CEDE6750C48E}" destId="{EBA3E3ED-A7A2-422F-97BA-D4F1223E8219}" srcOrd="0" destOrd="0" parTransId="{BAF41C37-5203-44E9-840B-C694AF71790A}" sibTransId="{0C61E0DB-5567-4D45-9A99-A5B8B0806768}"/>
    <dgm:cxn modelId="{5883D1CC-B6A5-4A38-9978-FFAEB98A2070}" type="presOf" srcId="{A64D6D3D-FAB3-4BDB-B7CF-EEEE8FF1FD67}" destId="{42CD9FC4-A899-4355-AB0F-C2CB1B40A95A}" srcOrd="0" destOrd="0" presId="urn:microsoft.com/office/officeart/2008/layout/LinedList"/>
    <dgm:cxn modelId="{EEB4D2D5-D19C-401D-99DD-97CBDB1F243A}" srcId="{5E2CC314-7A11-450F-B773-CEDE6750C48E}" destId="{A64D6D3D-FAB3-4BDB-B7CF-EEEE8FF1FD67}" srcOrd="1" destOrd="0" parTransId="{77E6FD91-33C9-4933-8D2F-368D28515D80}" sibTransId="{9BCCCF79-22E7-406D-AAE9-35FBBC7A285F}"/>
    <dgm:cxn modelId="{FEBAE9E3-5859-44C9-8B27-FAAB45722583}" srcId="{451650D6-A3FC-4044-BAF4-2C67DD2EDA7C}" destId="{5E2CC314-7A11-450F-B773-CEDE6750C48E}" srcOrd="0" destOrd="0" parTransId="{0621F3C5-39FB-4290-875C-9F3C2B6D55C2}" sibTransId="{03DF4455-3F8A-4051-8B99-63BCF97D5F92}"/>
    <dgm:cxn modelId="{810104EF-E869-4D77-AA5E-6D5F6DAE2280}" type="presOf" srcId="{5E2CC314-7A11-450F-B773-CEDE6750C48E}" destId="{18B73E21-CA44-4249-A1B7-C9E01E2302C6}" srcOrd="0" destOrd="0" presId="urn:microsoft.com/office/officeart/2008/layout/LinedList"/>
    <dgm:cxn modelId="{77822B32-6AE8-46A3-AE81-2C03466C5BDA}" type="presParOf" srcId="{D62DDF07-0318-4FDB-9D05-4724C854D819}" destId="{308E4B58-2CBA-48ED-B8B1-37326AFD07BC}" srcOrd="0" destOrd="0" presId="urn:microsoft.com/office/officeart/2008/layout/LinedList"/>
    <dgm:cxn modelId="{42D92397-E4E8-4439-83C5-C5541CDE1945}" type="presParOf" srcId="{D62DDF07-0318-4FDB-9D05-4724C854D819}" destId="{220F9B38-8CC8-4296-9B01-02ACFF8581D9}" srcOrd="1" destOrd="0" presId="urn:microsoft.com/office/officeart/2008/layout/LinedList"/>
    <dgm:cxn modelId="{F6F558AD-B222-4269-A27A-495939A1CEB3}" type="presParOf" srcId="{220F9B38-8CC8-4296-9B01-02ACFF8581D9}" destId="{18B73E21-CA44-4249-A1B7-C9E01E2302C6}" srcOrd="0" destOrd="0" presId="urn:microsoft.com/office/officeart/2008/layout/LinedList"/>
    <dgm:cxn modelId="{4C529A03-2039-4F7F-8077-1431F6C22125}" type="presParOf" srcId="{220F9B38-8CC8-4296-9B01-02ACFF8581D9}" destId="{1C2E3AC9-7E45-408D-B472-E9FFEA5B27D0}" srcOrd="1" destOrd="0" presId="urn:microsoft.com/office/officeart/2008/layout/LinedList"/>
    <dgm:cxn modelId="{8E506AB9-96CB-4411-9A05-51D90D7B354F}" type="presParOf" srcId="{1C2E3AC9-7E45-408D-B472-E9FFEA5B27D0}" destId="{1A947787-E0F5-40E5-9C1C-88AA8067BE32}" srcOrd="0" destOrd="0" presId="urn:microsoft.com/office/officeart/2008/layout/LinedList"/>
    <dgm:cxn modelId="{2800E81A-6A92-4850-ABAC-D3F74CBBEBAB}" type="presParOf" srcId="{1C2E3AC9-7E45-408D-B472-E9FFEA5B27D0}" destId="{2523AD32-EA33-4A5F-A9FC-40CAF85C8F9E}" srcOrd="1" destOrd="0" presId="urn:microsoft.com/office/officeart/2008/layout/LinedList"/>
    <dgm:cxn modelId="{F6D5D49A-0148-40F2-BEBC-B23A71F67BC1}" type="presParOf" srcId="{2523AD32-EA33-4A5F-A9FC-40CAF85C8F9E}" destId="{34270D6E-1083-45CC-849A-906F032BA697}" srcOrd="0" destOrd="0" presId="urn:microsoft.com/office/officeart/2008/layout/LinedList"/>
    <dgm:cxn modelId="{4F2E6633-127C-4624-A1C6-F22784410264}" type="presParOf" srcId="{2523AD32-EA33-4A5F-A9FC-40CAF85C8F9E}" destId="{C51AE0D5-61C6-4C9E-9EDA-718B6F99A4C8}" srcOrd="1" destOrd="0" presId="urn:microsoft.com/office/officeart/2008/layout/LinedList"/>
    <dgm:cxn modelId="{54D7C10E-1BAD-4FE1-AD9B-4EE0EA66C378}" type="presParOf" srcId="{2523AD32-EA33-4A5F-A9FC-40CAF85C8F9E}" destId="{E42DC14E-4BB5-4D65-9F6A-939252FA865A}" srcOrd="2" destOrd="0" presId="urn:microsoft.com/office/officeart/2008/layout/LinedList"/>
    <dgm:cxn modelId="{122051C7-F858-4FA3-8472-C5850E59586C}" type="presParOf" srcId="{1C2E3AC9-7E45-408D-B472-E9FFEA5B27D0}" destId="{5BF0E95D-8C7F-4A2E-8B12-CB0DF2CD5027}" srcOrd="2" destOrd="0" presId="urn:microsoft.com/office/officeart/2008/layout/LinedList"/>
    <dgm:cxn modelId="{72C0650B-409D-4764-A2DF-2DB112641F23}" type="presParOf" srcId="{1C2E3AC9-7E45-408D-B472-E9FFEA5B27D0}" destId="{36405819-F131-4D46-A6F9-6BC5072F6A95}" srcOrd="3" destOrd="0" presId="urn:microsoft.com/office/officeart/2008/layout/LinedList"/>
    <dgm:cxn modelId="{A7554F59-46EA-4480-ACDD-4E787D702E66}" type="presParOf" srcId="{1C2E3AC9-7E45-408D-B472-E9FFEA5B27D0}" destId="{3C46978B-9289-497B-B48A-12DDF9995DAF}" srcOrd="4" destOrd="0" presId="urn:microsoft.com/office/officeart/2008/layout/LinedList"/>
    <dgm:cxn modelId="{8C284589-377E-43C9-BB6D-725D2EA4C1DB}" type="presParOf" srcId="{3C46978B-9289-497B-B48A-12DDF9995DAF}" destId="{0DBB9DE3-587C-4AC0-90E7-20FBC4310951}" srcOrd="0" destOrd="0" presId="urn:microsoft.com/office/officeart/2008/layout/LinedList"/>
    <dgm:cxn modelId="{6F1EF406-E62F-4937-948A-209BDE6169C7}" type="presParOf" srcId="{3C46978B-9289-497B-B48A-12DDF9995DAF}" destId="{42CD9FC4-A899-4355-AB0F-C2CB1B40A95A}" srcOrd="1" destOrd="0" presId="urn:microsoft.com/office/officeart/2008/layout/LinedList"/>
    <dgm:cxn modelId="{E60ECE93-AD81-4A26-8805-F752C42D58DF}" type="presParOf" srcId="{3C46978B-9289-497B-B48A-12DDF9995DAF}" destId="{AE386511-DAC4-48E2-B5B8-E97280D9166E}" srcOrd="2" destOrd="0" presId="urn:microsoft.com/office/officeart/2008/layout/LinedList"/>
    <dgm:cxn modelId="{BECCCD1A-0F72-46DA-9077-DB40405F678B}" type="presParOf" srcId="{1C2E3AC9-7E45-408D-B472-E9FFEA5B27D0}" destId="{5326B6B6-EB0F-4D91-A21C-74986EA2C0C4}" srcOrd="5" destOrd="0" presId="urn:microsoft.com/office/officeart/2008/layout/LinedList"/>
    <dgm:cxn modelId="{9D429E21-ECF3-44CC-9374-DAE672DC8848}" type="presParOf" srcId="{1C2E3AC9-7E45-408D-B472-E9FFEA5B27D0}" destId="{4F3CB528-5525-41A8-B420-C9A4CDE59FD3}" srcOrd="6" destOrd="0" presId="urn:microsoft.com/office/officeart/2008/layout/LinedList"/>
    <dgm:cxn modelId="{816E364C-9EA1-44F7-AEB8-2F4440137B78}" type="presParOf" srcId="{1C2E3AC9-7E45-408D-B472-E9FFEA5B27D0}" destId="{92918264-64D0-4300-9F57-D46AD49154B1}" srcOrd="7" destOrd="0" presId="urn:microsoft.com/office/officeart/2008/layout/LinedList"/>
    <dgm:cxn modelId="{1FE2FC3E-2976-49BF-AB34-F1158329C760}" type="presParOf" srcId="{92918264-64D0-4300-9F57-D46AD49154B1}" destId="{79A71E87-F0F0-4D22-BBBA-182A6569183A}" srcOrd="0" destOrd="0" presId="urn:microsoft.com/office/officeart/2008/layout/LinedList"/>
    <dgm:cxn modelId="{353ABF2B-1942-4E89-82E8-B53B4CA80B84}" type="presParOf" srcId="{92918264-64D0-4300-9F57-D46AD49154B1}" destId="{E683E321-C588-471C-A051-70C5933FAF07}" srcOrd="1" destOrd="0" presId="urn:microsoft.com/office/officeart/2008/layout/LinedList"/>
    <dgm:cxn modelId="{38E34CBE-66FD-4B20-9F67-1CEDCBDC32C9}" type="presParOf" srcId="{92918264-64D0-4300-9F57-D46AD49154B1}" destId="{6FA1FC3D-A6B5-4002-9DC9-EA7817BBFF73}" srcOrd="2" destOrd="0" presId="urn:microsoft.com/office/officeart/2008/layout/LinedList"/>
    <dgm:cxn modelId="{C5BC0B24-734B-4057-AFD3-A12592A22EE4}" type="presParOf" srcId="{1C2E3AC9-7E45-408D-B472-E9FFEA5B27D0}" destId="{FB59437E-C0A4-4349-A021-44770FD20293}" srcOrd="8" destOrd="0" presId="urn:microsoft.com/office/officeart/2008/layout/LinedList"/>
    <dgm:cxn modelId="{FC7A010F-4AF5-45C4-A38C-383EA71A4DF1}" type="presParOf" srcId="{1C2E3AC9-7E45-408D-B472-E9FFEA5B27D0}" destId="{A16CAF57-A126-4949-9759-586FEE1649D9}" srcOrd="9" destOrd="0" presId="urn:microsoft.com/office/officeart/2008/layout/LinedList"/>
  </dgm:cxnLst>
  <dgm:bg/>
  <dgm:whole>
    <a:ln w="57150">
      <a:solidFill>
        <a:srgbClr val="92D05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59E21-3996-45A7-8A23-C8E888B9849B}">
      <dsp:nvSpPr>
        <dsp:cNvPr id="0" name=""/>
        <dsp:cNvSpPr/>
      </dsp:nvSpPr>
      <dsp:spPr>
        <a:xfrm>
          <a:off x="434932" y="331874"/>
          <a:ext cx="2220222" cy="2220222"/>
        </a:xfrm>
        <a:prstGeom prst="blockArc">
          <a:avLst>
            <a:gd name="adj1" fmla="val 11875043"/>
            <a:gd name="adj2" fmla="val 16286338"/>
            <a:gd name="adj3" fmla="val 4644"/>
          </a:avLst>
        </a:prstGeom>
        <a:solidFill>
          <a:schemeClr val="accent1">
            <a:shade val="90000"/>
            <a:hueOff val="349828"/>
            <a:satOff val="-49549"/>
            <a:lumOff val="336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722D6E-270D-413B-8867-25258F09D264}">
      <dsp:nvSpPr>
        <dsp:cNvPr id="0" name=""/>
        <dsp:cNvSpPr/>
      </dsp:nvSpPr>
      <dsp:spPr>
        <a:xfrm>
          <a:off x="434449" y="333362"/>
          <a:ext cx="2220222" cy="2220222"/>
        </a:xfrm>
        <a:prstGeom prst="blockArc">
          <a:avLst>
            <a:gd name="adj1" fmla="val 7560000"/>
            <a:gd name="adj2" fmla="val 11880000"/>
            <a:gd name="adj3" fmla="val 4644"/>
          </a:avLst>
        </a:prstGeom>
        <a:solidFill>
          <a:schemeClr val="accent1">
            <a:shade val="90000"/>
            <a:hueOff val="262371"/>
            <a:satOff val="-37162"/>
            <a:lumOff val="252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1CB223-D951-4087-8D84-799042BC9B67}">
      <dsp:nvSpPr>
        <dsp:cNvPr id="0" name=""/>
        <dsp:cNvSpPr/>
      </dsp:nvSpPr>
      <dsp:spPr>
        <a:xfrm>
          <a:off x="434449" y="333362"/>
          <a:ext cx="2220222" cy="2220222"/>
        </a:xfrm>
        <a:prstGeom prst="blockArc">
          <a:avLst>
            <a:gd name="adj1" fmla="val 3240000"/>
            <a:gd name="adj2" fmla="val 7560000"/>
            <a:gd name="adj3" fmla="val 4644"/>
          </a:avLst>
        </a:prstGeom>
        <a:solidFill>
          <a:schemeClr val="accent1">
            <a:shade val="90000"/>
            <a:hueOff val="174914"/>
            <a:satOff val="-24774"/>
            <a:lumOff val="168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8963FD-9062-4E3E-84DB-0DE0061F23C6}">
      <dsp:nvSpPr>
        <dsp:cNvPr id="0" name=""/>
        <dsp:cNvSpPr/>
      </dsp:nvSpPr>
      <dsp:spPr>
        <a:xfrm>
          <a:off x="434449" y="333362"/>
          <a:ext cx="2220222" cy="2220222"/>
        </a:xfrm>
        <a:prstGeom prst="blockArc">
          <a:avLst>
            <a:gd name="adj1" fmla="val 20520000"/>
            <a:gd name="adj2" fmla="val 3240000"/>
            <a:gd name="adj3" fmla="val 4644"/>
          </a:avLst>
        </a:prstGeom>
        <a:solidFill>
          <a:schemeClr val="accent1">
            <a:shade val="90000"/>
            <a:hueOff val="87457"/>
            <a:satOff val="-12387"/>
            <a:lumOff val="84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0D704F-5FDF-42CA-975C-1035DA3E8965}">
      <dsp:nvSpPr>
        <dsp:cNvPr id="0" name=""/>
        <dsp:cNvSpPr/>
      </dsp:nvSpPr>
      <dsp:spPr>
        <a:xfrm>
          <a:off x="433959" y="331849"/>
          <a:ext cx="2220222" cy="2220222"/>
        </a:xfrm>
        <a:prstGeom prst="blockArc">
          <a:avLst>
            <a:gd name="adj1" fmla="val 16289422"/>
            <a:gd name="adj2" fmla="val 20525040"/>
            <a:gd name="adj3" fmla="val 4644"/>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164D4F-BE47-43C1-A111-DFA540516580}">
      <dsp:nvSpPr>
        <dsp:cNvPr id="0" name=""/>
        <dsp:cNvSpPr/>
      </dsp:nvSpPr>
      <dsp:spPr>
        <a:xfrm>
          <a:off x="892276" y="933660"/>
          <a:ext cx="1345426" cy="102283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zh-TW" altLang="en-US" sz="4600" b="1" kern="1200" dirty="0">
            <a:solidFill>
              <a:srgbClr val="FDA7A5"/>
            </a:solidFill>
            <a:effectLst>
              <a:outerShdw blurRad="38100" dist="38100" dir="2700000" algn="tl">
                <a:srgbClr val="000000">
                  <a:alpha val="43137"/>
                </a:srgbClr>
              </a:outerShdw>
            </a:effectLst>
          </a:endParaRPr>
        </a:p>
      </dsp:txBody>
      <dsp:txXfrm>
        <a:off x="1089309" y="1083451"/>
        <a:ext cx="951360" cy="723252"/>
      </dsp:txXfrm>
    </dsp:sp>
    <dsp:sp modelId="{85344523-CB57-495E-96D1-0B604149DAE9}">
      <dsp:nvSpPr>
        <dsp:cNvPr id="0" name=""/>
        <dsp:cNvSpPr/>
      </dsp:nvSpPr>
      <dsp:spPr>
        <a:xfrm>
          <a:off x="1214281" y="0"/>
          <a:ext cx="715984" cy="715984"/>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zh-TW" altLang="en-US" sz="3200" b="1" kern="1200" dirty="0">
            <a:solidFill>
              <a:srgbClr val="FDA7A5"/>
            </a:solidFill>
            <a:effectLst>
              <a:outerShdw blurRad="38100" dist="38100" dir="2700000" algn="tl">
                <a:srgbClr val="000000">
                  <a:alpha val="43137"/>
                </a:srgbClr>
              </a:outerShdw>
            </a:effectLst>
          </a:endParaRPr>
        </a:p>
      </dsp:txBody>
      <dsp:txXfrm>
        <a:off x="1319134" y="104853"/>
        <a:ext cx="506278" cy="506278"/>
      </dsp:txXfrm>
    </dsp:sp>
    <dsp:sp modelId="{C36013DC-145C-4237-96A2-4FD8EB524E67}">
      <dsp:nvSpPr>
        <dsp:cNvPr id="0" name=""/>
        <dsp:cNvSpPr/>
      </dsp:nvSpPr>
      <dsp:spPr>
        <a:xfrm>
          <a:off x="2203599" y="750402"/>
          <a:ext cx="744451" cy="715984"/>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zh-TW" altLang="en-US" sz="3200" b="1" kern="1200" dirty="0">
            <a:solidFill>
              <a:srgbClr val="FDA7A5"/>
            </a:solidFill>
            <a:effectLst>
              <a:outerShdw blurRad="38100" dist="38100" dir="2700000" algn="tl">
                <a:srgbClr val="000000">
                  <a:alpha val="43137"/>
                </a:srgbClr>
              </a:outerShdw>
            </a:effectLst>
          </a:endParaRPr>
        </a:p>
      </dsp:txBody>
      <dsp:txXfrm>
        <a:off x="2312621" y="855255"/>
        <a:ext cx="526407" cy="506278"/>
      </dsp:txXfrm>
    </dsp:sp>
    <dsp:sp modelId="{FDB2B584-F68E-4562-B4CB-63460E39B608}">
      <dsp:nvSpPr>
        <dsp:cNvPr id="0" name=""/>
        <dsp:cNvSpPr/>
      </dsp:nvSpPr>
      <dsp:spPr>
        <a:xfrm>
          <a:off x="1775385" y="1962727"/>
          <a:ext cx="813064" cy="715984"/>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zh-TW" altLang="en-US" sz="3200" b="1" kern="1200" dirty="0">
            <a:solidFill>
              <a:srgbClr val="FDA7A5"/>
            </a:solidFill>
            <a:effectLst>
              <a:outerShdw blurRad="38100" dist="38100" dir="2700000" algn="tl">
                <a:srgbClr val="000000">
                  <a:alpha val="43137"/>
                </a:srgbClr>
              </a:outerShdw>
            </a:effectLst>
          </a:endParaRPr>
        </a:p>
      </dsp:txBody>
      <dsp:txXfrm>
        <a:off x="1894455" y="2067580"/>
        <a:ext cx="574924" cy="506278"/>
      </dsp:txXfrm>
    </dsp:sp>
    <dsp:sp modelId="{F1EEC805-98CC-4A68-A95B-975BB0619D8A}">
      <dsp:nvSpPr>
        <dsp:cNvPr id="0" name=""/>
        <dsp:cNvSpPr/>
      </dsp:nvSpPr>
      <dsp:spPr>
        <a:xfrm>
          <a:off x="549212" y="1962727"/>
          <a:ext cx="715984" cy="715984"/>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zh-TW" altLang="en-US" sz="3200" b="1" kern="1200" dirty="0">
            <a:solidFill>
              <a:srgbClr val="FDA7A5"/>
            </a:solidFill>
            <a:effectLst>
              <a:outerShdw blurRad="38100" dist="38100" dir="2700000" algn="tl">
                <a:srgbClr val="000000">
                  <a:alpha val="43137"/>
                </a:srgbClr>
              </a:outerShdw>
            </a:effectLst>
          </a:endParaRPr>
        </a:p>
      </dsp:txBody>
      <dsp:txXfrm>
        <a:off x="654065" y="2067580"/>
        <a:ext cx="506278" cy="506278"/>
      </dsp:txXfrm>
    </dsp:sp>
    <dsp:sp modelId="{562EF946-ECAE-4897-ACB1-3CB8896E9384}">
      <dsp:nvSpPr>
        <dsp:cNvPr id="0" name=""/>
        <dsp:cNvSpPr/>
      </dsp:nvSpPr>
      <dsp:spPr>
        <a:xfrm>
          <a:off x="155304" y="750402"/>
          <a:ext cx="715984" cy="715984"/>
        </a:xfrm>
        <a:prstGeom prst="ellipse">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zh-TW" altLang="en-US" sz="3200" b="1" kern="1200" dirty="0">
            <a:solidFill>
              <a:srgbClr val="FDA7A5"/>
            </a:solidFill>
            <a:effectLst>
              <a:outerShdw blurRad="38100" dist="38100" dir="2700000" algn="tl">
                <a:srgbClr val="000000">
                  <a:alpha val="43137"/>
                </a:srgbClr>
              </a:outerShdw>
            </a:effectLst>
          </a:endParaRPr>
        </a:p>
      </dsp:txBody>
      <dsp:txXfrm>
        <a:off x="260157" y="855255"/>
        <a:ext cx="506278" cy="506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E4B58-2CBA-48ED-B8B1-37326AFD07BC}">
      <dsp:nvSpPr>
        <dsp:cNvPr id="0" name=""/>
        <dsp:cNvSpPr/>
      </dsp:nvSpPr>
      <dsp:spPr>
        <a:xfrm>
          <a:off x="0" y="0"/>
          <a:ext cx="40565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73E21-CA44-4249-A1B7-C9E01E2302C6}">
      <dsp:nvSpPr>
        <dsp:cNvPr id="0" name=""/>
        <dsp:cNvSpPr/>
      </dsp:nvSpPr>
      <dsp:spPr>
        <a:xfrm>
          <a:off x="0" y="0"/>
          <a:ext cx="668899" cy="5321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TW" altLang="en-US" sz="3200" b="1" kern="1200" dirty="0">
              <a:solidFill>
                <a:srgbClr val="92D050"/>
              </a:solidFill>
              <a:effectLst>
                <a:outerShdw blurRad="38100" dist="38100" dir="2700000" algn="tl">
                  <a:srgbClr val="000000">
                    <a:alpha val="43137"/>
                  </a:srgbClr>
                </a:outerShdw>
              </a:effectLst>
            </a:rPr>
            <a:t>境內壓制</a:t>
          </a:r>
        </a:p>
      </dsp:txBody>
      <dsp:txXfrm>
        <a:off x="0" y="0"/>
        <a:ext cx="668899" cy="5321986"/>
      </dsp:txXfrm>
    </dsp:sp>
    <dsp:sp modelId="{C51AE0D5-61C6-4C9E-9EDA-718B6F99A4C8}">
      <dsp:nvSpPr>
        <dsp:cNvPr id="0" name=""/>
        <dsp:cNvSpPr/>
      </dsp:nvSpPr>
      <dsp:spPr>
        <a:xfrm>
          <a:off x="729748" y="188098"/>
          <a:ext cx="3184424" cy="166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TW" altLang="en-US" sz="2400" kern="1200" dirty="0">
              <a:latin typeface="+mj-lt"/>
            </a:rPr>
            <a:t>全力執行「安居緝毒專案」</a:t>
          </a:r>
        </a:p>
      </dsp:txBody>
      <dsp:txXfrm>
        <a:off x="729748" y="188098"/>
        <a:ext cx="3184424" cy="1663120"/>
      </dsp:txXfrm>
    </dsp:sp>
    <dsp:sp modelId="{5BF0E95D-8C7F-4A2E-8B12-CB0DF2CD5027}">
      <dsp:nvSpPr>
        <dsp:cNvPr id="0" name=""/>
        <dsp:cNvSpPr/>
      </dsp:nvSpPr>
      <dsp:spPr>
        <a:xfrm>
          <a:off x="668899" y="1441344"/>
          <a:ext cx="32452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CD9FC4-A899-4355-AB0F-C2CB1B40A95A}">
      <dsp:nvSpPr>
        <dsp:cNvPr id="0" name=""/>
        <dsp:cNvSpPr/>
      </dsp:nvSpPr>
      <dsp:spPr>
        <a:xfrm>
          <a:off x="729748" y="1493814"/>
          <a:ext cx="3184424" cy="166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TW" altLang="en-US" sz="2400" kern="1200" dirty="0"/>
            <a:t>提升檢驗量能，即時檢驗</a:t>
          </a:r>
          <a:r>
            <a:rPr lang="en-US" altLang="en-US" sz="2400" kern="1200" dirty="0"/>
            <a:t>PMMA</a:t>
          </a:r>
          <a:r>
            <a:rPr lang="zh-TW" altLang="en-US" sz="2400" kern="1200" dirty="0"/>
            <a:t>成分，統合進行溯源</a:t>
          </a:r>
        </a:p>
      </dsp:txBody>
      <dsp:txXfrm>
        <a:off x="729748" y="1493814"/>
        <a:ext cx="3184424" cy="1663120"/>
      </dsp:txXfrm>
    </dsp:sp>
    <dsp:sp modelId="{5326B6B6-EB0F-4D91-A21C-74986EA2C0C4}">
      <dsp:nvSpPr>
        <dsp:cNvPr id="0" name=""/>
        <dsp:cNvSpPr/>
      </dsp:nvSpPr>
      <dsp:spPr>
        <a:xfrm>
          <a:off x="668899" y="3492553"/>
          <a:ext cx="32452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83E321-C588-471C-A051-70C5933FAF07}">
      <dsp:nvSpPr>
        <dsp:cNvPr id="0" name=""/>
        <dsp:cNvSpPr/>
      </dsp:nvSpPr>
      <dsp:spPr>
        <a:xfrm>
          <a:off x="729748" y="3575709"/>
          <a:ext cx="3184424" cy="166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TW" altLang="en-US" sz="2400" kern="1200" dirty="0"/>
            <a:t>建立校園友善反毒通報機制，並增加</a:t>
          </a:r>
          <a:r>
            <a:rPr lang="en-US" altLang="zh-TW" sz="2400" kern="1200" dirty="0"/>
            <a:t>581</a:t>
          </a:r>
          <a:r>
            <a:rPr lang="zh-TW" altLang="en-US" sz="2400" kern="1200" dirty="0"/>
            <a:t>名無毒校園專任警力</a:t>
          </a:r>
          <a:endParaRPr lang="zh-TW" altLang="en-US" sz="2800" kern="1200" dirty="0"/>
        </a:p>
      </dsp:txBody>
      <dsp:txXfrm>
        <a:off x="729748" y="3575709"/>
        <a:ext cx="3184424" cy="1663120"/>
      </dsp:txXfrm>
    </dsp:sp>
    <dsp:sp modelId="{FB59437E-C0A4-4349-A021-44770FD20293}">
      <dsp:nvSpPr>
        <dsp:cNvPr id="0" name=""/>
        <dsp:cNvSpPr/>
      </dsp:nvSpPr>
      <dsp:spPr>
        <a:xfrm>
          <a:off x="668899" y="5238829"/>
          <a:ext cx="32452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9575" cy="496888"/>
          </a:xfrm>
          <a:prstGeom prst="rect">
            <a:avLst/>
          </a:prstGeom>
        </p:spPr>
        <p:txBody>
          <a:bodyPr vert="horz" lIns="91399" tIns="45700" rIns="91399" bIns="45700" rtlCol="0"/>
          <a:lstStyle>
            <a:lvl1pPr algn="l">
              <a:defRPr sz="1200"/>
            </a:lvl1pPr>
          </a:lstStyle>
          <a:p>
            <a:endParaRPr lang="zh-TW" altLang="en-US"/>
          </a:p>
        </p:txBody>
      </p:sp>
      <p:sp>
        <p:nvSpPr>
          <p:cNvPr id="3" name="日期版面配置區 2"/>
          <p:cNvSpPr>
            <a:spLocks noGrp="1"/>
          </p:cNvSpPr>
          <p:nvPr>
            <p:ph type="dt" sz="quarter" idx="1"/>
          </p:nvPr>
        </p:nvSpPr>
        <p:spPr>
          <a:xfrm>
            <a:off x="3856041" y="1"/>
            <a:ext cx="2949575" cy="496888"/>
          </a:xfrm>
          <a:prstGeom prst="rect">
            <a:avLst/>
          </a:prstGeom>
        </p:spPr>
        <p:txBody>
          <a:bodyPr vert="horz" lIns="91399" tIns="45700" rIns="91399" bIns="45700" rtlCol="0"/>
          <a:lstStyle>
            <a:lvl1pPr algn="r">
              <a:defRPr sz="1200"/>
            </a:lvl1pPr>
          </a:lstStyle>
          <a:p>
            <a:fld id="{5D37DA18-0CB5-4801-9531-9D24C3E2882B}" type="datetimeFigureOut">
              <a:rPr lang="zh-TW" altLang="en-US" smtClean="0"/>
              <a:t>2021/1/12</a:t>
            </a:fld>
            <a:endParaRPr lang="zh-TW" altLang="en-US"/>
          </a:p>
        </p:txBody>
      </p:sp>
      <p:sp>
        <p:nvSpPr>
          <p:cNvPr id="4" name="頁尾版面配置區 3"/>
          <p:cNvSpPr>
            <a:spLocks noGrp="1"/>
          </p:cNvSpPr>
          <p:nvPr>
            <p:ph type="ftr" sz="quarter" idx="2"/>
          </p:nvPr>
        </p:nvSpPr>
        <p:spPr>
          <a:xfrm>
            <a:off x="1" y="9440866"/>
            <a:ext cx="2949575" cy="496887"/>
          </a:xfrm>
          <a:prstGeom prst="rect">
            <a:avLst/>
          </a:prstGeom>
        </p:spPr>
        <p:txBody>
          <a:bodyPr vert="horz" lIns="91399" tIns="45700" rIns="91399" bIns="4570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6041" y="9440866"/>
            <a:ext cx="2949575" cy="496887"/>
          </a:xfrm>
          <a:prstGeom prst="rect">
            <a:avLst/>
          </a:prstGeom>
        </p:spPr>
        <p:txBody>
          <a:bodyPr vert="horz" lIns="91399" tIns="45700" rIns="91399" bIns="45700" rtlCol="0" anchor="b"/>
          <a:lstStyle>
            <a:lvl1pPr algn="r">
              <a:defRPr sz="1200"/>
            </a:lvl1pPr>
          </a:lstStyle>
          <a:p>
            <a:fld id="{8297D9E9-32CC-43FC-AB80-43F22B855CC6}" type="slidenum">
              <a:rPr lang="zh-TW" altLang="en-US" smtClean="0"/>
              <a:t>‹#›</a:t>
            </a:fld>
            <a:endParaRPr lang="zh-TW" altLang="en-US"/>
          </a:p>
        </p:txBody>
      </p:sp>
    </p:spTree>
    <p:extLst>
      <p:ext uri="{BB962C8B-B14F-4D97-AF65-F5344CB8AC3E}">
        <p14:creationId xmlns:p14="http://schemas.microsoft.com/office/powerpoint/2010/main" val="129682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5" y="2"/>
            <a:ext cx="2949786" cy="498694"/>
          </a:xfrm>
          <a:prstGeom prst="rect">
            <a:avLst/>
          </a:prstGeom>
        </p:spPr>
        <p:txBody>
          <a:bodyPr vert="horz" lIns="91399" tIns="45700" rIns="91399" bIns="45700" rtlCol="0"/>
          <a:lstStyle>
            <a:lvl1pPr algn="l">
              <a:defRPr sz="1200"/>
            </a:lvl1pPr>
          </a:lstStyle>
          <a:p>
            <a:endParaRPr lang="zh-CN" altLang="en-US"/>
          </a:p>
        </p:txBody>
      </p:sp>
      <p:sp>
        <p:nvSpPr>
          <p:cNvPr id="3" name="日期占位符 2"/>
          <p:cNvSpPr>
            <a:spLocks noGrp="1"/>
          </p:cNvSpPr>
          <p:nvPr>
            <p:ph type="dt" idx="1"/>
          </p:nvPr>
        </p:nvSpPr>
        <p:spPr>
          <a:xfrm>
            <a:off x="3855841" y="2"/>
            <a:ext cx="2949786" cy="498694"/>
          </a:xfrm>
          <a:prstGeom prst="rect">
            <a:avLst/>
          </a:prstGeom>
        </p:spPr>
        <p:txBody>
          <a:bodyPr vert="horz" lIns="91399" tIns="45700" rIns="91399" bIns="45700" rtlCol="0"/>
          <a:lstStyle>
            <a:lvl1pPr algn="r">
              <a:defRPr sz="1200"/>
            </a:lvl1pPr>
          </a:lstStyle>
          <a:p>
            <a:fld id="{5D13BBE5-0BEA-4494-9BEF-C8C2F48C9E2D}" type="datetimeFigureOut">
              <a:rPr lang="zh-CN" altLang="en-US" smtClean="0"/>
              <a:t>2021/1/12</a:t>
            </a:fld>
            <a:endParaRPr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399" tIns="45700" rIns="91399" bIns="45700" rtlCol="0" anchor="ctr"/>
          <a:lstStyle/>
          <a:p>
            <a:endParaRPr lang="zh-CN" altLang="en-US"/>
          </a:p>
        </p:txBody>
      </p:sp>
      <p:sp>
        <p:nvSpPr>
          <p:cNvPr id="5" name="备注占位符 4"/>
          <p:cNvSpPr>
            <a:spLocks noGrp="1"/>
          </p:cNvSpPr>
          <p:nvPr>
            <p:ph type="body" sz="quarter" idx="3"/>
          </p:nvPr>
        </p:nvSpPr>
        <p:spPr>
          <a:xfrm>
            <a:off x="680721" y="4783307"/>
            <a:ext cx="5445760" cy="3913614"/>
          </a:xfrm>
          <a:prstGeom prst="rect">
            <a:avLst/>
          </a:prstGeom>
        </p:spPr>
        <p:txBody>
          <a:bodyPr vert="horz" lIns="91399" tIns="45700" rIns="91399" bIns="4570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5" y="9440649"/>
            <a:ext cx="2949786" cy="498693"/>
          </a:xfrm>
          <a:prstGeom prst="rect">
            <a:avLst/>
          </a:prstGeom>
        </p:spPr>
        <p:txBody>
          <a:bodyPr vert="horz" lIns="91399" tIns="45700" rIns="91399" bIns="4570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41" y="9440649"/>
            <a:ext cx="2949786" cy="498693"/>
          </a:xfrm>
          <a:prstGeom prst="rect">
            <a:avLst/>
          </a:prstGeom>
        </p:spPr>
        <p:txBody>
          <a:bodyPr vert="horz" lIns="91399" tIns="45700" rIns="91399" bIns="4570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519748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第一期重點指標及成效：</a:t>
            </a:r>
            <a:endParaRPr lang="en-US" altLang="zh-TW" dirty="0"/>
          </a:p>
          <a:p>
            <a:r>
              <a:rPr lang="zh-TW" altLang="en-US" dirty="0"/>
              <a:t>一、提升緩起訴附命戒癮治療比率，由</a:t>
            </a:r>
            <a:r>
              <a:rPr lang="en-US" altLang="zh-TW" dirty="0"/>
              <a:t>11%</a:t>
            </a:r>
            <a:r>
              <a:rPr lang="zh-TW" altLang="en-US" dirty="0"/>
              <a:t>提升至</a:t>
            </a:r>
            <a:r>
              <a:rPr lang="en-US" altLang="zh-TW" dirty="0"/>
              <a:t>20%</a:t>
            </a:r>
            <a:r>
              <a:rPr lang="zh-TW" altLang="en-US" dirty="0"/>
              <a:t>，</a:t>
            </a:r>
            <a:r>
              <a:rPr lang="en-US" altLang="zh-TW" dirty="0"/>
              <a:t>2.0</a:t>
            </a:r>
            <a:r>
              <a:rPr lang="zh-TW" altLang="en-US" dirty="0"/>
              <a:t>將提升至</a:t>
            </a:r>
            <a:r>
              <a:rPr lang="en-US" altLang="zh-TW" dirty="0"/>
              <a:t>28%</a:t>
            </a:r>
            <a:r>
              <a:rPr lang="zh-TW" altLang="en-US" dirty="0"/>
              <a:t>；</a:t>
            </a:r>
            <a:r>
              <a:rPr lang="en-US" altLang="zh-TW" dirty="0"/>
              <a:t>108</a:t>
            </a:r>
            <a:r>
              <a:rPr lang="zh-TW" altLang="en-US" dirty="0"/>
              <a:t>年底已達</a:t>
            </a:r>
            <a:r>
              <a:rPr lang="en-US" altLang="zh-TW" dirty="0"/>
              <a:t>18%</a:t>
            </a:r>
            <a:r>
              <a:rPr lang="zh-TW" altLang="en-US" dirty="0"/>
              <a:t>。</a:t>
            </a:r>
            <a:endParaRPr lang="en-US" altLang="zh-TW" dirty="0"/>
          </a:p>
          <a:p>
            <a:r>
              <a:rPr lang="en-US" altLang="zh-TW" dirty="0"/>
              <a:t> (</a:t>
            </a:r>
            <a:r>
              <a:rPr lang="zh-TW" altLang="en-US" dirty="0"/>
              <a:t>策略說明：布建藥癮醫療處遇資源，於全國補助</a:t>
            </a:r>
            <a:r>
              <a:rPr lang="en-US" altLang="zh-TW" dirty="0"/>
              <a:t>6</a:t>
            </a:r>
            <a:r>
              <a:rPr lang="zh-TW" altLang="en-US" dirty="0"/>
              <a:t>家醫療機構（包括松德、桃療、草療、嘉療、旋凱、玉里）</a:t>
            </a:r>
            <a:r>
              <a:rPr lang="zh-HK" altLang="zh-TW" dirty="0"/>
              <a:t>充實藥癮醫療人力，</a:t>
            </a:r>
            <a:r>
              <a:rPr lang="zh-TW" altLang="en-US" dirty="0"/>
              <a:t>設置藥癮醫療</a:t>
            </a:r>
            <a:r>
              <a:rPr lang="zh-HK" altLang="zh-TW" dirty="0"/>
              <a:t>示範中心，結合在地醫院</a:t>
            </a:r>
            <a:r>
              <a:rPr lang="zh-TW" altLang="zh-TW" dirty="0"/>
              <a:t>、</a:t>
            </a:r>
            <a:r>
              <a:rPr lang="zh-HK" altLang="zh-TW" dirty="0"/>
              <a:t>診所</a:t>
            </a:r>
            <a:r>
              <a:rPr lang="zh-TW" altLang="zh-TW" dirty="0"/>
              <a:t>、</a:t>
            </a:r>
            <a:r>
              <a:rPr lang="zh-HK" altLang="zh-TW" dirty="0"/>
              <a:t>心理諮商</a:t>
            </a:r>
            <a:r>
              <a:rPr lang="zh-TW" altLang="zh-TW" dirty="0"/>
              <a:t>（</a:t>
            </a:r>
            <a:r>
              <a:rPr lang="zh-HK" altLang="zh-TW" dirty="0"/>
              <a:t>治療</a:t>
            </a:r>
            <a:r>
              <a:rPr lang="zh-TW" altLang="zh-TW" dirty="0"/>
              <a:t>）</a:t>
            </a:r>
            <a:r>
              <a:rPr lang="zh-HK" altLang="zh-TW" dirty="0"/>
              <a:t>所</a:t>
            </a:r>
            <a:r>
              <a:rPr lang="zh-TW" altLang="zh-TW" dirty="0"/>
              <a:t>、</a:t>
            </a:r>
            <a:r>
              <a:rPr lang="zh-HK" altLang="zh-TW" dirty="0"/>
              <a:t>社會工作師事務所</a:t>
            </a:r>
            <a:r>
              <a:rPr lang="zh-TW" altLang="en-US" dirty="0"/>
              <a:t>等</a:t>
            </a:r>
            <a:r>
              <a:rPr lang="zh-TW" altLang="zh-TW" dirty="0"/>
              <a:t>，</a:t>
            </a:r>
            <a:r>
              <a:rPr lang="zh-TW" altLang="en-US" dirty="0"/>
              <a:t>發展整合性藥癮療服務，並</a:t>
            </a:r>
            <a:r>
              <a:rPr lang="zh-HK" altLang="zh-TW" dirty="0"/>
              <a:t>建立合作及轉介機制</a:t>
            </a:r>
            <a:r>
              <a:rPr lang="zh-TW" altLang="zh-TW" dirty="0"/>
              <a:t>，</a:t>
            </a:r>
            <a:r>
              <a:rPr lang="zh-TW" altLang="en-US" dirty="0"/>
              <a:t>並</a:t>
            </a:r>
            <a:r>
              <a:rPr lang="zh-HK" altLang="zh-TW" dirty="0"/>
              <a:t>提升服務近便性</a:t>
            </a:r>
            <a:r>
              <a:rPr lang="zh-TW" altLang="zh-TW" dirty="0"/>
              <a:t>，截至</a:t>
            </a:r>
            <a:r>
              <a:rPr lang="en-US" altLang="zh-TW" dirty="0"/>
              <a:t>109</a:t>
            </a:r>
            <a:r>
              <a:rPr lang="zh-TW" altLang="zh-TW" dirty="0"/>
              <a:t>年</a:t>
            </a:r>
            <a:r>
              <a:rPr lang="zh-TW" altLang="en-US" dirty="0"/>
              <a:t>６</a:t>
            </a:r>
            <a:r>
              <a:rPr lang="zh-TW" altLang="zh-TW" dirty="0"/>
              <a:t>月，</a:t>
            </a:r>
            <a:r>
              <a:rPr lang="zh-TW" altLang="en-US" dirty="0"/>
              <a:t>６家</a:t>
            </a:r>
            <a:r>
              <a:rPr lang="zh-TW" altLang="zh-TW" dirty="0"/>
              <a:t>示範中心，共結合近</a:t>
            </a:r>
            <a:r>
              <a:rPr lang="en-US" altLang="zh-TW" dirty="0"/>
              <a:t>80</a:t>
            </a:r>
            <a:r>
              <a:rPr lang="zh-TW" altLang="zh-TW" dirty="0"/>
              <a:t>家機構共同合作。</a:t>
            </a:r>
            <a:endParaRPr lang="en-US" altLang="zh-TW" dirty="0"/>
          </a:p>
          <a:p>
            <a:r>
              <a:rPr lang="zh-TW" altLang="en-US" dirty="0"/>
              <a:t>二、依行政院院長指示，強化美沙冬便制性，爰推動美沙冬跨區給藥服務，截至</a:t>
            </a:r>
            <a:r>
              <a:rPr lang="en-US" altLang="zh-TW" dirty="0"/>
              <a:t>108</a:t>
            </a:r>
            <a:r>
              <a:rPr lang="zh-TW" altLang="en-US" dirty="0"/>
              <a:t>底</a:t>
            </a:r>
            <a:r>
              <a:rPr lang="en-US" altLang="zh-TW" dirty="0"/>
              <a:t>20</a:t>
            </a:r>
            <a:r>
              <a:rPr lang="zh-TW" altLang="en-US" dirty="0"/>
              <a:t>縣市已參與（除新竹縣、連江縣，另全國已</a:t>
            </a:r>
            <a:r>
              <a:rPr lang="en-US" altLang="zh-TW" dirty="0"/>
              <a:t>61</a:t>
            </a:r>
            <a:r>
              <a:rPr lang="zh-TW" altLang="en-US" dirty="0"/>
              <a:t>家機構參與），</a:t>
            </a:r>
            <a:r>
              <a:rPr lang="en-US" altLang="zh-TW" dirty="0"/>
              <a:t>2.0</a:t>
            </a:r>
            <a:r>
              <a:rPr lang="zh-TW" altLang="en-US" dirty="0"/>
              <a:t>將持續積極輔導未加入縣市加入</a:t>
            </a:r>
            <a:r>
              <a:rPr lang="en-US" altLang="zh-TW" dirty="0"/>
              <a:t>(</a:t>
            </a:r>
            <a:r>
              <a:rPr lang="zh-TW" altLang="en-US" dirty="0"/>
              <a:t>除連江縣</a:t>
            </a:r>
            <a:r>
              <a:rPr lang="en-US" altLang="zh-TW" dirty="0"/>
              <a:t>)</a:t>
            </a:r>
            <a:r>
              <a:rPr lang="zh-TW" altLang="en-US" dirty="0"/>
              <a:t>；此外，更補助</a:t>
            </a:r>
            <a:r>
              <a:rPr lang="en-US" altLang="zh-TW" dirty="0"/>
              <a:t>6</a:t>
            </a:r>
            <a:r>
              <a:rPr lang="zh-TW" altLang="en-US" dirty="0"/>
              <a:t>個偏鄉衛生所增設衛星給藥點；為使替代治療更便利，個案治療後生活品質更佳生活更自由，將於</a:t>
            </a:r>
            <a:r>
              <a:rPr lang="en-US" altLang="zh-TW" dirty="0"/>
              <a:t>2.0</a:t>
            </a:r>
            <a:r>
              <a:rPr lang="zh-TW" altLang="en-US" dirty="0"/>
              <a:t>推廣丁基原啡因（丁基原啡因較美沙冬濫用可能性低，且藥物可攜回服用）。</a:t>
            </a:r>
            <a:endParaRPr lang="en-US" altLang="zh-TW" dirty="0"/>
          </a:p>
          <a:p>
            <a:r>
              <a:rPr lang="zh-TW" altLang="en-US" dirty="0"/>
              <a:t>三、培育治療人力，</a:t>
            </a:r>
            <a:r>
              <a:rPr lang="en-US" altLang="zh-TW" dirty="0"/>
              <a:t>1.0</a:t>
            </a:r>
            <a:r>
              <a:rPr lang="zh-TW" altLang="en-US" dirty="0"/>
              <a:t>預計培訓</a:t>
            </a:r>
            <a:r>
              <a:rPr lang="en-US" altLang="zh-TW" dirty="0"/>
              <a:t>600</a:t>
            </a:r>
            <a:r>
              <a:rPr lang="zh-TW" altLang="en-US" dirty="0"/>
              <a:t>人，目前已達標，</a:t>
            </a:r>
            <a:r>
              <a:rPr lang="en-US" altLang="zh-TW" dirty="0"/>
              <a:t>2.0</a:t>
            </a:r>
            <a:r>
              <a:rPr lang="zh-TW" altLang="en-US" dirty="0"/>
              <a:t>將預計基礎訓練</a:t>
            </a:r>
            <a:r>
              <a:rPr lang="en-US" altLang="zh-TW" dirty="0"/>
              <a:t>1,200</a:t>
            </a:r>
            <a:r>
              <a:rPr lang="zh-TW" altLang="en-US" dirty="0"/>
              <a:t>人，特定治療模式治療人力培訓</a:t>
            </a:r>
            <a:r>
              <a:rPr lang="en-US" altLang="zh-TW" dirty="0"/>
              <a:t>100</a:t>
            </a:r>
            <a:r>
              <a:rPr lang="zh-TW" altLang="en-US" dirty="0"/>
              <a:t>人。</a:t>
            </a:r>
            <a:endParaRPr lang="en-US" altLang="zh-TW" dirty="0"/>
          </a:p>
          <a:p>
            <a:r>
              <a:rPr lang="zh-TW" altLang="en-US" dirty="0"/>
              <a:t>四、持續提升藥癮個案就業媒合率：</a:t>
            </a:r>
            <a:r>
              <a:rPr lang="en-US" altLang="zh-TW" dirty="0"/>
              <a:t>1.0</a:t>
            </a:r>
            <a:r>
              <a:rPr lang="zh-TW" altLang="en-US" dirty="0"/>
              <a:t>由</a:t>
            </a:r>
            <a:r>
              <a:rPr lang="en-US" altLang="zh-TW" dirty="0"/>
              <a:t>26%</a:t>
            </a:r>
            <a:r>
              <a:rPr lang="zh-TW" altLang="en-US" dirty="0"/>
              <a:t>提升之</a:t>
            </a:r>
            <a:r>
              <a:rPr lang="en-US" altLang="zh-TW" dirty="0"/>
              <a:t>30%</a:t>
            </a:r>
            <a:r>
              <a:rPr lang="zh-TW" altLang="en-US" dirty="0"/>
              <a:t>，</a:t>
            </a:r>
            <a:r>
              <a:rPr lang="en-US" altLang="zh-TW" dirty="0"/>
              <a:t>2.0</a:t>
            </a:r>
            <a:r>
              <a:rPr lang="zh-TW" altLang="en-US" dirty="0"/>
              <a:t>將再提升至</a:t>
            </a:r>
            <a:r>
              <a:rPr lang="en-US" altLang="zh-TW" dirty="0"/>
              <a:t>35%</a:t>
            </a:r>
            <a:r>
              <a:rPr lang="zh-TW" altLang="en-US" dirty="0"/>
              <a:t>，促進個案重返職場，復歸社會。</a:t>
            </a:r>
            <a:endParaRPr lang="zh-CN" altLang="en-US" dirty="0"/>
          </a:p>
        </p:txBody>
      </p:sp>
      <p:sp>
        <p:nvSpPr>
          <p:cNvPr id="4" name="灯片编号占位符 3"/>
          <p:cNvSpPr>
            <a:spLocks noGrp="1"/>
          </p:cNvSpPr>
          <p:nvPr>
            <p:ph type="sldNum" sz="quarter" idx="10"/>
          </p:nvPr>
        </p:nvSpPr>
        <p:spPr/>
        <p:txBody>
          <a:bodyPr/>
          <a:lstStyle/>
          <a:p>
            <a:pPr defTabSz="457154">
              <a:defRPr/>
            </a:pPr>
            <a:fld id="{F1CB8912-F0BA-4AD8-8415-DA1F26BCB09F}" type="slidenum">
              <a:rPr lang="zh-CN" altLang="en-US">
                <a:solidFill>
                  <a:prstClr val="black"/>
                </a:solidFill>
                <a:latin typeface="等线" panose="020F0502020204030204"/>
                <a:ea typeface="等线" panose="02010600030101010101" pitchFamily="2" charset="-122"/>
              </a:rPr>
              <a:pPr defTabSz="457154">
                <a:defRPr/>
              </a:pPr>
              <a:t>10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05135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4" name="投影片編號版面配置區 3"/>
          <p:cNvSpPr>
            <a:spLocks noGrp="1"/>
          </p:cNvSpPr>
          <p:nvPr>
            <p:ph type="sldNum" sz="quarter" idx="5"/>
          </p:nvPr>
        </p:nvSpPr>
        <p:spPr/>
        <p:txBody>
          <a:bodyPr/>
          <a:lstStyle/>
          <a:p>
            <a:fld id="{F1CB8912-F0BA-4AD8-8415-DA1F26BCB09F}" type="slidenum">
              <a:rPr lang="zh-CN" altLang="en-US" smtClean="0"/>
              <a:t>12</a:t>
            </a:fld>
            <a:endParaRPr lang="zh-CN" altLang="en-US"/>
          </a:p>
        </p:txBody>
      </p:sp>
      <p:sp>
        <p:nvSpPr>
          <p:cNvPr id="6" name="備忘稿版面配置區 2">
            <a:extLst>
              <a:ext uri="{FF2B5EF4-FFF2-40B4-BE49-F238E27FC236}">
                <a16:creationId xmlns:a16="http://schemas.microsoft.com/office/drawing/2014/main" id="{05FB1E54-8313-482C-9D40-40822BB59A0E}"/>
              </a:ext>
            </a:extLst>
          </p:cNvPr>
          <p:cNvSpPr txBox="1">
            <a:spLocks/>
          </p:cNvSpPr>
          <p:nvPr/>
        </p:nvSpPr>
        <p:spPr>
          <a:xfrm>
            <a:off x="413130" y="7893808"/>
            <a:ext cx="5962649" cy="1053980"/>
          </a:xfrm>
          <a:prstGeom prst="rect">
            <a:avLst/>
          </a:prstGeom>
        </p:spPr>
        <p:txBody>
          <a:bodyPr vert="horz" lIns="91399" tIns="45700" rIns="91399" bIns="4570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359963" indent="-359963" algn="just">
              <a:lnSpc>
                <a:spcPts val="1900"/>
              </a:lnSpc>
            </a:pPr>
            <a:r>
              <a:rPr lang="zh-TW" altLang="en-US" sz="1400" b="1" dirty="0">
                <a:latin typeface="標楷體" panose="03000509000000000000" pitchFamily="65" charset="-120"/>
                <a:ea typeface="標楷體" panose="03000509000000000000" pitchFamily="65" charset="-120"/>
                <a:cs typeface="Times New Roman" panose="02020603050405020304" pitchFamily="18" charset="0"/>
              </a:rPr>
              <a:t>三、輔導完成定義</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：藥物濫用個案接受春暉小處輔導期滿</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(3</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個月或</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6</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個月，含升、轉學，轉銜至下一所學校續輔完成</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，未再施用毒品</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尿篩檢驗陰性</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1400" dirty="0">
              <a:latin typeface="標楷體" panose="03000509000000000000" pitchFamily="65" charset="-120"/>
              <a:ea typeface="標楷體" panose="03000509000000000000" pitchFamily="65" charset="-120"/>
              <a:cs typeface="Times New Roman" panose="02020603050405020304" pitchFamily="18" charset="0"/>
            </a:endParaRPr>
          </a:p>
          <a:p>
            <a:pPr algn="just">
              <a:lnSpc>
                <a:spcPts val="1900"/>
              </a:lnSpc>
              <a:spcBef>
                <a:spcPts val="600"/>
              </a:spcBef>
            </a:pP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為達成上開目標，第</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期之工作重點如下頁</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40E48960-686E-46AD-B38B-1D7FF8301FB6}"/>
              </a:ext>
            </a:extLst>
          </p:cNvPr>
          <p:cNvGraphicFramePr>
            <a:graphicFrameLocks noGrp="1"/>
          </p:cNvGraphicFramePr>
          <p:nvPr>
            <p:extLst/>
          </p:nvPr>
        </p:nvGraphicFramePr>
        <p:xfrm>
          <a:off x="413130" y="4994407"/>
          <a:ext cx="5868822" cy="725909"/>
        </p:xfrm>
        <a:graphic>
          <a:graphicData uri="http://schemas.openxmlformats.org/drawingml/2006/table">
            <a:tbl>
              <a:tblPr firstRow="1" firstCol="1" bandRow="1">
                <a:tableStyleId>{5C22544A-7EE6-4342-B048-85BDC9FD1C3A}</a:tableStyleId>
              </a:tblPr>
              <a:tblGrid>
                <a:gridCol w="3165364">
                  <a:extLst>
                    <a:ext uri="{9D8B030D-6E8A-4147-A177-3AD203B41FA5}">
                      <a16:colId xmlns:a16="http://schemas.microsoft.com/office/drawing/2014/main" val="3981252626"/>
                    </a:ext>
                  </a:extLst>
                </a:gridCol>
                <a:gridCol w="905005">
                  <a:extLst>
                    <a:ext uri="{9D8B030D-6E8A-4147-A177-3AD203B41FA5}">
                      <a16:colId xmlns:a16="http://schemas.microsoft.com/office/drawing/2014/main" val="1023980419"/>
                    </a:ext>
                  </a:extLst>
                </a:gridCol>
                <a:gridCol w="905005">
                  <a:extLst>
                    <a:ext uri="{9D8B030D-6E8A-4147-A177-3AD203B41FA5}">
                      <a16:colId xmlns:a16="http://schemas.microsoft.com/office/drawing/2014/main" val="3451350424"/>
                    </a:ext>
                  </a:extLst>
                </a:gridCol>
                <a:gridCol w="893448">
                  <a:extLst>
                    <a:ext uri="{9D8B030D-6E8A-4147-A177-3AD203B41FA5}">
                      <a16:colId xmlns:a16="http://schemas.microsoft.com/office/drawing/2014/main" val="2234262565"/>
                    </a:ext>
                  </a:extLst>
                </a:gridCol>
              </a:tblGrid>
              <a:tr h="296117">
                <a:tc>
                  <a:txBody>
                    <a:bodyPr/>
                    <a:lstStyle/>
                    <a:p>
                      <a:pPr algn="ctr">
                        <a:spcAft>
                          <a:spcPts val="0"/>
                        </a:spcAft>
                      </a:pP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選</a:t>
                      </a: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項</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a:t>
                      </a: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098622"/>
                  </a:ext>
                </a:extLst>
              </a:tr>
              <a:tr h="429792">
                <a:tc>
                  <a:txBody>
                    <a:bodyPr/>
                    <a:lstStyle/>
                    <a:p>
                      <a:pPr marL="0" indent="0" algn="just">
                        <a:spcAft>
                          <a:spcPts val="0"/>
                        </a:spcAft>
                      </a:pPr>
                      <a:r>
                        <a:rPr lang="zh-TW"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教導「反毒相關訊息</a:t>
                      </a:r>
                      <a:r>
                        <a:rPr lang="en-US"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如新興</a:t>
                      </a:r>
                      <a:r>
                        <a:rPr lang="en-US"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新型態</a:t>
                      </a:r>
                      <a:r>
                        <a:rPr lang="en-US"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毒品的認識與危害</a:t>
                      </a:r>
                      <a:r>
                        <a:rPr lang="en-US"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200" b="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200" b="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zh-TW" sz="1200" kern="1200" dirty="0">
                          <a:solidFill>
                            <a:schemeClr val="tx1"/>
                          </a:solidFill>
                          <a:effectLst/>
                          <a:latin typeface="Times New Roman" panose="02020603050405020304" pitchFamily="18" charset="0"/>
                          <a:ea typeface="+mn-ea"/>
                          <a:cs typeface="Times New Roman" panose="02020603050405020304" pitchFamily="18" charset="0"/>
                        </a:rPr>
                        <a:t>80.7-87.3</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700"/>
                        </a:lnSpc>
                        <a:spcAft>
                          <a:spcPts val="0"/>
                        </a:spcAft>
                      </a:pPr>
                      <a:r>
                        <a:rPr lang="en-US" sz="12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80.2-88.1</a:t>
                      </a:r>
                      <a:endParaRPr lang="zh-TW" sz="12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zh-TW" sz="1200" b="1" kern="1200" dirty="0">
                          <a:solidFill>
                            <a:srgbClr val="FF0000"/>
                          </a:solidFill>
                          <a:effectLst/>
                          <a:latin typeface="Times New Roman" panose="02020603050405020304" pitchFamily="18" charset="0"/>
                          <a:ea typeface="+mn-ea"/>
                          <a:cs typeface="Times New Roman" panose="02020603050405020304" pitchFamily="18" charset="0"/>
                        </a:rPr>
                        <a:t>82.3</a:t>
                      </a:r>
                      <a:r>
                        <a:rPr lang="en-US" altLang="zh-TW" sz="1200" kern="1200" dirty="0">
                          <a:solidFill>
                            <a:schemeClr val="tx1"/>
                          </a:solidFill>
                          <a:effectLst/>
                          <a:latin typeface="Times New Roman" panose="02020603050405020304" pitchFamily="18" charset="0"/>
                          <a:ea typeface="+mn-ea"/>
                          <a:cs typeface="Times New Roman" panose="02020603050405020304" pitchFamily="18" charset="0"/>
                        </a:rPr>
                        <a:t>-89.0 </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04363"/>
                  </a:ext>
                </a:extLst>
              </a:tr>
            </a:tbl>
          </a:graphicData>
        </a:graphic>
      </p:graphicFrame>
      <p:sp>
        <p:nvSpPr>
          <p:cNvPr id="8" name="Rectangle 1">
            <a:extLst>
              <a:ext uri="{FF2B5EF4-FFF2-40B4-BE49-F238E27FC236}">
                <a16:creationId xmlns:a16="http://schemas.microsoft.com/office/drawing/2014/main" id="{F7FEC41E-5230-45A5-A2A9-2F4C45EAB846}"/>
              </a:ext>
            </a:extLst>
          </p:cNvPr>
          <p:cNvSpPr>
            <a:spLocks noChangeArrowheads="1"/>
          </p:cNvSpPr>
          <p:nvPr/>
        </p:nvSpPr>
        <p:spPr bwMode="auto">
          <a:xfrm>
            <a:off x="422275" y="4703508"/>
            <a:ext cx="47806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07"/>
            <a:r>
              <a:rPr lang="zh-TW" altLang="en-US" sz="1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一、</a:t>
            </a:r>
            <a:r>
              <a:rPr lang="zh-TW" altLang="zh-TW" sz="1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各級學校學生自覺有接收到反毒相關訊息普及率</a:t>
            </a:r>
            <a:r>
              <a:rPr lang="en-US" altLang="zh-TW" sz="1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1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b="1" dirty="0"/>
          </a:p>
        </p:txBody>
      </p:sp>
      <p:sp>
        <p:nvSpPr>
          <p:cNvPr id="9" name="Rectangle 2">
            <a:extLst>
              <a:ext uri="{FF2B5EF4-FFF2-40B4-BE49-F238E27FC236}">
                <a16:creationId xmlns:a16="http://schemas.microsoft.com/office/drawing/2014/main" id="{6B63EE2F-F020-48B2-A8F7-02B7637CCFF2}"/>
              </a:ext>
            </a:extLst>
          </p:cNvPr>
          <p:cNvSpPr>
            <a:spLocks noChangeArrowheads="1"/>
          </p:cNvSpPr>
          <p:nvPr/>
        </p:nvSpPr>
        <p:spPr bwMode="auto">
          <a:xfrm>
            <a:off x="326582" y="5916506"/>
            <a:ext cx="36285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ctr" anchorCtr="0" compatLnSpc="1">
            <a:prstTxWarp prst="textNoShape">
              <a:avLst/>
            </a:prstTxWarp>
            <a:spAutoFit/>
          </a:bodyPr>
          <a:lstStyle>
            <a:lvl1pPr eaLnBrk="0" fontAlgn="base" hangingPunct="0">
              <a:spcBef>
                <a:spcPct val="0"/>
              </a:spcBef>
              <a:spcAft>
                <a:spcPct val="0"/>
              </a:spcAft>
              <a:tabLst>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9175" algn="l"/>
              </a:tabLst>
              <a:defRPr>
                <a:solidFill>
                  <a:schemeClr val="tx1"/>
                </a:solidFill>
                <a:latin typeface="Arial" panose="020B0604020202020204" pitchFamily="34" charset="0"/>
              </a:defRPr>
            </a:lvl9pPr>
          </a:lstStyle>
          <a:p>
            <a:pPr defTabSz="914307">
              <a:tabLst>
                <a:tab pos="4828684" algn="l"/>
              </a:tabLst>
            </a:pPr>
            <a:r>
              <a:rPr lang="zh-TW" altLang="en-US" sz="1400" b="1" dirty="0">
                <a:latin typeface="標楷體" panose="03000509000000000000" pitchFamily="65" charset="-120"/>
                <a:ea typeface="標楷體" panose="03000509000000000000" pitchFamily="65" charset="-120"/>
                <a:cs typeface="Times New Roman" panose="02020603050405020304" pitchFamily="18" charset="0"/>
              </a:rPr>
              <a:t>二、</a:t>
            </a:r>
            <a:r>
              <a:rPr lang="zh-TW" altLang="zh-TW" sz="1400" b="1" dirty="0">
                <a:latin typeface="標楷體" panose="03000509000000000000" pitchFamily="65" charset="-120"/>
                <a:ea typeface="標楷體" panose="03000509000000000000" pitchFamily="65" charset="-120"/>
                <a:cs typeface="Times New Roman" panose="02020603050405020304" pitchFamily="18" charset="0"/>
              </a:rPr>
              <a:t>教育單位協助檢警緝毒溯源通報</a:t>
            </a:r>
            <a:r>
              <a:rPr lang="zh-TW" altLang="en-US" sz="1400" b="1" dirty="0">
                <a:latin typeface="標楷體" panose="03000509000000000000" pitchFamily="65" charset="-120"/>
                <a:ea typeface="標楷體" panose="03000509000000000000" pitchFamily="65" charset="-120"/>
                <a:cs typeface="Times New Roman" panose="02020603050405020304" pitchFamily="18" charset="0"/>
              </a:rPr>
              <a:t>情形</a:t>
            </a:r>
            <a:endParaRPr lang="zh-TW" altLang="en-US" b="1" dirty="0"/>
          </a:p>
        </p:txBody>
      </p:sp>
      <p:graphicFrame>
        <p:nvGraphicFramePr>
          <p:cNvPr id="10" name="表格 9">
            <a:extLst>
              <a:ext uri="{FF2B5EF4-FFF2-40B4-BE49-F238E27FC236}">
                <a16:creationId xmlns:a16="http://schemas.microsoft.com/office/drawing/2014/main" id="{1F5AFD34-A190-4E13-A86E-DCEA7DE0FB0D}"/>
              </a:ext>
            </a:extLst>
          </p:cNvPr>
          <p:cNvGraphicFramePr>
            <a:graphicFrameLocks noGrp="1"/>
          </p:cNvGraphicFramePr>
          <p:nvPr>
            <p:extLst/>
          </p:nvPr>
        </p:nvGraphicFramePr>
        <p:xfrm>
          <a:off x="422274" y="6366076"/>
          <a:ext cx="5859678" cy="1321271"/>
        </p:xfrm>
        <a:graphic>
          <a:graphicData uri="http://schemas.openxmlformats.org/drawingml/2006/table">
            <a:tbl>
              <a:tblPr firstRow="1" firstCol="1" bandRow="1">
                <a:tableStyleId>{5C22544A-7EE6-4342-B048-85BDC9FD1C3A}</a:tableStyleId>
              </a:tblPr>
              <a:tblGrid>
                <a:gridCol w="840015">
                  <a:extLst>
                    <a:ext uri="{9D8B030D-6E8A-4147-A177-3AD203B41FA5}">
                      <a16:colId xmlns:a16="http://schemas.microsoft.com/office/drawing/2014/main" val="923028871"/>
                    </a:ext>
                  </a:extLst>
                </a:gridCol>
                <a:gridCol w="1207864">
                  <a:extLst>
                    <a:ext uri="{9D8B030D-6E8A-4147-A177-3AD203B41FA5}">
                      <a16:colId xmlns:a16="http://schemas.microsoft.com/office/drawing/2014/main" val="492650498"/>
                    </a:ext>
                  </a:extLst>
                </a:gridCol>
                <a:gridCol w="1207864">
                  <a:extLst>
                    <a:ext uri="{9D8B030D-6E8A-4147-A177-3AD203B41FA5}">
                      <a16:colId xmlns:a16="http://schemas.microsoft.com/office/drawing/2014/main" val="3340812833"/>
                    </a:ext>
                  </a:extLst>
                </a:gridCol>
                <a:gridCol w="1207864">
                  <a:extLst>
                    <a:ext uri="{9D8B030D-6E8A-4147-A177-3AD203B41FA5}">
                      <a16:colId xmlns:a16="http://schemas.microsoft.com/office/drawing/2014/main" val="912611172"/>
                    </a:ext>
                  </a:extLst>
                </a:gridCol>
                <a:gridCol w="1396071">
                  <a:extLst>
                    <a:ext uri="{9D8B030D-6E8A-4147-A177-3AD203B41FA5}">
                      <a16:colId xmlns:a16="http://schemas.microsoft.com/office/drawing/2014/main" val="1208985206"/>
                    </a:ext>
                  </a:extLst>
                </a:gridCol>
              </a:tblGrid>
              <a:tr h="218204">
                <a:tc rowSpan="2">
                  <a:txBody>
                    <a:bodyPr/>
                    <a:lstStyle/>
                    <a:p>
                      <a:pPr>
                        <a:spcAft>
                          <a:spcPts val="0"/>
                        </a:spcAft>
                      </a:pP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年度</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spcAft>
                          <a:spcPts val="0"/>
                        </a:spcAft>
                      </a:pP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自行清查人數</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情資提供警方</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TW" altLang="en-US"/>
                    </a:p>
                  </a:txBody>
                  <a:tcPr/>
                </a:tc>
                <a:tc rowSpan="2">
                  <a:txBody>
                    <a:bodyPr/>
                    <a:lstStyle/>
                    <a:p>
                      <a:pPr algn="ctr">
                        <a:spcAft>
                          <a:spcPts val="0"/>
                        </a:spcAft>
                      </a:pP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進而查獲販賣轉讓毒品犯罪人次</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124481"/>
                  </a:ext>
                </a:extLst>
              </a:tr>
              <a:tr h="21820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人次</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比例</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3561254612"/>
                  </a:ext>
                </a:extLst>
              </a:tr>
              <a:tr h="230251">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106</a:t>
                      </a: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369</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153</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41.46</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63</a:t>
                      </a: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人次</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2544648"/>
                  </a:ext>
                </a:extLst>
              </a:tr>
              <a:tr h="218204">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240</a:t>
                      </a:r>
                      <a:endPar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166</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69.17</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107</a:t>
                      </a: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人次</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750683"/>
                  </a:ext>
                </a:extLst>
              </a:tr>
              <a:tr h="218204">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a:t>
                      </a: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alt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325</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209</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altLang="zh-TW" sz="1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64.30</a:t>
                      </a:r>
                      <a:endParaRPr lang="zh-TW" sz="1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76</a:t>
                      </a: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人次</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199916"/>
                  </a:ext>
                </a:extLst>
              </a:tr>
              <a:tr h="218204">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109.1-6</a:t>
                      </a:r>
                      <a:r>
                        <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112</a:t>
                      </a:r>
                      <a:endPar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99</a:t>
                      </a:r>
                      <a:endParaRPr lang="zh-TW" sz="1200" b="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88.39</a:t>
                      </a:r>
                      <a:endPar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sz="12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人次</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1988099"/>
                  </a:ext>
                </a:extLst>
              </a:tr>
            </a:tbl>
          </a:graphicData>
        </a:graphic>
      </p:graphicFrame>
    </p:spTree>
    <p:extLst>
      <p:ext uri="{BB962C8B-B14F-4D97-AF65-F5344CB8AC3E}">
        <p14:creationId xmlns:p14="http://schemas.microsoft.com/office/powerpoint/2010/main" val="27697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4" name="投影片編號版面配置區 3"/>
          <p:cNvSpPr>
            <a:spLocks noGrp="1"/>
          </p:cNvSpPr>
          <p:nvPr>
            <p:ph type="sldNum" sz="quarter" idx="5"/>
          </p:nvPr>
        </p:nvSpPr>
        <p:spPr/>
        <p:txBody>
          <a:bodyPr/>
          <a:lstStyle/>
          <a:p>
            <a:fld id="{F1CB8912-F0BA-4AD8-8415-DA1F26BCB09F}" type="slidenum">
              <a:rPr lang="zh-CN" altLang="en-US" smtClean="0"/>
              <a:t>13</a:t>
            </a:fld>
            <a:endParaRPr lang="zh-CN" altLang="en-US"/>
          </a:p>
        </p:txBody>
      </p:sp>
      <p:sp>
        <p:nvSpPr>
          <p:cNvPr id="5" name="備忘稿版面配置區 2">
            <a:extLst>
              <a:ext uri="{FF2B5EF4-FFF2-40B4-BE49-F238E27FC236}">
                <a16:creationId xmlns:a16="http://schemas.microsoft.com/office/drawing/2014/main" id="{5C99F352-D835-4ADD-8526-09A7A4727D18}"/>
              </a:ext>
            </a:extLst>
          </p:cNvPr>
          <p:cNvSpPr txBox="1">
            <a:spLocks/>
          </p:cNvSpPr>
          <p:nvPr/>
        </p:nvSpPr>
        <p:spPr>
          <a:xfrm>
            <a:off x="680721" y="4783306"/>
            <a:ext cx="5445760" cy="4657341"/>
          </a:xfrm>
          <a:prstGeom prst="rect">
            <a:avLst/>
          </a:prstGeom>
        </p:spPr>
        <p:txBody>
          <a:bodyPr vert="horz" lIns="91399" tIns="45700" rIns="91399" bIns="4570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15978" indent="-215978" algn="just">
              <a:lnSpc>
                <a:spcPts val="1800"/>
              </a:lnSpc>
            </a:pPr>
            <a:r>
              <a:rPr lang="zh-TW" altLang="en-US" sz="1300" b="1" dirty="0">
                <a:latin typeface="Times New Roman" panose="02020603050405020304" pitchFamily="18" charset="0"/>
                <a:ea typeface="標楷體" panose="03000509000000000000" pitchFamily="65" charset="-120"/>
                <a:cs typeface="Times New Roman" panose="02020603050405020304" pitchFamily="18" charset="0"/>
              </a:rPr>
              <a:t>輔導轉介</a:t>
            </a:r>
            <a:endParaRPr lang="en-US" altLang="zh-TW" sz="1300" b="1"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落實</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月修正之少事法各規定事項，並配合司法院建置</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425</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防毒少聯網。</a:t>
            </a:r>
            <a:endParaRPr lang="zh-TW"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強化在學與未在學少年輔導資源連結、追蹤與轉介，補助學校辦理多元適性教育活動、受安置戒癮少年適性就學及考照費用。</a:t>
            </a:r>
            <a:endParaRPr lang="zh-TW"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spcBef>
                <a:spcPts val="600"/>
              </a:spcBef>
            </a:pPr>
            <a:r>
              <a:rPr lang="zh-TW" altLang="en-US" sz="1300" b="1" kern="100" dirty="0">
                <a:latin typeface="Times New Roman" panose="02020603050405020304" pitchFamily="18" charset="0"/>
                <a:ea typeface="標楷體" panose="03000509000000000000" pitchFamily="65" charset="-120"/>
                <a:cs typeface="Times New Roman" panose="02020603050405020304" pitchFamily="18" charset="0"/>
              </a:rPr>
              <a:t>清查通報</a:t>
            </a:r>
            <a:endParaRPr lang="en-US" altLang="zh-TW" sz="1300" b="1"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日新興毒品防制會議決議，學校特定人員全面加驗新興毒品。</a:t>
            </a:r>
            <a:endParaRPr lang="en-US"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各級學校關心人員名冊已從</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月底開始，分別以密件函送警政署。</a:t>
            </a:r>
            <a:endParaRPr lang="en-US"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警政署於</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日請本部針對藥頭藥腳進行學籍勾稽，勾稽結果已於</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日回復該署，後續作為擬於下次聯繫會議中討論。</a:t>
            </a:r>
            <a:endParaRPr lang="en-US"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4.6</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月份已分別另頒修正</a:t>
            </a:r>
            <a:r>
              <a:rPr lang="zh-TW" altLang="zh-TW" sz="1300" dirty="0">
                <a:latin typeface="Times New Roman" panose="02020603050405020304" pitchFamily="18" charset="0"/>
                <a:ea typeface="標楷體" panose="03000509000000000000" pitchFamily="65" charset="-120"/>
                <a:cs typeface="Times New Roman" panose="02020603050405020304" pitchFamily="18" charset="0"/>
              </a:rPr>
              <a:t>特定人員尿液篩檢及輔導作業要點緝毒溯源通報作業要點</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300" kern="100" dirty="0">
                <a:latin typeface="Times New Roman" panose="02020603050405020304" pitchFamily="18" charset="0"/>
                <a:ea typeface="標楷體" panose="03000509000000000000" pitchFamily="65" charset="-120"/>
                <a:cs typeface="Times New Roman" panose="02020603050405020304" pitchFamily="18" charset="0"/>
              </a:rPr>
              <a:t>鼓勵學校邀請專責警力參與「春暉小組」，透過輔導過程，獲得藥頭情資</a:t>
            </a:r>
            <a:r>
              <a:rPr lang="zh-TW" altLang="en-US" sz="1300" kern="100" dirty="0">
                <a:latin typeface="Times New Roman" panose="02020603050405020304" pitchFamily="18" charset="0"/>
                <a:ea typeface="標楷體" panose="03000509000000000000" pitchFamily="65" charset="-120"/>
                <a:cs typeface="Times New Roman" panose="02020603050405020304" pitchFamily="18" charset="0"/>
              </a:rPr>
              <a:t>，並</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保護情資提供者。</a:t>
            </a:r>
            <a:endParaRPr lang="en-US"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spcBef>
                <a:spcPts val="600"/>
              </a:spcBef>
            </a:pPr>
            <a:r>
              <a:rPr lang="zh-TW" altLang="en-US" sz="1300" b="1" dirty="0">
                <a:latin typeface="Times New Roman" panose="02020603050405020304" pitchFamily="18" charset="0"/>
                <a:ea typeface="標楷體" panose="03000509000000000000" pitchFamily="65" charset="-120"/>
                <a:cs typeface="Times New Roman" panose="02020603050405020304" pitchFamily="18" charset="0"/>
              </a:rPr>
              <a:t>教育宣導</a:t>
            </a:r>
            <a:endParaRPr lang="en-US" altLang="zh-TW" sz="1300" b="1"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強化分級分眾、多元形式反毒宣導，並隨時掌握毒品流行趨勢，及時製作文宣、動畫、懶人包等，發送相關機關。</a:t>
            </a:r>
            <a:endParaRPr lang="en-US" altLang="zh-TW" sz="1300" dirty="0">
              <a:latin typeface="Times New Roman" panose="02020603050405020304" pitchFamily="18" charset="0"/>
              <a:ea typeface="標楷體" panose="03000509000000000000" pitchFamily="65" charset="-120"/>
              <a:cs typeface="Times New Roman" panose="02020603050405020304" pitchFamily="18" charset="0"/>
            </a:endParaRPr>
          </a:p>
          <a:p>
            <a:pPr marL="143986" indent="-143986" algn="just">
              <a:lnSpc>
                <a:spcPts val="1800"/>
              </a:lnSpc>
            </a:pP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配合少事法之暴險少年行政先行，</a:t>
            </a:r>
            <a:r>
              <a:rPr lang="zh-TW" altLang="zh-TW" sz="1300" kern="100" dirty="0">
                <a:latin typeface="Times New Roman" panose="02020603050405020304" pitchFamily="18" charset="0"/>
                <a:ea typeface="標楷體" panose="03000509000000000000" pitchFamily="65" charset="-120"/>
                <a:cs typeface="Times New Roman" panose="02020603050405020304" pitchFamily="18" charset="0"/>
              </a:rPr>
              <a:t>提升教育場域</a:t>
            </a:r>
            <a:r>
              <a:rPr lang="zh-TW" altLang="en-US" sz="1300" kern="100" dirty="0">
                <a:latin typeface="Times New Roman" panose="02020603050405020304" pitchFamily="18" charset="0"/>
                <a:ea typeface="標楷體" panose="03000509000000000000" pitchFamily="65" charset="-120"/>
                <a:cs typeface="Times New Roman" panose="02020603050405020304" pitchFamily="18" charset="0"/>
              </a:rPr>
              <a:t>、少輔會、</a:t>
            </a:r>
            <a:r>
              <a:rPr lang="zh-TW" altLang="zh-TW" sz="1300" kern="100" dirty="0">
                <a:latin typeface="Times New Roman" panose="02020603050405020304" pitchFamily="18" charset="0"/>
                <a:ea typeface="標楷體" panose="03000509000000000000" pitchFamily="65" charset="-120"/>
                <a:cs typeface="Times New Roman" panose="02020603050405020304" pitchFamily="18" charset="0"/>
              </a:rPr>
              <a:t>兒少拒毒預防及家長親職教育處遇人員藥物濫用防制專業知能</a:t>
            </a:r>
            <a:r>
              <a:rPr lang="zh-TW" altLang="en-US" sz="13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3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0598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412159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307">
              <a:defRPr/>
            </a:pPr>
            <a:fld id="{7392B679-AE23-4750-8FB0-6513430B8953}" type="slidenum">
              <a:rPr lang="zh-CN" altLang="en-US">
                <a:solidFill>
                  <a:prstClr val="black"/>
                </a:solidFill>
                <a:latin typeface="Calibri" panose="020F0502020204030204"/>
              </a:rPr>
              <a:pPr defTabSz="914307">
                <a:defRPr/>
              </a:pPr>
              <a:t>15</a:t>
            </a:fld>
            <a:endParaRPr lang="zh-CN" altLang="en-US">
              <a:solidFill>
                <a:prstClr val="black"/>
              </a:solidFill>
              <a:latin typeface="Calibri" panose="020F0502020204030204"/>
            </a:endParaRPr>
          </a:p>
        </p:txBody>
      </p:sp>
    </p:spTree>
    <p:extLst>
      <p:ext uri="{BB962C8B-B14F-4D97-AF65-F5344CB8AC3E}">
        <p14:creationId xmlns:p14="http://schemas.microsoft.com/office/powerpoint/2010/main" val="22094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14307">
              <a:defRPr/>
            </a:pPr>
            <a:r>
              <a:rPr lang="en-US" altLang="zh-TW" dirty="0"/>
              <a:t>1.</a:t>
            </a:r>
            <a:r>
              <a:rPr lang="zh-TW" altLang="zh-TW" dirty="0"/>
              <a:t>為落實兒童權利公約第</a:t>
            </a:r>
            <a:r>
              <a:rPr lang="en-US" altLang="zh-TW" dirty="0"/>
              <a:t>40</a:t>
            </a:r>
            <a:r>
              <a:rPr lang="zh-TW" altLang="zh-TW" dirty="0"/>
              <a:t>條處遇多樣化及我國首次國家報告國際審查會結論性意見第</a:t>
            </a:r>
            <a:r>
              <a:rPr lang="en-US" altLang="zh-TW" dirty="0"/>
              <a:t>96</a:t>
            </a:r>
            <a:r>
              <a:rPr lang="zh-TW" altLang="zh-TW" dirty="0"/>
              <a:t>點建議，</a:t>
            </a:r>
            <a:r>
              <a:rPr lang="en-US" altLang="zh-TW" dirty="0"/>
              <a:t>108</a:t>
            </a:r>
            <a:r>
              <a:rPr lang="zh-TW" altLang="zh-TW" dirty="0"/>
              <a:t>年</a:t>
            </a:r>
            <a:r>
              <a:rPr lang="en-US" altLang="zh-TW" dirty="0"/>
              <a:t>6</a:t>
            </a:r>
            <a:r>
              <a:rPr lang="zh-TW" altLang="zh-TW" dirty="0"/>
              <a:t>月</a:t>
            </a:r>
            <a:r>
              <a:rPr lang="en-US" altLang="zh-TW" dirty="0"/>
              <a:t>19</a:t>
            </a:r>
            <a:r>
              <a:rPr lang="zh-TW" altLang="zh-TW" dirty="0"/>
              <a:t>日修正公布之少年事件處理法（下稱少事法），增訂第</a:t>
            </a:r>
            <a:r>
              <a:rPr lang="en-US" altLang="zh-TW" dirty="0"/>
              <a:t>42</a:t>
            </a:r>
            <a:r>
              <a:rPr lang="zh-TW" altLang="zh-TW" dirty="0"/>
              <a:t>條第</a:t>
            </a:r>
            <a:r>
              <a:rPr lang="en-US" altLang="zh-TW" dirty="0"/>
              <a:t>5</a:t>
            </a:r>
            <a:r>
              <a:rPr lang="zh-TW" altLang="zh-TW" dirty="0"/>
              <a:t>項及第</a:t>
            </a:r>
            <a:r>
              <a:rPr lang="en-US" altLang="zh-TW" dirty="0"/>
              <a:t>6</a:t>
            </a:r>
            <a:r>
              <a:rPr lang="zh-TW" altLang="zh-TW" dirty="0"/>
              <a:t>項規定，而為建立串聯少年法院與各地方政府處理涉及毒品少年事件所需之跨院際（部會）資源平台，並協力推動少年毒品事件之再犯防制，提出行政院與司法院關於少年毒品事件業務聯繫平台之構想，期能有助於預防少年接觸毒品及再犯</a:t>
            </a:r>
            <a:r>
              <a:rPr lang="zh-TW" altLang="zh-TW" dirty="0">
                <a:effectLst/>
              </a:rPr>
              <a:t> </a:t>
            </a:r>
            <a:r>
              <a:rPr lang="zh-TW" altLang="zh-TW" dirty="0"/>
              <a:t>少年法院處理少年事件認有必要時，得徵詢適當之機關（構）、學校、團體或個人之意見或召開協調、諮詢或整合符合少年所需之福利服務、安置輔導、衛生醫療、就學、職業訓練、就業服務、家庭處遇計畫或其他資源與服務措施之相關會議。</a:t>
            </a:r>
            <a:endParaRPr lang="en-US" altLang="zh-TW" dirty="0"/>
          </a:p>
          <a:p>
            <a:pPr defTabSz="914307">
              <a:defRPr/>
            </a:pPr>
            <a:r>
              <a:rPr lang="en-US" altLang="zh-TW" dirty="0"/>
              <a:t>2.</a:t>
            </a:r>
            <a:r>
              <a:rPr lang="zh-TW" altLang="en-US" dirty="0"/>
              <a:t>依據少年事件處理法第</a:t>
            </a:r>
            <a:r>
              <a:rPr lang="en-US" altLang="zh-TW" dirty="0"/>
              <a:t>42</a:t>
            </a:r>
            <a:r>
              <a:rPr lang="zh-TW" altLang="en-US" dirty="0"/>
              <a:t>條第</a:t>
            </a:r>
            <a:r>
              <a:rPr lang="en-US" altLang="zh-TW" dirty="0"/>
              <a:t>5</a:t>
            </a:r>
            <a:r>
              <a:rPr lang="zh-TW" altLang="en-US" dirty="0"/>
              <a:t>項：「少年法院為第一項裁定前，認有必要時，得徵詢適當之機關（構）、學校、團體或個人之意見，亦得召開協調、諮詢或整合符合少年所需之福利服務、安置輔導、衛生醫療、就學、職業訓練、就業服務、家庭處遇計畫或其他資源與服務措施之相關會議。」</a:t>
            </a:r>
            <a:endParaRPr lang="en-US" altLang="zh-TW" dirty="0"/>
          </a:p>
          <a:p>
            <a:pPr defTabSz="914307">
              <a:defRPr/>
            </a:pPr>
            <a:r>
              <a:rPr lang="en-US" altLang="zh-TW" dirty="0"/>
              <a:t>3.(</a:t>
            </a:r>
            <a:r>
              <a:rPr lang="zh-TW" altLang="en-US" dirty="0"/>
              <a:t>內政部警政署</a:t>
            </a:r>
            <a:r>
              <a:rPr lang="en-US" altLang="zh-TW" dirty="0"/>
              <a:t>)</a:t>
            </a:r>
            <a:r>
              <a:rPr lang="zh-TW" altLang="zh-TW" dirty="0"/>
              <a:t>依據「行政先行」、「保護青少年最佳利益」原則，以「涉毒曝險少年」及「新興毒品」為核心，提升少年輔導委員會輔導能量以防制再犯。每年度爭取毒防基金預算，辦理輔導人員培訓、學術研討會及推動相關輔導計畫。</a:t>
            </a:r>
            <a:endParaRPr lang="en-US" altLang="zh-TW" dirty="0"/>
          </a:p>
          <a:p>
            <a:pPr defTabSz="914307">
              <a:defRPr/>
            </a:pPr>
            <a:endParaRPr lang="en-US" altLang="zh-TW" dirty="0"/>
          </a:p>
          <a:p>
            <a:pPr defTabSz="914307">
              <a:defRPr/>
            </a:pPr>
            <a:r>
              <a:rPr lang="en-US" altLang="zh-TW" dirty="0">
                <a:solidFill>
                  <a:srgbClr val="FFC000"/>
                </a:solidFill>
              </a:rPr>
              <a:t>4.</a:t>
            </a:r>
            <a:r>
              <a:rPr lang="zh-TW" altLang="en-US" dirty="0">
                <a:solidFill>
                  <a:srgbClr val="FFC000"/>
                </a:solidFill>
              </a:rPr>
              <a:t>降低校園藥物濫用輔導完成個案之再犯率，係指</a:t>
            </a:r>
            <a:r>
              <a:rPr lang="zh-TW" altLang="en-US" dirty="0"/>
              <a:t>個案經</a:t>
            </a:r>
            <a:r>
              <a:rPr lang="en-US" altLang="zh-TW" dirty="0"/>
              <a:t>3</a:t>
            </a:r>
            <a:r>
              <a:rPr lang="zh-TW" altLang="en-US" dirty="0"/>
              <a:t>個月春暉輔導完成後：</a:t>
            </a:r>
            <a:r>
              <a:rPr lang="en-US" altLang="zh-TW" dirty="0"/>
              <a:t>108-109</a:t>
            </a:r>
            <a:r>
              <a:rPr lang="zh-TW" altLang="en-US" dirty="0"/>
              <a:t>年：半年內再犯率不超過</a:t>
            </a:r>
            <a:r>
              <a:rPr lang="en-US" altLang="zh-TW" dirty="0"/>
              <a:t>10%</a:t>
            </a:r>
            <a:r>
              <a:rPr lang="zh-TW" altLang="en-US" dirty="0"/>
              <a:t>。</a:t>
            </a:r>
            <a:r>
              <a:rPr lang="en-US" altLang="zh-TW" dirty="0"/>
              <a:t>110-111</a:t>
            </a:r>
            <a:r>
              <a:rPr lang="zh-TW" altLang="en-US" dirty="0"/>
              <a:t>年：</a:t>
            </a:r>
            <a:r>
              <a:rPr lang="en-US" altLang="zh-TW" dirty="0"/>
              <a:t>1</a:t>
            </a:r>
            <a:r>
              <a:rPr lang="zh-TW" altLang="en-US" dirty="0"/>
              <a:t>年內再犯率不超過</a:t>
            </a:r>
            <a:r>
              <a:rPr lang="en-US" altLang="zh-TW" dirty="0"/>
              <a:t>10%</a:t>
            </a:r>
            <a:r>
              <a:rPr lang="zh-TW" altLang="en-US" dirty="0"/>
              <a:t>。</a:t>
            </a:r>
            <a:r>
              <a:rPr lang="en-US" altLang="zh-TW" dirty="0"/>
              <a:t>112-113</a:t>
            </a:r>
            <a:r>
              <a:rPr lang="zh-TW" altLang="en-US" dirty="0"/>
              <a:t>年：再犯率不超過</a:t>
            </a:r>
            <a:r>
              <a:rPr lang="en-US" altLang="zh-TW" dirty="0"/>
              <a:t>10%</a:t>
            </a:r>
            <a:r>
              <a:rPr lang="zh-TW" altLang="en-US" dirty="0"/>
              <a:t>。</a:t>
            </a:r>
          </a:p>
          <a:p>
            <a:pPr defTabSz="914307">
              <a:defRPr/>
            </a:pPr>
            <a:endParaRPr lang="zh-TW" altLang="zh-TW" dirty="0"/>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4122689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624035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261642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1771198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408886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222967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164783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16889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384486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87104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393850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境內壓制主要目標</a:t>
            </a:r>
            <a:r>
              <a:rPr lang="en-US" altLang="zh-TW" dirty="0"/>
              <a:t>(</a:t>
            </a:r>
            <a:r>
              <a:rPr lang="zh-TW" altLang="en-US" dirty="0"/>
              <a:t>工作</a:t>
            </a:r>
            <a:r>
              <a:rPr lang="en-US" altLang="zh-TW" dirty="0"/>
              <a:t>)</a:t>
            </a:r>
            <a:r>
              <a:rPr lang="zh-TW" altLang="en-US" dirty="0"/>
              <a:t>係防堵</a:t>
            </a:r>
            <a:r>
              <a:rPr lang="en-US" altLang="zh-TW" dirty="0"/>
              <a:t>PMMA</a:t>
            </a:r>
            <a:r>
              <a:rPr lang="zh-TW" altLang="en-US" dirty="0"/>
              <a:t>等新興毒品之擴散</a:t>
            </a:r>
          </a:p>
        </p:txBody>
      </p:sp>
      <p:sp>
        <p:nvSpPr>
          <p:cNvPr id="4" name="投影片編號版面配置區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84742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境內壓制主要目標</a:t>
            </a:r>
            <a:r>
              <a:rPr lang="en-US" altLang="zh-TW" dirty="0"/>
              <a:t>(</a:t>
            </a:r>
            <a:r>
              <a:rPr lang="zh-TW" altLang="en-US" dirty="0"/>
              <a:t>工作</a:t>
            </a:r>
            <a:r>
              <a:rPr lang="en-US" altLang="zh-TW" dirty="0"/>
              <a:t>)</a:t>
            </a:r>
            <a:r>
              <a:rPr lang="zh-TW" altLang="en-US" dirty="0"/>
              <a:t>係防堵</a:t>
            </a:r>
            <a:r>
              <a:rPr lang="en-US" altLang="zh-TW" dirty="0"/>
              <a:t>PMMA</a:t>
            </a:r>
            <a:r>
              <a:rPr lang="zh-TW" altLang="en-US" dirty="0"/>
              <a:t>等新興毒品之擴散</a:t>
            </a:r>
          </a:p>
        </p:txBody>
      </p:sp>
      <p:sp>
        <p:nvSpPr>
          <p:cNvPr id="4" name="投影片編號版面配置區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4106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b="0" dirty="0">
              <a:solidFill>
                <a:schemeClr val="tx1"/>
              </a:solidFill>
            </a:endParaRPr>
          </a:p>
        </p:txBody>
      </p:sp>
      <p:sp>
        <p:nvSpPr>
          <p:cNvPr id="4" name="投影片編號版面配置區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54270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fld id="{5924C9F2-6427-4B92-A119-013226287370}" type="slidenum">
              <a:rPr lang="zh-TW" altLang="en-US" smtClean="0"/>
              <a:pPr/>
              <a:t>‹#›</a:t>
            </a:fld>
            <a:endParaRPr lang="zh-TW" altLang="en-US" dirty="0"/>
          </a:p>
        </p:txBody>
      </p:sp>
      <p:sp>
        <p:nvSpPr>
          <p:cNvPr id="4" name="標題 3"/>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4895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313977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20975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425410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3650297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84907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88725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fld id="{5924C9F2-6427-4B92-A119-013226287370}" type="slidenum">
              <a:rPr lang="zh-TW" altLang="en-US" smtClean="0"/>
              <a:pPr/>
              <a:t>‹#›</a:t>
            </a:fld>
            <a:endParaRPr lang="zh-TW" altLang="en-US" dirty="0"/>
          </a:p>
        </p:txBody>
      </p:sp>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fld id="{5924C9F2-6427-4B92-A119-013226287370}" type="slidenum">
              <a:rPr lang="zh-TW" altLang="en-US" smtClean="0"/>
              <a:pPr/>
              <a:t>‹#›</a:t>
            </a:fld>
            <a:endParaRPr lang="zh-TW" altLang="en-US" dirty="0"/>
          </a:p>
        </p:txBody>
      </p:sp>
    </p:spTree>
    <p:extLst>
      <p:ext uri="{BB962C8B-B14F-4D97-AF65-F5344CB8AC3E}">
        <p14:creationId xmlns:p14="http://schemas.microsoft.com/office/powerpoint/2010/main" val="169778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380973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361399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295364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227584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341611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C5C172E0-E92C-4026-A0AA-5562C3299738}" type="datetimeFigureOut">
              <a:rPr lang="zh-TW" altLang="en-US" smtClean="0"/>
              <a:t>2021/1/12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3570412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4" name="投影片編號版面配置區 3"/>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200" b="1">
                <a:solidFill>
                  <a:schemeClr val="accent3">
                    <a:lumMod val="75000"/>
                  </a:schemeClr>
                </a:solidFill>
                <a:effectLst>
                  <a:outerShdw blurRad="38100" dist="38100" dir="2700000" algn="tl">
                    <a:srgbClr val="000000">
                      <a:alpha val="43137"/>
                    </a:srgbClr>
                  </a:outerShdw>
                </a:effectLst>
              </a:defRPr>
            </a:lvl1pPr>
          </a:lstStyle>
          <a:p>
            <a:fld id="{5924C9F2-6427-4B92-A119-013226287370}" type="slidenum">
              <a:rPr lang="zh-TW" altLang="en-US" smtClean="0"/>
              <a:pPr/>
              <a:t>‹#›</a:t>
            </a:fld>
            <a:endParaRPr lang="zh-TW" altLang="en-US" dirty="0"/>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172E0-E92C-4026-A0AA-5562C3299738}" type="datetimeFigureOut">
              <a:rPr lang="zh-TW" altLang="en-US" smtClean="0"/>
              <a:t>2021/1/12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15B3F-19E5-4DC1-AFDA-B2627F673E73}" type="slidenum">
              <a:rPr lang="zh-TW" altLang="en-US" smtClean="0"/>
              <a:t>‹#›</a:t>
            </a:fld>
            <a:endParaRPr lang="zh-TW" altLang="en-US"/>
          </a:p>
        </p:txBody>
      </p:sp>
    </p:spTree>
    <p:extLst>
      <p:ext uri="{BB962C8B-B14F-4D97-AF65-F5344CB8AC3E}">
        <p14:creationId xmlns:p14="http://schemas.microsoft.com/office/powerpoint/2010/main" val="6848328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slideLayout" Target="../slideLayouts/slideLayout2.xml"/><Relationship Id="rId7" Type="http://schemas.openxmlformats.org/officeDocument/2006/relationships/image" Target="../media/image10.jpeg"/><Relationship Id="rId12" Type="http://schemas.microsoft.com/office/2007/relationships/diagramDrawing" Target="../diagrams/drawing1.xml"/><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hdphoto3.wdp"/><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notesSlide" Target="../notesSlides/notesSlide6.xml"/><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86457" y="5302589"/>
            <a:ext cx="4527315" cy="400110"/>
          </a:xfrm>
          <a:prstGeom prst="rect">
            <a:avLst/>
          </a:prstGeom>
          <a:noFill/>
        </p:spPr>
        <p:txBody>
          <a:bodyPr wrap="square" rtlCol="0">
            <a:spAutoFit/>
            <a:scene3d>
              <a:camera prst="orthographicFront"/>
              <a:lightRig rig="threePt" dir="t"/>
            </a:scene3d>
            <a:sp3d contourW="12700"/>
          </a:bodyPr>
          <a:lstStyle/>
          <a:p>
            <a:pPr algn="r"/>
            <a:r>
              <a:rPr lang="en-US" altLang="zh-TW" sz="2000" b="1" dirty="0">
                <a:solidFill>
                  <a:schemeClr val="bg1">
                    <a:lumMod val="50000"/>
                  </a:schemeClr>
                </a:solidFill>
                <a:latin typeface="Century Gothic" panose="020B0502020202020204" pitchFamily="34" charset="0"/>
              </a:rPr>
              <a:t>109</a:t>
            </a:r>
            <a:r>
              <a:rPr lang="zh-TW" altLang="en-US" sz="2000" b="1" dirty="0">
                <a:solidFill>
                  <a:schemeClr val="bg1">
                    <a:lumMod val="50000"/>
                  </a:schemeClr>
                </a:solidFill>
                <a:latin typeface="Century Gothic" panose="020B0502020202020204" pitchFamily="34" charset="0"/>
              </a:rPr>
              <a:t>年</a:t>
            </a:r>
            <a:r>
              <a:rPr lang="en-US" altLang="zh-TW" sz="2000" b="1" dirty="0">
                <a:solidFill>
                  <a:schemeClr val="bg1">
                    <a:lumMod val="50000"/>
                  </a:schemeClr>
                </a:solidFill>
                <a:latin typeface="Century Gothic" panose="020B0502020202020204" pitchFamily="34" charset="0"/>
              </a:rPr>
              <a:t>8</a:t>
            </a:r>
            <a:r>
              <a:rPr lang="zh-TW" altLang="en-US" sz="2000" b="1" dirty="0">
                <a:solidFill>
                  <a:schemeClr val="bg1">
                    <a:lumMod val="50000"/>
                  </a:schemeClr>
                </a:solidFill>
                <a:latin typeface="Century Gothic" panose="020B0502020202020204" pitchFamily="34" charset="0"/>
              </a:rPr>
              <a:t>月</a:t>
            </a:r>
            <a:r>
              <a:rPr lang="en-US" altLang="zh-TW" sz="2000" b="1" dirty="0">
                <a:solidFill>
                  <a:schemeClr val="bg1">
                    <a:lumMod val="50000"/>
                  </a:schemeClr>
                </a:solidFill>
                <a:latin typeface="Century Gothic" panose="020B0502020202020204" pitchFamily="34" charset="0"/>
              </a:rPr>
              <a:t>27</a:t>
            </a:r>
            <a:r>
              <a:rPr lang="zh-TW" altLang="en-US" sz="2000" b="1" dirty="0">
                <a:solidFill>
                  <a:schemeClr val="bg1">
                    <a:lumMod val="50000"/>
                  </a:schemeClr>
                </a:solidFill>
                <a:latin typeface="Century Gothic" panose="020B0502020202020204" pitchFamily="34" charset="0"/>
              </a:rPr>
              <a:t>日</a:t>
            </a:r>
            <a:endParaRPr lang="en-US" altLang="zh-CN" sz="2000" b="1" dirty="0">
              <a:solidFill>
                <a:schemeClr val="bg1">
                  <a:lumMod val="50000"/>
                </a:schemeClr>
              </a:solidFill>
              <a:latin typeface="Century Gothic" panose="020B0502020202020204" pitchFamily="34" charset="0"/>
            </a:endParaRPr>
          </a:p>
        </p:txBody>
      </p:sp>
      <p:grpSp>
        <p:nvGrpSpPr>
          <p:cNvPr id="9" name="群組 8"/>
          <p:cNvGrpSpPr/>
          <p:nvPr/>
        </p:nvGrpSpPr>
        <p:grpSpPr>
          <a:xfrm>
            <a:off x="-144378" y="-168441"/>
            <a:ext cx="6367556" cy="7166823"/>
            <a:chOff x="-162701" y="-170123"/>
            <a:chExt cx="6007003" cy="7166823"/>
          </a:xfrm>
        </p:grpSpPr>
        <p:pic>
          <p:nvPicPr>
            <p:cNvPr id="15" name="圖片 14" descr="banner04_1.jpg - Windows 相片檢視器"/>
            <p:cNvPicPr>
              <a:picLocks noChangeAspect="1"/>
            </p:cNvPicPr>
            <p:nvPr/>
          </p:nvPicPr>
          <p:blipFill rotWithShape="1">
            <a:blip r:embed="rId3">
              <a:extLst>
                <a:ext uri="{28A0092B-C50C-407E-A947-70E740481C1C}">
                  <a14:useLocalDpi xmlns:a14="http://schemas.microsoft.com/office/drawing/2010/main" val="0"/>
                </a:ext>
              </a:extLst>
            </a:blip>
            <a:srcRect l="22404" t="14321" r="30700" b="80784"/>
            <a:stretch/>
          </p:blipFill>
          <p:spPr>
            <a:xfrm>
              <a:off x="-162701" y="-170123"/>
              <a:ext cx="5537771" cy="7166823"/>
            </a:xfrm>
            <a:prstGeom prst="rect">
              <a:avLst/>
            </a:prstGeom>
            <a:ln>
              <a:noFill/>
            </a:ln>
            <a:effectLst>
              <a:softEdge rad="112500"/>
            </a:effectLst>
          </p:spPr>
        </p:pic>
        <p:pic>
          <p:nvPicPr>
            <p:cNvPr id="24" name="Picture 2" descr="D:\$重要個人資料(勿刪)\Desktop\1911708091129a2fc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545" b="67909" l="0" r="92813">
                          <a14:foregroundMark x1="68875" y1="35727" x2="68875" y2="35727"/>
                          <a14:foregroundMark x1="69250" y1="44636" x2="69250" y2="44636"/>
                          <a14:foregroundMark x1="70938" y1="48636" x2="70938" y2="48636"/>
                          <a14:foregroundMark x1="39375" y1="58364" x2="39375" y2="58364"/>
                          <a14:foregroundMark x1="28188" y1="48636" x2="28188" y2="48636"/>
                          <a14:foregroundMark x1="28000" y1="52545" x2="28000" y2="52545"/>
                          <a14:foregroundMark x1="29688" y1="63000" x2="29688" y2="63000"/>
                          <a14:foregroundMark x1="46500" y1="58091" x2="46500" y2="58091"/>
                          <a14:foregroundMark x1="68000" y1="61182" x2="68000" y2="61182"/>
                          <a14:foregroundMark x1="70563" y1="39727" x2="70563" y2="39727"/>
                          <a14:foregroundMark x1="73063" y1="44000" x2="73063" y2="44000"/>
                          <a14:foregroundMark x1="71375" y1="35455" x2="71375" y2="35455"/>
                          <a14:foregroundMark x1="32000" y1="12455" x2="32000" y2="12455"/>
                          <a14:foregroundMark x1="54125" y1="54091" x2="54125" y2="54091"/>
                          <a14:foregroundMark x1="48625" y1="57455" x2="48625" y2="57455"/>
                          <a14:foregroundMark x1="51188" y1="57455" x2="51188" y2="57455"/>
                          <a14:foregroundMark x1="42313" y1="59636" x2="42313" y2="59636"/>
                          <a14:foregroundMark x1="41063" y1="60273" x2="41063" y2="60273"/>
                          <a14:foregroundMark x1="39125" y1="56273" x2="39125" y2="56273"/>
                          <a14:foregroundMark x1="49875" y1="60545" x2="49875" y2="60545"/>
                          <a14:foregroundMark x1="64438" y1="57182" x2="64438" y2="57182"/>
                          <a14:foregroundMark x1="62750" y1="57818" x2="62750" y2="57818"/>
                          <a14:foregroundMark x1="66313" y1="58091" x2="66313" y2="58091"/>
                          <a14:foregroundMark x1="64438" y1="59000" x2="64438" y2="59000"/>
                          <a14:foregroundMark x1="70313" y1="41818" x2="70313" y2="41818"/>
                          <a14:foregroundMark x1="37250" y1="61455" x2="37250" y2="61455"/>
                          <a14:foregroundMark x1="34938" y1="59364" x2="34938" y2="59364"/>
                          <a14:foregroundMark x1="26500" y1="54727" x2="26500" y2="54727"/>
                        </a14:backgroundRemoval>
                      </a14:imgEffect>
                    </a14:imgLayer>
                  </a14:imgProps>
                </a:ext>
                <a:ext uri="{28A0092B-C50C-407E-A947-70E740481C1C}">
                  <a14:useLocalDpi xmlns:a14="http://schemas.microsoft.com/office/drawing/2010/main" val="0"/>
                </a:ext>
              </a:extLst>
            </a:blip>
            <a:srcRect l="1861"/>
            <a:stretch/>
          </p:blipFill>
          <p:spPr bwMode="auto">
            <a:xfrm>
              <a:off x="-49294" y="2151842"/>
              <a:ext cx="5893596" cy="42592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2163778" y="1158843"/>
            <a:ext cx="6826313" cy="4508626"/>
            <a:chOff x="2163778" y="1158843"/>
            <a:chExt cx="6826313" cy="4508626"/>
          </a:xfrm>
        </p:grpSpPr>
        <p:sp>
          <p:nvSpPr>
            <p:cNvPr id="26" name="任意多边形 25"/>
            <p:cNvSpPr/>
            <p:nvPr/>
          </p:nvSpPr>
          <p:spPr>
            <a:xfrm>
              <a:off x="2163778" y="1158843"/>
              <a:ext cx="6826313" cy="4508626"/>
            </a:xfrm>
            <a:custGeom>
              <a:avLst/>
              <a:gdLst>
                <a:gd name="connsiteX0" fmla="*/ 6762786 w 6826313"/>
                <a:gd name="connsiteY0" fmla="*/ 1876457 h 4508626"/>
                <a:gd name="connsiteX1" fmla="*/ 6826313 w 6826313"/>
                <a:gd name="connsiteY1" fmla="*/ 1876457 h 4508626"/>
                <a:gd name="connsiteX2" fmla="*/ 6826313 w 6826313"/>
                <a:gd name="connsiteY2" fmla="*/ 2139756 h 4508626"/>
                <a:gd name="connsiteX3" fmla="*/ 6762786 w 6826313"/>
                <a:gd name="connsiteY3" fmla="*/ 2139756 h 4508626"/>
                <a:gd name="connsiteX4" fmla="*/ 0 w 6826313"/>
                <a:gd name="connsiteY4" fmla="*/ 0 h 4508626"/>
                <a:gd name="connsiteX5" fmla="*/ 6826313 w 6826313"/>
                <a:gd name="connsiteY5" fmla="*/ 0 h 4508626"/>
                <a:gd name="connsiteX6" fmla="*/ 6826313 w 6826313"/>
                <a:gd name="connsiteY6" fmla="*/ 959382 h 4508626"/>
                <a:gd name="connsiteX7" fmla="*/ 6762786 w 6826313"/>
                <a:gd name="connsiteY7" fmla="*/ 959382 h 4508626"/>
                <a:gd name="connsiteX8" fmla="*/ 6762786 w 6826313"/>
                <a:gd name="connsiteY8" fmla="*/ 63527 h 4508626"/>
                <a:gd name="connsiteX9" fmla="*/ 63527 w 6826313"/>
                <a:gd name="connsiteY9" fmla="*/ 63527 h 4508626"/>
                <a:gd name="connsiteX10" fmla="*/ 63527 w 6826313"/>
                <a:gd name="connsiteY10" fmla="*/ 4445099 h 4508626"/>
                <a:gd name="connsiteX11" fmla="*/ 6762786 w 6826313"/>
                <a:gd name="connsiteY11" fmla="*/ 4445099 h 4508626"/>
                <a:gd name="connsiteX12" fmla="*/ 6762786 w 6826313"/>
                <a:gd name="connsiteY12" fmla="*/ 3756057 h 4508626"/>
                <a:gd name="connsiteX13" fmla="*/ 6826313 w 6826313"/>
                <a:gd name="connsiteY13" fmla="*/ 3756057 h 4508626"/>
                <a:gd name="connsiteX14" fmla="*/ 6826313 w 6826313"/>
                <a:gd name="connsiteY14" fmla="*/ 4508626 h 4508626"/>
                <a:gd name="connsiteX15" fmla="*/ 0 w 6826313"/>
                <a:gd name="connsiteY15" fmla="*/ 4508626 h 45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6313" h="4508626">
                  <a:moveTo>
                    <a:pt x="6762786" y="1876457"/>
                  </a:moveTo>
                  <a:lnTo>
                    <a:pt x="6826313" y="1876457"/>
                  </a:lnTo>
                  <a:lnTo>
                    <a:pt x="6826313" y="2139756"/>
                  </a:lnTo>
                  <a:lnTo>
                    <a:pt x="6762786" y="2139756"/>
                  </a:lnTo>
                  <a:close/>
                  <a:moveTo>
                    <a:pt x="0" y="0"/>
                  </a:moveTo>
                  <a:lnTo>
                    <a:pt x="6826313" y="0"/>
                  </a:lnTo>
                  <a:lnTo>
                    <a:pt x="6826313" y="959382"/>
                  </a:lnTo>
                  <a:lnTo>
                    <a:pt x="6762786" y="959382"/>
                  </a:lnTo>
                  <a:lnTo>
                    <a:pt x="6762786" y="63527"/>
                  </a:lnTo>
                  <a:lnTo>
                    <a:pt x="63527" y="63527"/>
                  </a:lnTo>
                  <a:lnTo>
                    <a:pt x="63527" y="4445099"/>
                  </a:lnTo>
                  <a:lnTo>
                    <a:pt x="6762786" y="4445099"/>
                  </a:lnTo>
                  <a:lnTo>
                    <a:pt x="6762786" y="3756057"/>
                  </a:lnTo>
                  <a:lnTo>
                    <a:pt x="6826313" y="3756057"/>
                  </a:lnTo>
                  <a:lnTo>
                    <a:pt x="6826313" y="4508626"/>
                  </a:lnTo>
                  <a:lnTo>
                    <a:pt x="0" y="45086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2163778" y="1161675"/>
              <a:ext cx="2484422" cy="517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163778" y="1184243"/>
              <a:ext cx="2698368" cy="369332"/>
            </a:xfrm>
            <a:prstGeom prst="rect">
              <a:avLst/>
            </a:prstGeom>
            <a:noFill/>
          </p:spPr>
          <p:txBody>
            <a:bodyPr wrap="square" rtlCol="0">
              <a:spAutoFit/>
              <a:scene3d>
                <a:camera prst="orthographicFront"/>
                <a:lightRig rig="threePt" dir="t"/>
              </a:scene3d>
              <a:sp3d contourW="12700"/>
            </a:bodyPr>
            <a:lstStyle/>
            <a:p>
              <a:pPr algn="ctr"/>
              <a:r>
                <a:rPr lang="zh-TW" altLang="en-US" b="1" dirty="0">
                  <a:solidFill>
                    <a:schemeClr val="bg1"/>
                  </a:solidFill>
                  <a:latin typeface="Century Gothic" panose="020B0502020202020204" pitchFamily="34" charset="0"/>
                  <a:cs typeface="经典综艺体简" panose="02010609000101010101" pitchFamily="49" charset="-122"/>
                </a:rPr>
                <a:t>行政院第</a:t>
              </a:r>
              <a:r>
                <a:rPr lang="en-US" altLang="zh-TW" b="1" dirty="0">
                  <a:solidFill>
                    <a:schemeClr val="bg1"/>
                  </a:solidFill>
                  <a:latin typeface="Century Gothic" panose="020B0502020202020204" pitchFamily="34" charset="0"/>
                  <a:cs typeface="经典综艺体简" panose="02010609000101010101" pitchFamily="49" charset="-122"/>
                </a:rPr>
                <a:t>3716</a:t>
              </a:r>
              <a:r>
                <a:rPr lang="zh-TW" altLang="en-US" b="1" dirty="0">
                  <a:solidFill>
                    <a:schemeClr val="bg1"/>
                  </a:solidFill>
                  <a:latin typeface="Century Gothic" panose="020B0502020202020204" pitchFamily="34" charset="0"/>
                  <a:cs typeface="经典综艺体简" panose="02010609000101010101" pitchFamily="49" charset="-122"/>
                </a:rPr>
                <a:t>次會議</a:t>
              </a:r>
              <a:endParaRPr lang="zh-CN" altLang="en-US" b="1" dirty="0">
                <a:solidFill>
                  <a:schemeClr val="bg1"/>
                </a:solidFill>
                <a:latin typeface="Century Gothic" panose="020B0502020202020204" pitchFamily="34" charset="0"/>
                <a:cs typeface="经典综艺体简" panose="02010609000101010101" pitchFamily="49" charset="-122"/>
              </a:endParaRPr>
            </a:p>
          </p:txBody>
        </p:sp>
      </p:grpSp>
      <p:sp>
        <p:nvSpPr>
          <p:cNvPr id="6" name="投影片編號版面配置區 5"/>
          <p:cNvSpPr>
            <a:spLocks noGrp="1"/>
          </p:cNvSpPr>
          <p:nvPr>
            <p:ph type="sldNum" sz="quarter" idx="11"/>
          </p:nvPr>
        </p:nvSpPr>
        <p:spPr/>
        <p:txBody>
          <a:bodyPr/>
          <a:lstStyle/>
          <a:p>
            <a:fld id="{5924C9F2-6427-4B92-A119-013226287370}" type="slidenum">
              <a:rPr lang="zh-TW" altLang="en-US" smtClean="0"/>
              <a:pPr/>
              <a:t>1</a:t>
            </a:fld>
            <a:endParaRPr lang="zh-TW" altLang="en-US" dirty="0"/>
          </a:p>
        </p:txBody>
      </p:sp>
      <p:sp>
        <p:nvSpPr>
          <p:cNvPr id="4" name="文本框 3"/>
          <p:cNvSpPr txBox="1"/>
          <p:nvPr/>
        </p:nvSpPr>
        <p:spPr>
          <a:xfrm>
            <a:off x="6046465" y="2743743"/>
            <a:ext cx="4969738" cy="1138773"/>
          </a:xfrm>
          <a:prstGeom prst="rect">
            <a:avLst/>
          </a:prstGeom>
          <a:solidFill>
            <a:schemeClr val="bg1"/>
          </a:solidFill>
        </p:spPr>
        <p:txBody>
          <a:bodyPr wrap="square" rtlCol="0">
            <a:spAutoFit/>
            <a:scene3d>
              <a:camera prst="orthographicFront"/>
              <a:lightRig rig="threePt" dir="t"/>
            </a:scene3d>
            <a:sp3d contourW="12700"/>
          </a:bodyPr>
          <a:lstStyle/>
          <a:p>
            <a:pPr algn="ctr"/>
            <a:r>
              <a:rPr lang="zh-TW" altLang="en-US" sz="4000" b="1" dirty="0">
                <a:solidFill>
                  <a:schemeClr val="tx1">
                    <a:lumMod val="85000"/>
                    <a:lumOff val="15000"/>
                  </a:schemeClr>
                </a:solidFill>
                <a:latin typeface="+mn-ea"/>
                <a:cs typeface="经典综艺体简" panose="02010609000101010101" pitchFamily="49" charset="-122"/>
              </a:rPr>
              <a:t>新世代反毒策略</a:t>
            </a:r>
            <a:endParaRPr lang="en-US" altLang="zh-TW" sz="4000" b="1" dirty="0">
              <a:solidFill>
                <a:schemeClr val="tx1">
                  <a:lumMod val="85000"/>
                  <a:lumOff val="15000"/>
                </a:schemeClr>
              </a:solidFill>
              <a:latin typeface="+mn-ea"/>
              <a:cs typeface="经典综艺体简" panose="02010609000101010101" pitchFamily="49" charset="-122"/>
            </a:endParaRPr>
          </a:p>
          <a:p>
            <a:pPr algn="ctr"/>
            <a:r>
              <a:rPr lang="en-US" altLang="zh-TW" sz="2800" b="1" dirty="0">
                <a:solidFill>
                  <a:schemeClr val="tx1">
                    <a:lumMod val="85000"/>
                    <a:lumOff val="15000"/>
                  </a:schemeClr>
                </a:solidFill>
                <a:latin typeface="+mn-ea"/>
                <a:cs typeface="经典综艺体简" panose="02010609000101010101" pitchFamily="49" charset="-122"/>
              </a:rPr>
              <a:t>(</a:t>
            </a:r>
            <a:r>
              <a:rPr lang="zh-TW" altLang="en-US" sz="2800" b="1" dirty="0">
                <a:solidFill>
                  <a:schemeClr val="tx1">
                    <a:lumMod val="85000"/>
                    <a:lumOff val="15000"/>
                  </a:schemeClr>
                </a:solidFill>
                <a:latin typeface="+mn-ea"/>
                <a:cs typeface="经典综艺体简" panose="02010609000101010101" pitchFamily="49" charset="-122"/>
              </a:rPr>
              <a:t>第二期   </a:t>
            </a:r>
            <a:r>
              <a:rPr lang="en-US" altLang="zh-TW" sz="2800" b="1" dirty="0">
                <a:solidFill>
                  <a:schemeClr val="tx1">
                    <a:lumMod val="85000"/>
                    <a:lumOff val="15000"/>
                  </a:schemeClr>
                </a:solidFill>
                <a:latin typeface="+mn-ea"/>
                <a:cs typeface="经典综艺体简" panose="02010609000101010101" pitchFamily="49" charset="-122"/>
              </a:rPr>
              <a:t>110-113</a:t>
            </a:r>
            <a:r>
              <a:rPr lang="zh-TW" altLang="en-US" sz="2800" b="1" dirty="0">
                <a:solidFill>
                  <a:schemeClr val="tx1">
                    <a:lumMod val="85000"/>
                    <a:lumOff val="15000"/>
                  </a:schemeClr>
                </a:solidFill>
                <a:latin typeface="+mn-ea"/>
                <a:cs typeface="经典综艺体简" panose="02010609000101010101" pitchFamily="49" charset="-122"/>
              </a:rPr>
              <a:t>年</a:t>
            </a:r>
            <a:r>
              <a:rPr lang="en-US" altLang="zh-TW" sz="2800" b="1" dirty="0">
                <a:solidFill>
                  <a:schemeClr val="tx1">
                    <a:lumMod val="85000"/>
                    <a:lumOff val="15000"/>
                  </a:schemeClr>
                </a:solidFill>
                <a:latin typeface="+mn-ea"/>
                <a:cs typeface="经典综艺体简" panose="02010609000101010101" pitchFamily="49" charset="-122"/>
              </a:rPr>
              <a:t>)</a:t>
            </a:r>
            <a:endParaRPr lang="en-US" altLang="zh-TW" sz="3200" b="1" dirty="0">
              <a:solidFill>
                <a:schemeClr val="tx1">
                  <a:lumMod val="85000"/>
                  <a:lumOff val="15000"/>
                </a:schemeClr>
              </a:solidFill>
              <a:latin typeface="+mn-ea"/>
              <a:cs typeface="经典综艺体简" panose="02010609000101010101" pitchFamily="49" charset="-122"/>
            </a:endParaRPr>
          </a:p>
        </p:txBody>
      </p:sp>
    </p:spTree>
    <p:extLst>
      <p:ext uri="{BB962C8B-B14F-4D97-AF65-F5344CB8AC3E}">
        <p14:creationId xmlns:p14="http://schemas.microsoft.com/office/powerpoint/2010/main" val="1072110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41025" y="218860"/>
            <a:ext cx="10701136" cy="1014413"/>
            <a:chOff x="441025" y="218860"/>
            <a:chExt cx="10701136" cy="1014413"/>
          </a:xfrm>
        </p:grpSpPr>
        <p:sp>
          <p:nvSpPr>
            <p:cNvPr id="40" name="文本框 39"/>
            <p:cNvSpPr txBox="1"/>
            <p:nvPr/>
          </p:nvSpPr>
          <p:spPr>
            <a:xfrm>
              <a:off x="559722" y="479513"/>
              <a:ext cx="10582439"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a:cs typeface="+mn-cs"/>
                </a:rPr>
                <a:t>戒毒：第一期成效及第二期目標</a:t>
              </a:r>
            </a:p>
          </p:txBody>
        </p:sp>
        <p:sp>
          <p:nvSpPr>
            <p:cNvPr id="39" name="任意多边形 38"/>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15" name="群組 14"/>
          <p:cNvGrpSpPr/>
          <p:nvPr/>
        </p:nvGrpSpPr>
        <p:grpSpPr>
          <a:xfrm>
            <a:off x="895927" y="2138855"/>
            <a:ext cx="4246705" cy="4516144"/>
            <a:chOff x="557553" y="2015501"/>
            <a:chExt cx="4248614" cy="4313863"/>
          </a:xfrm>
        </p:grpSpPr>
        <p:grpSp>
          <p:nvGrpSpPr>
            <p:cNvPr id="2" name="群組 1"/>
            <p:cNvGrpSpPr/>
            <p:nvPr/>
          </p:nvGrpSpPr>
          <p:grpSpPr>
            <a:xfrm>
              <a:off x="557553" y="2118257"/>
              <a:ext cx="1245846" cy="3801845"/>
              <a:chOff x="441026" y="2254155"/>
              <a:chExt cx="2273025" cy="3530048"/>
            </a:xfrm>
          </p:grpSpPr>
          <p:sp>
            <p:nvSpPr>
              <p:cNvPr id="25" name="íṥľíďé"/>
              <p:cNvSpPr>
                <a:spLocks/>
              </p:cNvSpPr>
              <p:nvPr/>
            </p:nvSpPr>
            <p:spPr bwMode="auto">
              <a:xfrm>
                <a:off x="1062350" y="4875434"/>
                <a:ext cx="1031484" cy="393579"/>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6" name="iṡļïḑé"/>
              <p:cNvSpPr>
                <a:spLocks/>
              </p:cNvSpPr>
              <p:nvPr/>
            </p:nvSpPr>
            <p:spPr bwMode="auto">
              <a:xfrm>
                <a:off x="1062350" y="5072223"/>
                <a:ext cx="514084" cy="71198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7" name="í$1îḑè"/>
              <p:cNvSpPr>
                <a:spLocks/>
              </p:cNvSpPr>
              <p:nvPr/>
            </p:nvSpPr>
            <p:spPr bwMode="auto">
              <a:xfrm>
                <a:off x="1576434" y="5072223"/>
                <a:ext cx="517400" cy="71198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28" name="ïṧ1îḑe"/>
              <p:cNvSpPr>
                <a:spLocks/>
              </p:cNvSpPr>
              <p:nvPr/>
            </p:nvSpPr>
            <p:spPr bwMode="auto">
              <a:xfrm>
                <a:off x="751689" y="4286172"/>
                <a:ext cx="1651700" cy="247645"/>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2">
                  <a:lumMod val="7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0" name="íṡḻîḍe"/>
              <p:cNvSpPr>
                <a:spLocks/>
              </p:cNvSpPr>
              <p:nvPr/>
            </p:nvSpPr>
            <p:spPr bwMode="auto">
              <a:xfrm>
                <a:off x="751688" y="4409993"/>
                <a:ext cx="824745" cy="68323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2">
                  <a:lumMod val="40000"/>
                  <a:lumOff val="60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1" name="îś1íḑé"/>
              <p:cNvSpPr>
                <a:spLocks/>
              </p:cNvSpPr>
              <p:nvPr/>
            </p:nvSpPr>
            <p:spPr bwMode="auto">
              <a:xfrm>
                <a:off x="1576433" y="4409994"/>
                <a:ext cx="826956" cy="68323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2"/>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2" name="ïṧliḓè"/>
              <p:cNvSpPr>
                <a:spLocks/>
              </p:cNvSpPr>
              <p:nvPr/>
            </p:nvSpPr>
            <p:spPr bwMode="auto">
              <a:xfrm>
                <a:off x="1062349" y="2770453"/>
                <a:ext cx="1031484" cy="39247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5">
                  <a:lumMod val="7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3" name="ïs1iḑê"/>
              <p:cNvSpPr>
                <a:spLocks/>
              </p:cNvSpPr>
              <p:nvPr/>
            </p:nvSpPr>
            <p:spPr bwMode="auto">
              <a:xfrm>
                <a:off x="1062350" y="2254156"/>
                <a:ext cx="514084" cy="71198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5">
                  <a:lumMod val="60000"/>
                  <a:lumOff val="40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4" name="isḻïdê"/>
              <p:cNvSpPr>
                <a:spLocks/>
              </p:cNvSpPr>
              <p:nvPr/>
            </p:nvSpPr>
            <p:spPr bwMode="auto">
              <a:xfrm>
                <a:off x="1576434" y="2254155"/>
                <a:ext cx="517400" cy="71198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5"/>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5" name="ïŝḻidé"/>
              <p:cNvSpPr>
                <a:spLocks/>
              </p:cNvSpPr>
              <p:nvPr/>
            </p:nvSpPr>
            <p:spPr bwMode="auto">
              <a:xfrm>
                <a:off x="751689" y="3505648"/>
                <a:ext cx="1651700" cy="247645"/>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4">
                  <a:lumMod val="7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6" name="îṥḻíḍè"/>
              <p:cNvSpPr>
                <a:spLocks/>
              </p:cNvSpPr>
              <p:nvPr/>
            </p:nvSpPr>
            <p:spPr bwMode="auto">
              <a:xfrm>
                <a:off x="751689" y="2946235"/>
                <a:ext cx="824745" cy="68213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4">
                  <a:lumMod val="60000"/>
                  <a:lumOff val="40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7" name="î$ļíḓê"/>
              <p:cNvSpPr>
                <a:spLocks/>
              </p:cNvSpPr>
              <p:nvPr/>
            </p:nvSpPr>
            <p:spPr bwMode="auto">
              <a:xfrm>
                <a:off x="1576434" y="2946235"/>
                <a:ext cx="826956" cy="682130"/>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4"/>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8" name="íṧ1îḓè"/>
              <p:cNvSpPr>
                <a:spLocks/>
              </p:cNvSpPr>
              <p:nvPr/>
            </p:nvSpPr>
            <p:spPr bwMode="auto">
              <a:xfrm>
                <a:off x="441026" y="3669270"/>
                <a:ext cx="1135406" cy="708663"/>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3">
                  <a:lumMod val="60000"/>
                  <a:lumOff val="40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1" name="i$ḷïḍè"/>
              <p:cNvSpPr>
                <a:spLocks/>
              </p:cNvSpPr>
              <p:nvPr/>
            </p:nvSpPr>
            <p:spPr bwMode="auto">
              <a:xfrm>
                <a:off x="1576433" y="3669270"/>
                <a:ext cx="1137618" cy="708663"/>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3"/>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2" name="íŝlíḍê"/>
              <p:cNvSpPr>
                <a:spLocks/>
              </p:cNvSpPr>
              <p:nvPr/>
            </p:nvSpPr>
            <p:spPr bwMode="auto">
              <a:xfrm>
                <a:off x="1573116" y="2254156"/>
                <a:ext cx="8844" cy="517401"/>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3" name="îŝḷîḑe"/>
              <p:cNvSpPr>
                <a:spLocks/>
              </p:cNvSpPr>
              <p:nvPr/>
            </p:nvSpPr>
            <p:spPr bwMode="auto">
              <a:xfrm>
                <a:off x="1573116" y="2946236"/>
                <a:ext cx="8844" cy="559412"/>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4" name="îṩḷîḑè"/>
              <p:cNvSpPr>
                <a:spLocks/>
              </p:cNvSpPr>
              <p:nvPr/>
            </p:nvSpPr>
            <p:spPr bwMode="auto">
              <a:xfrm>
                <a:off x="1573116" y="5266802"/>
                <a:ext cx="8844" cy="517401"/>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5" name="íŝlïḑe"/>
              <p:cNvSpPr>
                <a:spLocks/>
              </p:cNvSpPr>
              <p:nvPr/>
            </p:nvSpPr>
            <p:spPr bwMode="auto">
              <a:xfrm>
                <a:off x="1573116" y="4533817"/>
                <a:ext cx="8844" cy="559412"/>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6" name="ï$ḻîďê"/>
              <p:cNvSpPr>
                <a:spLocks/>
              </p:cNvSpPr>
              <p:nvPr/>
            </p:nvSpPr>
            <p:spPr bwMode="auto">
              <a:xfrm>
                <a:off x="1573117" y="3669270"/>
                <a:ext cx="8844" cy="708663"/>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7" name="ïṣlîdé"/>
              <p:cNvSpPr>
                <a:spLocks/>
              </p:cNvSpPr>
              <p:nvPr/>
            </p:nvSpPr>
            <p:spPr bwMode="auto">
              <a:xfrm>
                <a:off x="1062349" y="2254155"/>
                <a:ext cx="1031484" cy="315085"/>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8" name="iśḷïďe"/>
              <p:cNvSpPr>
                <a:spLocks/>
              </p:cNvSpPr>
              <p:nvPr/>
            </p:nvSpPr>
            <p:spPr bwMode="auto">
              <a:xfrm>
                <a:off x="1062349" y="2763819"/>
                <a:ext cx="1031484" cy="202318"/>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9" name="iŝlïdè"/>
              <p:cNvSpPr>
                <a:spLocks/>
              </p:cNvSpPr>
              <p:nvPr/>
            </p:nvSpPr>
            <p:spPr bwMode="auto">
              <a:xfrm>
                <a:off x="751689" y="2946235"/>
                <a:ext cx="1651700" cy="25649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0" name="îṩļíḑé"/>
              <p:cNvSpPr>
                <a:spLocks/>
              </p:cNvSpPr>
              <p:nvPr/>
            </p:nvSpPr>
            <p:spPr bwMode="auto">
              <a:xfrm>
                <a:off x="751689" y="3493487"/>
                <a:ext cx="1651700" cy="134878"/>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1" name="iṩliḍe"/>
              <p:cNvSpPr>
                <a:spLocks/>
              </p:cNvSpPr>
              <p:nvPr/>
            </p:nvSpPr>
            <p:spPr bwMode="auto">
              <a:xfrm>
                <a:off x="1062349" y="5469118"/>
                <a:ext cx="1031484" cy="315085"/>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2" name="ïSḷiḓê"/>
              <p:cNvSpPr>
                <a:spLocks/>
              </p:cNvSpPr>
              <p:nvPr/>
            </p:nvSpPr>
            <p:spPr bwMode="auto">
              <a:xfrm>
                <a:off x="1062349" y="5072224"/>
                <a:ext cx="1031484" cy="202318"/>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3" name="işľiḓè"/>
              <p:cNvSpPr>
                <a:spLocks/>
              </p:cNvSpPr>
              <p:nvPr/>
            </p:nvSpPr>
            <p:spPr bwMode="auto">
              <a:xfrm>
                <a:off x="751689" y="4835635"/>
                <a:ext cx="1651700" cy="25759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4" name="îṣḷiďê"/>
              <p:cNvSpPr>
                <a:spLocks/>
              </p:cNvSpPr>
              <p:nvPr/>
            </p:nvSpPr>
            <p:spPr bwMode="auto">
              <a:xfrm>
                <a:off x="751689" y="4409994"/>
                <a:ext cx="1651700" cy="134878"/>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5" name="ïS1îḓé"/>
              <p:cNvSpPr>
                <a:spLocks/>
              </p:cNvSpPr>
              <p:nvPr/>
            </p:nvSpPr>
            <p:spPr bwMode="auto">
              <a:xfrm>
                <a:off x="441026" y="3669270"/>
                <a:ext cx="2273023" cy="135984"/>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6" name="iṡ1îḑé"/>
              <p:cNvSpPr>
                <a:spLocks/>
              </p:cNvSpPr>
              <p:nvPr/>
            </p:nvSpPr>
            <p:spPr bwMode="auto">
              <a:xfrm>
                <a:off x="441027" y="4246372"/>
                <a:ext cx="2273023" cy="131562"/>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14" name="群組 13"/>
            <p:cNvGrpSpPr/>
            <p:nvPr/>
          </p:nvGrpSpPr>
          <p:grpSpPr>
            <a:xfrm>
              <a:off x="1656927" y="2015501"/>
              <a:ext cx="714297" cy="3908597"/>
              <a:chOff x="1656927" y="2015501"/>
              <a:chExt cx="935230" cy="3908597"/>
            </a:xfrm>
          </p:grpSpPr>
          <p:sp>
            <p:nvSpPr>
              <p:cNvPr id="21" name="íS1íḓe"/>
              <p:cNvSpPr>
                <a:spLocks/>
              </p:cNvSpPr>
              <p:nvPr/>
            </p:nvSpPr>
            <p:spPr bwMode="auto">
              <a:xfrm rot="2853497" flipH="1">
                <a:off x="1887155" y="3132103"/>
                <a:ext cx="564786" cy="711903"/>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bg1">
                  <a:lumMod val="75000"/>
                </a:schemeClr>
              </a:solidFill>
              <a:ln>
                <a:noFill/>
              </a:ln>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7" name="ïŝḷiďê"/>
              <p:cNvSpPr>
                <a:spLocks/>
              </p:cNvSpPr>
              <p:nvPr/>
            </p:nvSpPr>
            <p:spPr bwMode="auto">
              <a:xfrm rot="18512632" flipH="1" flipV="1">
                <a:off x="1929347" y="4249628"/>
                <a:ext cx="541265" cy="745579"/>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bg1">
                  <a:lumMod val="75000"/>
                </a:schemeClr>
              </a:solidFill>
              <a:ln>
                <a:noFill/>
              </a:ln>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8" name="ïṧļídè"/>
              <p:cNvSpPr>
                <a:spLocks/>
              </p:cNvSpPr>
              <p:nvPr/>
            </p:nvSpPr>
            <p:spPr bwMode="auto">
              <a:xfrm rot="19940592" flipH="1" flipV="1">
                <a:off x="1656927" y="5139084"/>
                <a:ext cx="935230" cy="785014"/>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bg1">
                  <a:lumMod val="75000"/>
                </a:schemeClr>
              </a:solidFill>
              <a:ln>
                <a:noFill/>
              </a:ln>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0" name="isliḓè"/>
              <p:cNvSpPr>
                <a:spLocks/>
              </p:cNvSpPr>
              <p:nvPr/>
            </p:nvSpPr>
            <p:spPr bwMode="auto">
              <a:xfrm rot="2378522" flipH="1">
                <a:off x="1789798" y="2015501"/>
                <a:ext cx="639161" cy="838031"/>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bg1">
                  <a:lumMod val="75000"/>
                </a:schemeClr>
              </a:solidFill>
              <a:ln>
                <a:noFill/>
              </a:ln>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61" name="TextBox 133"/>
            <p:cNvSpPr txBox="1"/>
            <p:nvPr/>
          </p:nvSpPr>
          <p:spPr>
            <a:xfrm>
              <a:off x="2273250" y="2057244"/>
              <a:ext cx="2137437" cy="726930"/>
            </a:xfrm>
            <a:prstGeom prst="rect">
              <a:avLst/>
            </a:prstGeom>
            <a:noFill/>
          </p:spPr>
          <p:txBody>
            <a:bodyPr wrap="square" rtlCol="0">
              <a:spAutoFit/>
            </a:bodyPr>
            <a:lstStyle/>
            <a:p>
              <a:pPr marL="252000" marR="0" lvl="0" indent="-252000" algn="l" defTabSz="457200" rtl="0" eaLnBrk="1" fontAlgn="auto" latinLnBrk="0" hangingPunct="1">
                <a:lnSpc>
                  <a:spcPct val="120000"/>
                </a:lnSpc>
                <a:spcBef>
                  <a:spcPts val="0"/>
                </a:spcBef>
                <a:spcAft>
                  <a:spcPts val="0"/>
                </a:spcAft>
                <a:buClr>
                  <a:prstClr val="black">
                    <a:lumMod val="50000"/>
                    <a:lumOff val="50000"/>
                  </a:prstClr>
                </a:buClr>
                <a:buSzTx/>
                <a:buFont typeface="Wingdings" panose="05000000000000000000" pitchFamily="2" charset="2"/>
                <a:buChar char="l"/>
                <a:tabLst/>
                <a:defRPr/>
              </a:pPr>
              <a:r>
                <a:rPr kumimoji="0" lang="zh-TW" altLang="en-US"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rPr>
                <a:t>提升處遇涵蓋率</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11% </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Wingdings" panose="05000000000000000000" pitchFamily="2" charset="2"/>
                </a:rPr>
                <a:t> </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20%</a:t>
              </a:r>
              <a:endParaRPr kumimoji="0" lang="zh-CN" altLang="zh-CN"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
          <p:nvSpPr>
            <p:cNvPr id="62" name="TextBox 133"/>
            <p:cNvSpPr txBox="1"/>
            <p:nvPr/>
          </p:nvSpPr>
          <p:spPr>
            <a:xfrm>
              <a:off x="2279538" y="3310611"/>
              <a:ext cx="2526629" cy="723218"/>
            </a:xfrm>
            <a:prstGeom prst="rect">
              <a:avLst/>
            </a:prstGeom>
            <a:noFill/>
          </p:spPr>
          <p:txBody>
            <a:bodyPr wrap="square" rtlCol="0">
              <a:spAutoFit/>
            </a:bodyPr>
            <a:lstStyle/>
            <a:p>
              <a:pPr marL="252000" marR="0" lvl="0" indent="-252000" algn="l" defTabSz="457200" rtl="0" eaLnBrk="1" fontAlgn="auto" latinLnBrk="0" hangingPunct="1">
                <a:lnSpc>
                  <a:spcPct val="120000"/>
                </a:lnSpc>
                <a:spcBef>
                  <a:spcPts val="0"/>
                </a:spcBef>
                <a:spcAft>
                  <a:spcPts val="0"/>
                </a:spcAft>
                <a:buClr>
                  <a:prstClr val="black">
                    <a:lumMod val="50000"/>
                    <a:lumOff val="50000"/>
                  </a:prstClr>
                </a:buClr>
                <a:buSzTx/>
                <a:buFont typeface="Wingdings" panose="05000000000000000000" pitchFamily="2" charset="2"/>
                <a:buChar char="l"/>
                <a:tabLst/>
                <a:defRPr/>
              </a:pPr>
              <a:r>
                <a:rPr kumimoji="0" lang="zh-TW" altLang="en-US"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rPr>
                <a:t>提升美沙冬便利性</a:t>
              </a:r>
              <a:endParaRPr kumimoji="0" lang="en-US" altLang="zh-TW"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20000"/>
                </a:lnSpc>
                <a:spcBef>
                  <a:spcPts val="0"/>
                </a:spcBef>
                <a:spcAft>
                  <a:spcPts val="0"/>
                </a:spcAft>
                <a:buClr>
                  <a:prstClr val="black">
                    <a:lumMod val="50000"/>
                    <a:lumOff val="50000"/>
                  </a:prstClr>
                </a:buClr>
                <a:buSzTx/>
                <a:buFontTx/>
                <a:buNone/>
                <a:tabLst/>
                <a:defRPr/>
              </a:pPr>
              <a:r>
                <a:rPr kumimoji="0" lang="zh-TW" altLang="en-US" sz="1800" b="1" i="0" u="none" strike="noStrike" kern="1200" cap="none" spc="0" normalizeH="0" baseline="0" noProof="0" dirty="0">
                  <a:ln>
                    <a:noFill/>
                  </a:ln>
                  <a:solidFill>
                    <a:srgbClr val="1096AF">
                      <a:lumMod val="5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跨區</a:t>
              </a:r>
              <a:r>
                <a:rPr kumimoji="0" lang="zh-TW" altLang="en-US"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rPr>
                <a:t>給藥 </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0 </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Wingdings" panose="05000000000000000000" pitchFamily="2" charset="2"/>
                </a:rPr>
                <a:t>20</a:t>
              </a:r>
              <a:r>
                <a:rPr kumimoji="0" lang="zh-TW" altLang="en-US"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Wingdings" panose="05000000000000000000" pitchFamily="2" charset="2"/>
                </a:rPr>
                <a:t>縣市</a:t>
              </a:r>
              <a:endPar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Wingdings" panose="05000000000000000000" pitchFamily="2" charset="2"/>
              </a:endParaRPr>
            </a:p>
          </p:txBody>
        </p:sp>
        <p:sp>
          <p:nvSpPr>
            <p:cNvPr id="63" name="TextBox 133"/>
            <p:cNvSpPr txBox="1"/>
            <p:nvPr/>
          </p:nvSpPr>
          <p:spPr>
            <a:xfrm>
              <a:off x="2386519" y="4428261"/>
              <a:ext cx="2115045" cy="694431"/>
            </a:xfrm>
            <a:prstGeom prst="rect">
              <a:avLst/>
            </a:prstGeom>
            <a:noFill/>
          </p:spPr>
          <p:txBody>
            <a:bodyPr wrap="square" rtlCol="0">
              <a:spAutoFit/>
            </a:bodyPr>
            <a:lstStyle/>
            <a:p>
              <a:pPr marL="252000" marR="0" lvl="0" indent="-252000" algn="l" defTabSz="457200" rtl="0" eaLnBrk="1" fontAlgn="auto" latinLnBrk="0" hangingPunct="1">
                <a:lnSpc>
                  <a:spcPct val="120000"/>
                </a:lnSpc>
                <a:spcBef>
                  <a:spcPts val="0"/>
                </a:spcBef>
                <a:spcAft>
                  <a:spcPts val="0"/>
                </a:spcAft>
                <a:buClr>
                  <a:prstClr val="black">
                    <a:lumMod val="50000"/>
                    <a:lumOff val="50000"/>
                  </a:prstClr>
                </a:buClr>
                <a:buSzTx/>
                <a:buFont typeface="Wingdings" panose="05000000000000000000" pitchFamily="2" charset="2"/>
                <a:buChar char="l"/>
                <a:tabLst/>
                <a:defRPr/>
              </a:pPr>
              <a:r>
                <a:rPr kumimoji="0" lang="zh-TW" altLang="en-US"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rPr>
                <a:t>培育處遇人力 </a:t>
              </a:r>
              <a:endParaRPr kumimoji="0" lang="en-US" altLang="zh-TW"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20000"/>
                </a:lnSpc>
                <a:spcBef>
                  <a:spcPts val="0"/>
                </a:spcBef>
                <a:spcAft>
                  <a:spcPts val="0"/>
                </a:spcAft>
                <a:buClr>
                  <a:prstClr val="black">
                    <a:lumMod val="50000"/>
                    <a:lumOff val="50000"/>
                  </a:prstClr>
                </a:buClr>
                <a:buSzTx/>
                <a:buFontTx/>
                <a:buNone/>
                <a:tabLst/>
                <a:defRPr/>
              </a:pPr>
              <a:r>
                <a:rPr kumimoji="0" lang="en-US" altLang="zh-TW"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rPr>
                <a:t>    </a:t>
              </a:r>
              <a:r>
                <a:rPr kumimoji="0" lang="zh-TW" altLang="en-US"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累計</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465-540</a:t>
              </a:r>
              <a:r>
                <a:rPr kumimoji="0" lang="zh-TW" altLang="en-US"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人</a:t>
              </a:r>
              <a:endPar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
          <p:nvSpPr>
            <p:cNvPr id="64" name="TextBox 133"/>
            <p:cNvSpPr txBox="1"/>
            <p:nvPr/>
          </p:nvSpPr>
          <p:spPr>
            <a:xfrm>
              <a:off x="2355619" y="5602434"/>
              <a:ext cx="2093398" cy="726930"/>
            </a:xfrm>
            <a:prstGeom prst="rect">
              <a:avLst/>
            </a:prstGeom>
            <a:noFill/>
          </p:spPr>
          <p:txBody>
            <a:bodyPr wrap="square" rtlCol="0">
              <a:spAutoFit/>
            </a:bodyPr>
            <a:lstStyle/>
            <a:p>
              <a:pPr marL="252000" marR="0" lvl="0" indent="-252000" algn="l" defTabSz="457200" rtl="0" eaLnBrk="1" fontAlgn="auto" latinLnBrk="0" hangingPunct="1">
                <a:lnSpc>
                  <a:spcPct val="120000"/>
                </a:lnSpc>
                <a:spcBef>
                  <a:spcPts val="0"/>
                </a:spcBef>
                <a:spcAft>
                  <a:spcPts val="0"/>
                </a:spcAft>
                <a:buClr>
                  <a:prstClr val="black">
                    <a:lumMod val="50000"/>
                    <a:lumOff val="50000"/>
                  </a:prstClr>
                </a:buClr>
                <a:buSzTx/>
                <a:buFont typeface="Wingdings" panose="05000000000000000000" pitchFamily="2" charset="2"/>
                <a:buChar char="l"/>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提升就業媒合率</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26% </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Wingdings" panose="05000000000000000000" pitchFamily="2" charset="2"/>
                </a:rPr>
                <a:t> </a:t>
              </a:r>
              <a:r>
                <a:rPr kumimoji="0" lang="en-US" altLang="zh-TW"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30%</a:t>
              </a:r>
              <a:endParaRPr kumimoji="0" lang="zh-CN" altLang="zh-CN" sz="1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grpSp>
      <p:sp>
        <p:nvSpPr>
          <p:cNvPr id="117" name="文字方塊 116"/>
          <p:cNvSpPr txBox="1"/>
          <p:nvPr/>
        </p:nvSpPr>
        <p:spPr>
          <a:xfrm>
            <a:off x="6020548" y="4626202"/>
            <a:ext cx="1915909" cy="723275"/>
          </a:xfrm>
          <a:prstGeom prst="rect">
            <a:avLst/>
          </a:prstGeom>
          <a:noFill/>
        </p:spPr>
        <p:txBody>
          <a:bodyPr wrap="non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基礎訓練</a:t>
            </a:r>
            <a:r>
              <a:rPr kumimoji="0" lang="en-US" altLang="zh-TW"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1,187</a:t>
            </a:r>
            <a:r>
              <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人</a:t>
            </a:r>
            <a:endParaRPr kumimoji="0" lang="en-US" altLang="zh-TW"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治療模式     </a:t>
            </a:r>
            <a:r>
              <a:rPr lang="en-US" altLang="zh-TW" b="1">
                <a:solidFill>
                  <a:srgbClr val="1096AF">
                    <a:lumMod val="50000"/>
                  </a:srgbClr>
                </a:solidFill>
                <a:latin typeface="Arial"/>
                <a:ea typeface="微軟正黑體" panose="020B0604030504040204" pitchFamily="34" charset="-120"/>
              </a:rPr>
              <a:t>59</a:t>
            </a:r>
            <a:r>
              <a:rPr kumimoji="0" lang="zh-TW" altLang="en-US" sz="1800" b="1" i="0" u="none" strike="noStrike" kern="1200" cap="none" spc="0" normalizeH="0" baseline="0" noProof="0">
                <a:ln>
                  <a:noFill/>
                </a:ln>
                <a:solidFill>
                  <a:srgbClr val="1096AF">
                    <a:lumMod val="50000"/>
                  </a:srgbClr>
                </a:solidFill>
                <a:effectLst/>
                <a:uLnTx/>
                <a:uFillTx/>
                <a:latin typeface="Arial"/>
                <a:ea typeface="微軟正黑體" panose="020B0604030504040204" pitchFamily="34" charset="-120"/>
                <a:cs typeface="+mn-cs"/>
              </a:rPr>
              <a:t>人</a:t>
            </a:r>
            <a:endPar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endParaRPr>
          </a:p>
        </p:txBody>
      </p:sp>
      <p:sp>
        <p:nvSpPr>
          <p:cNvPr id="119" name="文字方塊 118"/>
          <p:cNvSpPr txBox="1"/>
          <p:nvPr/>
        </p:nvSpPr>
        <p:spPr>
          <a:xfrm>
            <a:off x="9523425" y="4637439"/>
            <a:ext cx="1915909" cy="723275"/>
          </a:xfrm>
          <a:prstGeom prst="rect">
            <a:avLst/>
          </a:prstGeom>
          <a:noFill/>
        </p:spPr>
        <p:txBody>
          <a:bodyPr wrap="non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基礎訓練</a:t>
            </a:r>
            <a:r>
              <a:rPr kumimoji="0" lang="en-US" altLang="zh-TW"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1,200</a:t>
            </a:r>
            <a:r>
              <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人</a:t>
            </a:r>
            <a:endParaRPr kumimoji="0" lang="en-US" altLang="zh-TW"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治療模式   </a:t>
            </a:r>
            <a:r>
              <a:rPr kumimoji="0" lang="en-US" altLang="zh-TW"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100</a:t>
            </a:r>
            <a:r>
              <a:rPr kumimoji="0" lang="zh-TW" altLang="en-US"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rPr>
              <a:t>人</a:t>
            </a:r>
            <a:endParaRPr kumimoji="0" lang="en-US" altLang="zh-TW" sz="1800" b="1" i="0" u="none" strike="noStrike" kern="1200" cap="none" spc="0" normalizeH="0" baseline="0" noProof="0" dirty="0">
              <a:ln>
                <a:noFill/>
              </a:ln>
              <a:solidFill>
                <a:srgbClr val="1096AF">
                  <a:lumMod val="50000"/>
                </a:srgbClr>
              </a:solidFill>
              <a:effectLst/>
              <a:uLnTx/>
              <a:uFillTx/>
              <a:latin typeface="Arial"/>
              <a:ea typeface="微軟正黑體" panose="020B0604030504040204" pitchFamily="34" charset="-120"/>
              <a:cs typeface="+mn-cs"/>
            </a:endParaRPr>
          </a:p>
        </p:txBody>
      </p:sp>
      <p:grpSp>
        <p:nvGrpSpPr>
          <p:cNvPr id="8" name="群組 7"/>
          <p:cNvGrpSpPr>
            <a:grpSpLocks noChangeAspect="1"/>
          </p:cNvGrpSpPr>
          <p:nvPr/>
        </p:nvGrpSpPr>
        <p:grpSpPr>
          <a:xfrm>
            <a:off x="6443907" y="2033895"/>
            <a:ext cx="1116000" cy="1116000"/>
            <a:chOff x="7100480" y="1660431"/>
            <a:chExt cx="1422928" cy="1422928"/>
          </a:xfrm>
        </p:grpSpPr>
        <p:sp>
          <p:nvSpPr>
            <p:cNvPr id="84"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422532" y="2152416"/>
              <a:ext cx="803650" cy="5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8080"/>
                  </a:solidFill>
                  <a:effectLst/>
                  <a:uLnTx/>
                  <a:uFillTx/>
                  <a:latin typeface="Arial" panose="020B0604020202020204"/>
                  <a:ea typeface="微软雅黑 Light" panose="020B0502040204020203" charset="-122"/>
                  <a:cs typeface="+mn-cs"/>
                  <a:sym typeface="Calibri" panose="020F0502020204030204" pitchFamily="34" charset="0"/>
                </a:rPr>
                <a:t>18</a:t>
              </a:r>
              <a:r>
                <a:rPr kumimoji="0" lang="en-US" altLang="zh-CN" sz="1200" b="1" i="0" u="none" strike="noStrike" kern="1200" cap="none" spc="0" normalizeH="0" baseline="0" noProof="0" dirty="0">
                  <a:ln>
                    <a:noFill/>
                  </a:ln>
                  <a:solidFill>
                    <a:srgbClr val="008080"/>
                  </a:solidFill>
                  <a:effectLst/>
                  <a:uLnTx/>
                  <a:uFillTx/>
                  <a:latin typeface="Arial" panose="020B0604020202020204"/>
                  <a:ea typeface="微软雅黑 Light" panose="020B0502040204020203" charset="-122"/>
                  <a:cs typeface="+mn-cs"/>
                  <a:sym typeface="Calibri" panose="020F0502020204030204" pitchFamily="34" charset="0"/>
                </a:rPr>
                <a:t>%</a:t>
              </a:r>
              <a:endParaRPr kumimoji="0" lang="zh-CN" altLang="en-US" sz="1200" b="1" i="0" u="none" strike="noStrike" kern="1200" cap="none" spc="0" normalizeH="0" baseline="0" noProof="0" dirty="0">
                <a:ln>
                  <a:noFill/>
                </a:ln>
                <a:solidFill>
                  <a:srgbClr val="008080"/>
                </a:solidFill>
                <a:effectLst/>
                <a:uLnTx/>
                <a:uFillTx/>
                <a:latin typeface="Arial" panose="020B0604020202020204"/>
                <a:ea typeface="微软雅黑 Light" panose="020B0502040204020203" charset="-122"/>
                <a:cs typeface="+mn-cs"/>
                <a:sym typeface="Calibri" panose="020F0502020204030204" pitchFamily="34" charset="0"/>
              </a:endParaRPr>
            </a:p>
          </p:txBody>
        </p:sp>
        <p:grpSp>
          <p:nvGrpSpPr>
            <p:cNvPr id="85" name="组合 3"/>
            <p:cNvGrpSpPr/>
            <p:nvPr/>
          </p:nvGrpSpPr>
          <p:grpSpPr>
            <a:xfrm>
              <a:off x="7100480" y="1660431"/>
              <a:ext cx="1422928" cy="1422928"/>
              <a:chOff x="5169194" y="1865140"/>
              <a:chExt cx="1422928" cy="1422928"/>
            </a:xfrm>
          </p:grpSpPr>
          <p:sp>
            <p:nvSpPr>
              <p:cNvPr id="86" name="同心圆 2"/>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1096AF">
                      <a:lumMod val="50000"/>
                    </a:srgbClr>
                  </a:solidFill>
                  <a:effectLst/>
                  <a:uLnTx/>
                  <a:uFillTx/>
                  <a:latin typeface="Arial"/>
                  <a:ea typeface="微软雅黑"/>
                  <a:cs typeface="+mn-cs"/>
                </a:endParaRPr>
              </a:p>
            </p:txBody>
          </p:sp>
          <p:sp>
            <p:nvSpPr>
              <p:cNvPr id="87" name="空心弧 1"/>
              <p:cNvSpPr/>
              <p:nvPr/>
            </p:nvSpPr>
            <p:spPr>
              <a:xfrm>
                <a:off x="5169194" y="1869364"/>
                <a:ext cx="1418704" cy="1418704"/>
              </a:xfrm>
              <a:prstGeom prst="blockArc">
                <a:avLst>
                  <a:gd name="adj1" fmla="val 16145242"/>
                  <a:gd name="adj2" fmla="val 20624005"/>
                  <a:gd name="adj3" fmla="val 22338"/>
                </a:avLst>
              </a:prstGeom>
              <a:solidFill>
                <a:srgbClr val="008080"/>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339933"/>
                  </a:solidFill>
                  <a:effectLst/>
                  <a:uLnTx/>
                  <a:uFillTx/>
                  <a:latin typeface="Arial"/>
                  <a:ea typeface="微软雅黑"/>
                  <a:cs typeface="+mn-cs"/>
                </a:endParaRPr>
              </a:p>
            </p:txBody>
          </p:sp>
        </p:grpSp>
      </p:grpSp>
      <p:grpSp>
        <p:nvGrpSpPr>
          <p:cNvPr id="9" name="群組 8"/>
          <p:cNvGrpSpPr>
            <a:grpSpLocks noChangeAspect="1"/>
          </p:cNvGrpSpPr>
          <p:nvPr/>
        </p:nvGrpSpPr>
        <p:grpSpPr>
          <a:xfrm>
            <a:off x="9889055" y="2045640"/>
            <a:ext cx="1116000" cy="1116000"/>
            <a:chOff x="8994910" y="1683137"/>
            <a:chExt cx="1422928" cy="1422928"/>
          </a:xfrm>
        </p:grpSpPr>
        <p:sp>
          <p:nvSpPr>
            <p:cNvPr id="88"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9327306" y="2163768"/>
              <a:ext cx="803650" cy="5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C00000"/>
                  </a:solidFill>
                  <a:effectLst/>
                  <a:uLnTx/>
                  <a:uFillTx/>
                  <a:latin typeface="Arial" panose="020B0604020202020204"/>
                  <a:ea typeface="微软雅黑 Light" panose="020B0502040204020203" charset="-122"/>
                  <a:cs typeface="+mn-cs"/>
                  <a:sym typeface="Calibri" panose="020F0502020204030204" pitchFamily="34" charset="0"/>
                </a:rPr>
                <a:t>28</a:t>
              </a:r>
              <a:r>
                <a:rPr kumimoji="0" lang="en-US" altLang="zh-CN" sz="1200" b="1" i="0" u="none" strike="noStrike" kern="1200" cap="none" spc="0" normalizeH="0" baseline="0" noProof="0" dirty="0">
                  <a:ln>
                    <a:noFill/>
                  </a:ln>
                  <a:solidFill>
                    <a:srgbClr val="C00000"/>
                  </a:solidFill>
                  <a:effectLst/>
                  <a:uLnTx/>
                  <a:uFillTx/>
                  <a:latin typeface="Arial" panose="020B0604020202020204"/>
                  <a:ea typeface="微软雅黑 Light" panose="020B0502040204020203" charset="-122"/>
                  <a:cs typeface="+mn-cs"/>
                  <a:sym typeface="Calibri" panose="020F0502020204030204" pitchFamily="34" charset="0"/>
                </a:rPr>
                <a:t>%</a:t>
              </a:r>
              <a:endParaRPr kumimoji="0" lang="zh-CN" altLang="en-US" sz="1200" b="1" i="0" u="none" strike="noStrike" kern="1200" cap="none" spc="0" normalizeH="0" baseline="0" noProof="0" dirty="0">
                <a:ln>
                  <a:noFill/>
                </a:ln>
                <a:solidFill>
                  <a:srgbClr val="C00000"/>
                </a:solidFill>
                <a:effectLst/>
                <a:uLnTx/>
                <a:uFillTx/>
                <a:latin typeface="Arial" panose="020B0604020202020204"/>
                <a:ea typeface="微软雅黑 Light" panose="020B0502040204020203" charset="-122"/>
                <a:cs typeface="+mn-cs"/>
                <a:sym typeface="Calibri" panose="020F0502020204030204" pitchFamily="34" charset="0"/>
              </a:endParaRPr>
            </a:p>
          </p:txBody>
        </p:sp>
        <p:grpSp>
          <p:nvGrpSpPr>
            <p:cNvPr id="89" name="组合 3"/>
            <p:cNvGrpSpPr/>
            <p:nvPr/>
          </p:nvGrpSpPr>
          <p:grpSpPr>
            <a:xfrm>
              <a:off x="8994910" y="1683137"/>
              <a:ext cx="1422928" cy="1422928"/>
              <a:chOff x="5169194" y="1865140"/>
              <a:chExt cx="1422928" cy="1422928"/>
            </a:xfrm>
          </p:grpSpPr>
          <p:sp>
            <p:nvSpPr>
              <p:cNvPr id="90" name="同心圆 2"/>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1096AF">
                      <a:lumMod val="50000"/>
                    </a:srgbClr>
                  </a:solidFill>
                  <a:effectLst/>
                  <a:uLnTx/>
                  <a:uFillTx/>
                  <a:latin typeface="Arial"/>
                  <a:ea typeface="微软雅黑"/>
                  <a:cs typeface="+mn-cs"/>
                </a:endParaRPr>
              </a:p>
            </p:txBody>
          </p:sp>
          <p:sp>
            <p:nvSpPr>
              <p:cNvPr id="91" name="空心弧 1"/>
              <p:cNvSpPr/>
              <p:nvPr/>
            </p:nvSpPr>
            <p:spPr>
              <a:xfrm>
                <a:off x="5169194" y="1869364"/>
                <a:ext cx="1418704" cy="1418704"/>
              </a:xfrm>
              <a:prstGeom prst="blockArc">
                <a:avLst>
                  <a:gd name="adj1" fmla="val 16145242"/>
                  <a:gd name="adj2" fmla="val 1175953"/>
                  <a:gd name="adj3" fmla="val 21338"/>
                </a:avLst>
              </a:prstGeom>
              <a:solidFill>
                <a:srgbClr val="C00000"/>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C00000"/>
                  </a:solidFill>
                  <a:effectLst/>
                  <a:uLnTx/>
                  <a:uFillTx/>
                  <a:latin typeface="Arial"/>
                  <a:ea typeface="微软雅黑"/>
                  <a:cs typeface="+mn-cs"/>
                </a:endParaRPr>
              </a:p>
            </p:txBody>
          </p:sp>
        </p:grpSp>
      </p:grpSp>
      <p:grpSp>
        <p:nvGrpSpPr>
          <p:cNvPr id="103" name="群組 102"/>
          <p:cNvGrpSpPr>
            <a:grpSpLocks noChangeAspect="1"/>
          </p:cNvGrpSpPr>
          <p:nvPr/>
        </p:nvGrpSpPr>
        <p:grpSpPr>
          <a:xfrm>
            <a:off x="6367180" y="5611319"/>
            <a:ext cx="1116000" cy="1116000"/>
            <a:chOff x="7100480" y="1660431"/>
            <a:chExt cx="1422928" cy="1422928"/>
          </a:xfrm>
        </p:grpSpPr>
        <p:sp>
          <p:nvSpPr>
            <p:cNvPr id="104"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405849" y="2152416"/>
              <a:ext cx="803650" cy="5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8080"/>
                  </a:solidFill>
                  <a:effectLst/>
                  <a:uLnTx/>
                  <a:uFillTx/>
                  <a:latin typeface="Arial" panose="020B0604020202020204"/>
                  <a:ea typeface="微软雅黑 Light" panose="020B0502040204020203" charset="-122"/>
                  <a:cs typeface="+mn-cs"/>
                  <a:sym typeface="Calibri" panose="020F0502020204030204" pitchFamily="34" charset="0"/>
                </a:rPr>
                <a:t>30</a:t>
              </a:r>
              <a:r>
                <a:rPr kumimoji="0" lang="en-US" altLang="zh-CN" sz="1200" b="1" i="0" u="none" strike="noStrike" kern="1200" cap="none" spc="0" normalizeH="0" baseline="0" noProof="0" dirty="0">
                  <a:ln>
                    <a:noFill/>
                  </a:ln>
                  <a:solidFill>
                    <a:srgbClr val="008080"/>
                  </a:solidFill>
                  <a:effectLst/>
                  <a:uLnTx/>
                  <a:uFillTx/>
                  <a:latin typeface="Arial" panose="020B0604020202020204"/>
                  <a:ea typeface="微软雅黑 Light" panose="020B0502040204020203" charset="-122"/>
                  <a:cs typeface="+mn-cs"/>
                  <a:sym typeface="Calibri" panose="020F0502020204030204" pitchFamily="34" charset="0"/>
                </a:rPr>
                <a:t>%</a:t>
              </a:r>
              <a:endParaRPr kumimoji="0" lang="zh-CN" altLang="en-US" sz="1200" b="1" i="0" u="none" strike="noStrike" kern="1200" cap="none" spc="0" normalizeH="0" baseline="0" noProof="0" dirty="0">
                <a:ln>
                  <a:noFill/>
                </a:ln>
                <a:solidFill>
                  <a:srgbClr val="008080"/>
                </a:solidFill>
                <a:effectLst/>
                <a:uLnTx/>
                <a:uFillTx/>
                <a:latin typeface="Arial" panose="020B0604020202020204"/>
                <a:ea typeface="微软雅黑 Light" panose="020B0502040204020203" charset="-122"/>
                <a:cs typeface="+mn-cs"/>
                <a:sym typeface="Calibri" panose="020F0502020204030204" pitchFamily="34" charset="0"/>
              </a:endParaRPr>
            </a:p>
          </p:txBody>
        </p:sp>
        <p:grpSp>
          <p:nvGrpSpPr>
            <p:cNvPr id="105" name="组合 3"/>
            <p:cNvGrpSpPr/>
            <p:nvPr/>
          </p:nvGrpSpPr>
          <p:grpSpPr>
            <a:xfrm>
              <a:off x="7100480" y="1660431"/>
              <a:ext cx="1422928" cy="1422928"/>
              <a:chOff x="5169194" y="1865140"/>
              <a:chExt cx="1422928" cy="1422928"/>
            </a:xfrm>
          </p:grpSpPr>
          <p:sp>
            <p:nvSpPr>
              <p:cNvPr id="106" name="同心圆 2"/>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1096AF">
                      <a:lumMod val="50000"/>
                    </a:srgbClr>
                  </a:solidFill>
                  <a:effectLst/>
                  <a:uLnTx/>
                  <a:uFillTx/>
                  <a:latin typeface="Arial"/>
                  <a:ea typeface="微软雅黑"/>
                  <a:cs typeface="+mn-cs"/>
                </a:endParaRPr>
              </a:p>
            </p:txBody>
          </p:sp>
          <p:sp>
            <p:nvSpPr>
              <p:cNvPr id="107" name="空心弧 1"/>
              <p:cNvSpPr/>
              <p:nvPr/>
            </p:nvSpPr>
            <p:spPr>
              <a:xfrm>
                <a:off x="5169194" y="1869364"/>
                <a:ext cx="1418704" cy="1418704"/>
              </a:xfrm>
              <a:prstGeom prst="blockArc">
                <a:avLst>
                  <a:gd name="adj1" fmla="val 16131574"/>
                  <a:gd name="adj2" fmla="val 1978839"/>
                  <a:gd name="adj3" fmla="val 20901"/>
                </a:avLst>
              </a:prstGeom>
              <a:solidFill>
                <a:srgbClr val="008080"/>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1096AF">
                      <a:lumMod val="50000"/>
                    </a:srgbClr>
                  </a:solidFill>
                  <a:effectLst/>
                  <a:uLnTx/>
                  <a:uFillTx/>
                  <a:latin typeface="Arial"/>
                  <a:ea typeface="微软雅黑"/>
                  <a:cs typeface="+mn-cs"/>
                </a:endParaRPr>
              </a:p>
            </p:txBody>
          </p:sp>
        </p:grpSp>
      </p:grpSp>
      <p:grpSp>
        <p:nvGrpSpPr>
          <p:cNvPr id="108" name="群組 107"/>
          <p:cNvGrpSpPr>
            <a:grpSpLocks noChangeAspect="1"/>
          </p:cNvGrpSpPr>
          <p:nvPr/>
        </p:nvGrpSpPr>
        <p:grpSpPr>
          <a:xfrm>
            <a:off x="9885742" y="5606090"/>
            <a:ext cx="1116000" cy="1116000"/>
            <a:chOff x="8994907" y="1683137"/>
            <a:chExt cx="1422928" cy="1422928"/>
          </a:xfrm>
        </p:grpSpPr>
        <p:sp>
          <p:nvSpPr>
            <p:cNvPr id="109"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9302036" y="2163768"/>
              <a:ext cx="803650" cy="5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51435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C00000"/>
                  </a:solidFill>
                  <a:effectLst/>
                  <a:uLnTx/>
                  <a:uFillTx/>
                  <a:latin typeface="Arial" panose="020B0604020202020204"/>
                  <a:ea typeface="微软雅黑 Light" panose="020B0502040204020203" charset="-122"/>
                  <a:cs typeface="+mn-cs"/>
                  <a:sym typeface="Calibri" panose="020F0502020204030204" pitchFamily="34" charset="0"/>
                </a:rPr>
                <a:t>35</a:t>
              </a:r>
              <a:r>
                <a:rPr kumimoji="0" lang="en-US" altLang="zh-CN" sz="1200" b="1" i="0" u="none" strike="noStrike" kern="1200" cap="none" spc="0" normalizeH="0" baseline="0" noProof="0" dirty="0">
                  <a:ln>
                    <a:noFill/>
                  </a:ln>
                  <a:solidFill>
                    <a:srgbClr val="1096AF">
                      <a:lumMod val="50000"/>
                    </a:srgbClr>
                  </a:solidFill>
                  <a:effectLst/>
                  <a:uLnTx/>
                  <a:uFillTx/>
                  <a:latin typeface="Arial" panose="020B0604020202020204"/>
                  <a:ea typeface="微软雅黑 Light" panose="020B0502040204020203" charset="-122"/>
                  <a:cs typeface="+mn-cs"/>
                  <a:sym typeface="Calibri" panose="020F0502020204030204" pitchFamily="34" charset="0"/>
                </a:rPr>
                <a:t>%</a:t>
              </a:r>
              <a:endParaRPr kumimoji="0" lang="zh-CN" altLang="en-US" sz="1200" b="1" i="0" u="none" strike="noStrike" kern="1200" cap="none" spc="0" normalizeH="0" baseline="0" noProof="0" dirty="0">
                <a:ln>
                  <a:noFill/>
                </a:ln>
                <a:solidFill>
                  <a:srgbClr val="1096AF">
                    <a:lumMod val="50000"/>
                  </a:srgbClr>
                </a:solidFill>
                <a:effectLst/>
                <a:uLnTx/>
                <a:uFillTx/>
                <a:latin typeface="Arial" panose="020B0604020202020204"/>
                <a:ea typeface="微软雅黑 Light" panose="020B0502040204020203" charset="-122"/>
                <a:cs typeface="+mn-cs"/>
                <a:sym typeface="Calibri" panose="020F0502020204030204" pitchFamily="34" charset="0"/>
              </a:endParaRPr>
            </a:p>
          </p:txBody>
        </p:sp>
        <p:grpSp>
          <p:nvGrpSpPr>
            <p:cNvPr id="110" name="组合 3"/>
            <p:cNvGrpSpPr/>
            <p:nvPr/>
          </p:nvGrpSpPr>
          <p:grpSpPr>
            <a:xfrm>
              <a:off x="8994907" y="1683137"/>
              <a:ext cx="1422928" cy="1422928"/>
              <a:chOff x="5169191" y="1865140"/>
              <a:chExt cx="1422928" cy="1422928"/>
            </a:xfrm>
          </p:grpSpPr>
          <p:sp>
            <p:nvSpPr>
              <p:cNvPr id="111" name="同心圆 2"/>
              <p:cNvSpPr/>
              <p:nvPr/>
            </p:nvSpPr>
            <p:spPr>
              <a:xfrm>
                <a:off x="5169191"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1096AF">
                      <a:lumMod val="50000"/>
                    </a:srgbClr>
                  </a:solidFill>
                  <a:effectLst/>
                  <a:uLnTx/>
                  <a:uFillTx/>
                  <a:latin typeface="Arial"/>
                  <a:ea typeface="微软雅黑"/>
                  <a:cs typeface="+mn-cs"/>
                </a:endParaRPr>
              </a:p>
            </p:txBody>
          </p:sp>
          <p:sp>
            <p:nvSpPr>
              <p:cNvPr id="112" name="空心弧 1"/>
              <p:cNvSpPr/>
              <p:nvPr/>
            </p:nvSpPr>
            <p:spPr>
              <a:xfrm>
                <a:off x="5169194" y="1869364"/>
                <a:ext cx="1418704" cy="1418704"/>
              </a:xfrm>
              <a:prstGeom prst="blockArc">
                <a:avLst>
                  <a:gd name="adj1" fmla="val 16145242"/>
                  <a:gd name="adj2" fmla="val 3128822"/>
                  <a:gd name="adj3" fmla="val 20850"/>
                </a:avLst>
              </a:prstGeom>
              <a:solidFill>
                <a:srgbClr val="C00000"/>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C00000"/>
                  </a:solidFill>
                  <a:effectLst/>
                  <a:uLnTx/>
                  <a:uFillTx/>
                  <a:latin typeface="Arial"/>
                  <a:ea typeface="微软雅黑"/>
                  <a:cs typeface="+mn-cs"/>
                </a:endParaRPr>
              </a:p>
            </p:txBody>
          </p:sp>
        </p:grpSp>
      </p:grpSp>
      <p:grpSp>
        <p:nvGrpSpPr>
          <p:cNvPr id="6" name="群組 5"/>
          <p:cNvGrpSpPr/>
          <p:nvPr/>
        </p:nvGrpSpPr>
        <p:grpSpPr>
          <a:xfrm>
            <a:off x="5552870" y="3256463"/>
            <a:ext cx="3021831" cy="1068401"/>
            <a:chOff x="6210531" y="2828564"/>
            <a:chExt cx="3021831" cy="1068401"/>
          </a:xfrm>
        </p:grpSpPr>
        <p:pic>
          <p:nvPicPr>
            <p:cNvPr id="96" name="圖片 9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13"/>
            <a:stretch/>
          </p:blipFill>
          <p:spPr>
            <a:xfrm>
              <a:off x="6210531" y="2828564"/>
              <a:ext cx="1152000" cy="1030883"/>
            </a:xfrm>
            <a:prstGeom prst="rect">
              <a:avLst/>
            </a:prstGeom>
          </p:spPr>
        </p:pic>
        <p:sp>
          <p:nvSpPr>
            <p:cNvPr id="97" name="文字方塊 96"/>
            <p:cNvSpPr txBox="1"/>
            <p:nvPr/>
          </p:nvSpPr>
          <p:spPr>
            <a:xfrm>
              <a:off x="6798682" y="3050579"/>
              <a:ext cx="2433680" cy="846386"/>
            </a:xfrm>
            <a:prstGeom prst="rect">
              <a:avLst/>
            </a:prstGeom>
            <a:noFill/>
          </p:spPr>
          <p:txBody>
            <a:bodyPr wrap="non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zh-TW" sz="2000" b="1" i="0" u="none" strike="noStrike" kern="1200" cap="none" spc="0" normalizeH="0" baseline="0" noProof="0" dirty="0">
                  <a:ln>
                    <a:noFill/>
                  </a:ln>
                  <a:solidFill>
                    <a:srgbClr val="1096AF">
                      <a:lumMod val="50000"/>
                    </a:srgbClr>
                  </a:solidFill>
                  <a:effectLst/>
                  <a:uLnTx/>
                  <a:uFillTx/>
                  <a:latin typeface="Arial"/>
                  <a:ea typeface="微软雅黑"/>
                  <a:cs typeface="+mn-cs"/>
                </a:rPr>
                <a:t>  </a:t>
              </a:r>
              <a:r>
                <a:rPr kumimoji="0" lang="en-US" altLang="zh-TW" sz="1800" b="1" i="0" u="none" strike="noStrike" kern="1200" cap="none" spc="0" normalizeH="0" baseline="0" noProof="0" dirty="0">
                  <a:ln>
                    <a:noFill/>
                  </a:ln>
                  <a:solidFill>
                    <a:srgbClr val="1096AF">
                      <a:lumMod val="50000"/>
                    </a:srgbClr>
                  </a:solidFill>
                  <a:effectLst/>
                  <a:uLnTx/>
                  <a:uFillTx/>
                  <a:latin typeface="Arial"/>
                  <a:ea typeface="微软雅黑"/>
                  <a:cs typeface="+mn-cs"/>
                </a:rPr>
                <a:t>20 </a:t>
              </a:r>
              <a:r>
                <a:rPr kumimoji="0" lang="zh-TW" altLang="en-US"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rPr>
                <a:t>縣市</a:t>
              </a:r>
              <a:endParaRPr kumimoji="0" lang="en-US" altLang="zh-TW"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zh-TW" altLang="en-US" sz="18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另增設</a:t>
              </a:r>
              <a:r>
                <a:rPr kumimoji="0" lang="en-US" altLang="zh-TW" sz="2400" b="1" i="0" u="sng" strike="noStrike" kern="1200" cap="none" spc="0" normalizeH="0" baseline="0" noProof="0" dirty="0">
                  <a:ln>
                    <a:noFill/>
                  </a:ln>
                  <a:solidFill>
                    <a:srgbClr val="C00000"/>
                  </a:solidFill>
                  <a:effectLst/>
                  <a:uLnTx/>
                  <a:uFillTx/>
                  <a:latin typeface="Arial"/>
                  <a:ea typeface="微軟正黑體" panose="020B0604030504040204" pitchFamily="34" charset="-120"/>
                  <a:cs typeface="+mn-cs"/>
                </a:rPr>
                <a:t>6</a:t>
              </a:r>
              <a:r>
                <a:rPr kumimoji="0" lang="zh-TW" altLang="en-US" sz="18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處衛星給藥點</a:t>
              </a:r>
              <a:endPar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14" name="群組 113"/>
          <p:cNvGrpSpPr/>
          <p:nvPr/>
        </p:nvGrpSpPr>
        <p:grpSpPr>
          <a:xfrm>
            <a:off x="9130197" y="3326122"/>
            <a:ext cx="2930848" cy="1044908"/>
            <a:chOff x="5953258" y="2843311"/>
            <a:chExt cx="2930848" cy="1044908"/>
          </a:xfrm>
        </p:grpSpPr>
        <p:pic>
          <p:nvPicPr>
            <p:cNvPr id="116" name="圖片 11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13"/>
            <a:stretch/>
          </p:blipFill>
          <p:spPr>
            <a:xfrm>
              <a:off x="5953258" y="2843311"/>
              <a:ext cx="1152000" cy="1030883"/>
            </a:xfrm>
            <a:prstGeom prst="rect">
              <a:avLst/>
            </a:prstGeom>
          </p:spPr>
        </p:pic>
        <p:sp>
          <p:nvSpPr>
            <p:cNvPr id="118" name="文字方塊 117"/>
            <p:cNvSpPr txBox="1"/>
            <p:nvPr/>
          </p:nvSpPr>
          <p:spPr>
            <a:xfrm>
              <a:off x="6545004" y="3041833"/>
              <a:ext cx="2339102" cy="846386"/>
            </a:xfrm>
            <a:prstGeom prst="rect">
              <a:avLst/>
            </a:prstGeom>
            <a:noFill/>
          </p:spPr>
          <p:txBody>
            <a:bodyPr wrap="non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zh-TW" sz="2000" b="1" i="0" u="none" strike="noStrike" kern="1200" cap="none" spc="0" normalizeH="0" baseline="0" noProof="0" dirty="0">
                  <a:ln>
                    <a:noFill/>
                  </a:ln>
                  <a:solidFill>
                    <a:srgbClr val="C00000"/>
                  </a:solidFill>
                  <a:effectLst/>
                  <a:uLnTx/>
                  <a:uFillTx/>
                  <a:latin typeface="Arial"/>
                  <a:ea typeface="微软雅黑"/>
                  <a:cs typeface="+mn-cs"/>
                </a:rPr>
                <a:t>   21</a:t>
              </a:r>
              <a:r>
                <a:rPr kumimoji="0" lang="en-US" altLang="zh-TW" sz="1800" b="1" i="0" u="none" strike="noStrike" kern="1200" cap="none" spc="0" normalizeH="0" baseline="0" noProof="0" dirty="0">
                  <a:ln>
                    <a:noFill/>
                  </a:ln>
                  <a:solidFill>
                    <a:srgbClr val="C00000"/>
                  </a:solidFill>
                  <a:effectLst/>
                  <a:uLnTx/>
                  <a:uFillTx/>
                  <a:latin typeface="Arial Black" panose="020B0A04020102020204" pitchFamily="34" charset="0"/>
                  <a:ea typeface="微软雅黑"/>
                  <a:cs typeface="+mn-cs"/>
                </a:rPr>
                <a:t> </a:t>
              </a:r>
              <a:r>
                <a:rPr kumimoji="0" lang="zh-TW" altLang="en-US"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rPr>
                <a:t>縣市</a:t>
              </a:r>
              <a:endParaRPr kumimoji="0" lang="en-US" altLang="zh-TW" sz="1800" b="1" i="0" u="none" strike="noStrike" kern="1200" cap="none" spc="0" normalizeH="0" baseline="0" noProof="0" dirty="0">
                <a:ln>
                  <a:noFill/>
                </a:ln>
                <a:solidFill>
                  <a:srgbClr val="1096AF">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zh-TW" altLang="en-US" sz="18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另將推廣</a:t>
              </a:r>
              <a:r>
                <a:rPr kumimoji="0" lang="zh-TW" altLang="en-US"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丁</a:t>
              </a:r>
              <a:r>
                <a:rPr kumimoji="0" lang="zh-TW" altLang="en-US" sz="18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基原啡因</a:t>
              </a:r>
              <a:endPar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grpSp>
      <p:sp>
        <p:nvSpPr>
          <p:cNvPr id="122" name="TextBox 133"/>
          <p:cNvSpPr txBox="1"/>
          <p:nvPr/>
        </p:nvSpPr>
        <p:spPr>
          <a:xfrm>
            <a:off x="6180514" y="1381680"/>
            <a:ext cx="17161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en-US" altLang="zh-TW" sz="2000" b="1" i="0" u="none" strike="noStrike" kern="1200" cap="none" spc="0" normalizeH="0" baseline="0" noProof="0" dirty="0">
                <a:ln>
                  <a:noFill/>
                </a:ln>
                <a:solidFill>
                  <a:srgbClr val="C00000"/>
                </a:solidFill>
                <a:effectLst/>
                <a:uLnTx/>
                <a:uFillTx/>
                <a:latin typeface="Arial Black" panose="020B0A04020102020204" pitchFamily="34" charset="0"/>
                <a:ea typeface="微軟正黑體" panose="020B0604030504040204" pitchFamily="34" charset="-120"/>
                <a:cs typeface="+mn-cs"/>
              </a:rPr>
              <a:t>108</a:t>
            </a:r>
            <a:r>
              <a:rPr kumimoji="0" lang="zh-TW" altLang="en-US" sz="2000" b="1" i="0" u="none" strike="noStrike" kern="1200" cap="none" spc="0" normalizeH="0" baseline="0" noProof="0" dirty="0">
                <a:ln>
                  <a:noFill/>
                </a:ln>
                <a:solidFill>
                  <a:srgbClr val="C00000"/>
                </a:solidFill>
                <a:effectLst/>
                <a:uLnTx/>
                <a:uFillTx/>
                <a:latin typeface="Arial Black" panose="020B0A04020102020204" pitchFamily="34" charset="0"/>
                <a:ea typeface="微軟正黑體" panose="020B0604030504040204" pitchFamily="34" charset="-120"/>
                <a:cs typeface="+mn-cs"/>
              </a:rPr>
              <a:t>年底</a:t>
            </a:r>
            <a:r>
              <a:rPr kumimoji="0" lang="zh-TW" altLang="en-US" sz="1800" b="1" i="0" u="none" strike="noStrike" kern="1200" cap="none" spc="0" normalizeH="0" baseline="0" noProof="0" dirty="0">
                <a:ln>
                  <a:noFill/>
                </a:ln>
                <a:solidFill>
                  <a:prstClr val="black"/>
                </a:solidFill>
                <a:effectLst/>
                <a:uLnTx/>
                <a:uFillTx/>
                <a:latin typeface="Arial Black" panose="020B0A04020102020204" pitchFamily="34" charset="0"/>
                <a:ea typeface="微軟正黑體" panose="020B0604030504040204" pitchFamily="34" charset="-120"/>
                <a:cs typeface="+mn-cs"/>
              </a:rPr>
              <a:t>成效</a:t>
            </a:r>
            <a:endParaRPr kumimoji="0" lang="zh-CN" altLang="zh-CN" sz="1800" b="1" i="0" u="none" strike="noStrike" kern="1200" cap="none" spc="0" normalizeH="0" baseline="0" noProof="0" dirty="0">
              <a:ln>
                <a:noFill/>
              </a:ln>
              <a:solidFill>
                <a:prstClr val="black"/>
              </a:solidFill>
              <a:effectLst/>
              <a:uLnTx/>
              <a:uFillTx/>
              <a:latin typeface="Arial Black" panose="020B0A04020102020204" pitchFamily="34" charset="0"/>
              <a:ea typeface="微軟正黑體" panose="020B0604030504040204" pitchFamily="34" charset="-120"/>
              <a:cs typeface="+mn-cs"/>
            </a:endParaRPr>
          </a:p>
        </p:txBody>
      </p:sp>
      <p:sp>
        <p:nvSpPr>
          <p:cNvPr id="123" name="TextBox 133"/>
          <p:cNvSpPr txBox="1"/>
          <p:nvPr/>
        </p:nvSpPr>
        <p:spPr>
          <a:xfrm>
            <a:off x="9767575" y="1381680"/>
            <a:ext cx="134839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en-US" altLang="zh-TW" sz="2000" b="1" i="0" u="none" strike="noStrike" kern="1200" cap="none" spc="0" normalizeH="0" baseline="0" noProof="0" dirty="0">
                <a:ln>
                  <a:noFill/>
                </a:ln>
                <a:solidFill>
                  <a:srgbClr val="C00000"/>
                </a:solidFill>
                <a:effectLst/>
                <a:uLnTx/>
                <a:uFillTx/>
                <a:latin typeface="Arial Black" panose="020B0A04020102020204" pitchFamily="34" charset="0"/>
                <a:ea typeface="微軟正黑體" panose="020B0604030504040204" pitchFamily="34" charset="-120"/>
                <a:cs typeface="+mn-cs"/>
              </a:rPr>
              <a:t>2.0</a:t>
            </a:r>
            <a:r>
              <a:rPr kumimoji="0" lang="zh-TW" altLang="en-US" sz="1800" b="1" i="0" u="none" strike="noStrike" kern="1200" cap="none" spc="0" normalizeH="0" baseline="0" noProof="0" dirty="0">
                <a:ln>
                  <a:noFill/>
                </a:ln>
                <a:solidFill>
                  <a:prstClr val="black"/>
                </a:solidFill>
                <a:effectLst/>
                <a:uLnTx/>
                <a:uFillTx/>
                <a:latin typeface="Arial Black" panose="020B0A04020102020204" pitchFamily="34" charset="0"/>
                <a:ea typeface="微軟正黑體" panose="020B0604030504040204" pitchFamily="34" charset="-120"/>
                <a:cs typeface="+mn-cs"/>
              </a:rPr>
              <a:t>目標值</a:t>
            </a:r>
            <a:endParaRPr kumimoji="0" lang="zh-CN" altLang="zh-CN" sz="1800" b="1" i="0" u="none" strike="noStrike" kern="1200" cap="none" spc="0" normalizeH="0" baseline="0" noProof="0" dirty="0">
              <a:ln>
                <a:noFill/>
              </a:ln>
              <a:solidFill>
                <a:prstClr val="black"/>
              </a:solidFill>
              <a:effectLst/>
              <a:uLnTx/>
              <a:uFillTx/>
              <a:latin typeface="Arial Black" panose="020B0A04020102020204" pitchFamily="34" charset="0"/>
              <a:ea typeface="微軟正黑體" panose="020B0604030504040204" pitchFamily="34" charset="-120"/>
              <a:cs typeface="+mn-cs"/>
            </a:endParaRPr>
          </a:p>
        </p:txBody>
      </p:sp>
      <p:cxnSp>
        <p:nvCxnSpPr>
          <p:cNvPr id="128" name="直接连接符 125"/>
          <p:cNvCxnSpPr/>
          <p:nvPr/>
        </p:nvCxnSpPr>
        <p:spPr>
          <a:xfrm flipV="1">
            <a:off x="5028528" y="2628961"/>
            <a:ext cx="504000" cy="0"/>
          </a:xfrm>
          <a:prstGeom prst="line">
            <a:avLst/>
          </a:prstGeom>
          <a:ln w="25400">
            <a:solidFill>
              <a:schemeClr val="bg1">
                <a:lumMod val="65000"/>
              </a:schemeClr>
            </a:solidFill>
            <a:prstDash val="sysDash"/>
            <a:tailEnd type="oval" w="lg" len="lg"/>
          </a:ln>
          <a:effectLst/>
        </p:spPr>
        <p:style>
          <a:lnRef idx="1">
            <a:schemeClr val="accent1"/>
          </a:lnRef>
          <a:fillRef idx="0">
            <a:schemeClr val="accent1"/>
          </a:fillRef>
          <a:effectRef idx="0">
            <a:schemeClr val="accent1"/>
          </a:effectRef>
          <a:fontRef idx="minor">
            <a:schemeClr val="tx1"/>
          </a:fontRef>
        </p:style>
      </p:cxnSp>
      <p:cxnSp>
        <p:nvCxnSpPr>
          <p:cNvPr id="129" name="直接连接符 125"/>
          <p:cNvCxnSpPr/>
          <p:nvPr/>
        </p:nvCxnSpPr>
        <p:spPr>
          <a:xfrm flipV="1">
            <a:off x="5028528" y="3936184"/>
            <a:ext cx="504000" cy="0"/>
          </a:xfrm>
          <a:prstGeom prst="line">
            <a:avLst/>
          </a:prstGeom>
          <a:ln w="25400">
            <a:solidFill>
              <a:schemeClr val="bg1">
                <a:lumMod val="65000"/>
              </a:schemeClr>
            </a:solidFill>
            <a:prstDash val="sysDash"/>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0" name="直接连接符 125"/>
          <p:cNvCxnSpPr/>
          <p:nvPr/>
        </p:nvCxnSpPr>
        <p:spPr>
          <a:xfrm flipV="1">
            <a:off x="5028528" y="4992298"/>
            <a:ext cx="504000" cy="0"/>
          </a:xfrm>
          <a:prstGeom prst="line">
            <a:avLst/>
          </a:prstGeom>
          <a:ln w="25400">
            <a:solidFill>
              <a:schemeClr val="bg1">
                <a:lumMod val="65000"/>
              </a:schemeClr>
            </a:solidFill>
            <a:prstDash val="sysDash"/>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1" name="直接连接符 125"/>
          <p:cNvCxnSpPr/>
          <p:nvPr/>
        </p:nvCxnSpPr>
        <p:spPr>
          <a:xfrm flipV="1">
            <a:off x="5028528" y="6204011"/>
            <a:ext cx="504000" cy="0"/>
          </a:xfrm>
          <a:prstGeom prst="line">
            <a:avLst/>
          </a:prstGeom>
          <a:ln w="25400">
            <a:solidFill>
              <a:schemeClr val="bg1">
                <a:lumMod val="65000"/>
              </a:schemeClr>
            </a:solidFill>
            <a:prstDash val="sysDash"/>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2" name="直接连接符 125"/>
          <p:cNvCxnSpPr/>
          <p:nvPr/>
        </p:nvCxnSpPr>
        <p:spPr>
          <a:xfrm flipV="1">
            <a:off x="8594972" y="2657865"/>
            <a:ext cx="504000" cy="0"/>
          </a:xfrm>
          <a:prstGeom prst="line">
            <a:avLst/>
          </a:prstGeom>
          <a:ln w="25400">
            <a:solidFill>
              <a:schemeClr val="bg1">
                <a:lumMod val="65000"/>
              </a:schemeClr>
            </a:solidFill>
            <a:prstDash val="sysDot"/>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3" name="直接连接符 125"/>
          <p:cNvCxnSpPr/>
          <p:nvPr/>
        </p:nvCxnSpPr>
        <p:spPr>
          <a:xfrm flipV="1">
            <a:off x="8594972" y="3965088"/>
            <a:ext cx="504000" cy="0"/>
          </a:xfrm>
          <a:prstGeom prst="line">
            <a:avLst/>
          </a:prstGeom>
          <a:ln w="25400">
            <a:solidFill>
              <a:schemeClr val="bg1">
                <a:lumMod val="65000"/>
              </a:schemeClr>
            </a:solidFill>
            <a:prstDash val="sysDot"/>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4" name="直接连接符 125"/>
          <p:cNvCxnSpPr/>
          <p:nvPr/>
        </p:nvCxnSpPr>
        <p:spPr>
          <a:xfrm flipV="1">
            <a:off x="8594972" y="5021202"/>
            <a:ext cx="504000" cy="0"/>
          </a:xfrm>
          <a:prstGeom prst="line">
            <a:avLst/>
          </a:prstGeom>
          <a:ln w="25400">
            <a:solidFill>
              <a:schemeClr val="bg1">
                <a:lumMod val="65000"/>
              </a:schemeClr>
            </a:solidFill>
            <a:prstDash val="sysDot"/>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5" name="直接连接符 125"/>
          <p:cNvCxnSpPr/>
          <p:nvPr/>
        </p:nvCxnSpPr>
        <p:spPr>
          <a:xfrm flipV="1">
            <a:off x="8594972" y="6232915"/>
            <a:ext cx="504000" cy="0"/>
          </a:xfrm>
          <a:prstGeom prst="line">
            <a:avLst/>
          </a:prstGeom>
          <a:ln w="25400">
            <a:solidFill>
              <a:schemeClr val="bg1">
                <a:lumMod val="65000"/>
              </a:schemeClr>
            </a:solidFill>
            <a:prstDash val="sysDot"/>
            <a:tailEnd type="oval" w="lg" len="lg"/>
          </a:ln>
          <a:effectLst/>
        </p:spPr>
        <p:style>
          <a:lnRef idx="1">
            <a:schemeClr val="accent1"/>
          </a:lnRef>
          <a:fillRef idx="0">
            <a:schemeClr val="accent1"/>
          </a:fillRef>
          <a:effectRef idx="0">
            <a:schemeClr val="accent1"/>
          </a:effectRef>
          <a:fontRef idx="minor">
            <a:schemeClr val="tx1"/>
          </a:fontRef>
        </p:style>
      </p:cxnSp>
      <p:sp>
        <p:nvSpPr>
          <p:cNvPr id="113" name="TextBox 133"/>
          <p:cNvSpPr txBox="1"/>
          <p:nvPr/>
        </p:nvSpPr>
        <p:spPr>
          <a:xfrm>
            <a:off x="2800718" y="1394734"/>
            <a:ext cx="222781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en-US" altLang="zh-TW" sz="2000" b="1" i="0" u="none" strike="noStrike" kern="1200" cap="none" spc="0" normalizeH="0" baseline="0" noProof="0" dirty="0">
                <a:ln>
                  <a:noFill/>
                </a:ln>
                <a:solidFill>
                  <a:srgbClr val="C00000"/>
                </a:solidFill>
                <a:effectLst/>
                <a:uLnTx/>
                <a:uFillTx/>
                <a:latin typeface="Arial Black" panose="020B0A04020102020204" pitchFamily="34" charset="0"/>
                <a:ea typeface="微軟正黑體" panose="020B0604030504040204" pitchFamily="34" charset="-120"/>
                <a:cs typeface="+mn-cs"/>
              </a:rPr>
              <a:t>1.0</a:t>
            </a:r>
            <a:r>
              <a:rPr kumimoji="0" lang="zh-TW" altLang="en-US" sz="2000" b="1" i="0" u="none" strike="noStrike" kern="1200" cap="none" spc="0" normalizeH="0" baseline="0" noProof="0" dirty="0">
                <a:ln>
                  <a:noFill/>
                </a:ln>
                <a:solidFill>
                  <a:prstClr val="black"/>
                </a:solidFill>
                <a:effectLst/>
                <a:uLnTx/>
                <a:uFillTx/>
                <a:latin typeface="Arial Black" panose="020B0A04020102020204" pitchFamily="34" charset="0"/>
                <a:ea typeface="微軟正黑體" panose="020B0604030504040204" pitchFamily="34" charset="-120"/>
                <a:cs typeface="+mn-cs"/>
              </a:rPr>
              <a:t>指標及目標值</a:t>
            </a:r>
            <a:endParaRPr kumimoji="0" lang="zh-CN" altLang="zh-CN" sz="1800" b="1" i="0" u="none" strike="noStrike" kern="1200" cap="none" spc="0" normalizeH="0" baseline="0" noProof="0" dirty="0">
              <a:ln>
                <a:noFill/>
              </a:ln>
              <a:solidFill>
                <a:prstClr val="black"/>
              </a:solidFill>
              <a:effectLst/>
              <a:uLnTx/>
              <a:uFillTx/>
              <a:latin typeface="Arial Black" panose="020B0A04020102020204" pitchFamily="34" charset="0"/>
              <a:ea typeface="微軟正黑體" panose="020B0604030504040204" pitchFamily="34" charset="-120"/>
              <a:cs typeface="+mn-cs"/>
            </a:endParaRPr>
          </a:p>
        </p:txBody>
      </p:sp>
      <p:sp>
        <p:nvSpPr>
          <p:cNvPr id="92" name="投影片編號版面配置區 1"/>
          <p:cNvSpPr>
            <a:spLocks noGrp="1"/>
          </p:cNvSpPr>
          <p:nvPr>
            <p:ph type="sldNum" sz="quarter" idx="11"/>
          </p:nvPr>
        </p:nvSpPr>
        <p:spPr>
          <a:xfrm>
            <a:off x="9347200" y="6492875"/>
            <a:ext cx="2844800" cy="365125"/>
          </a:xfrm>
        </p:spPr>
        <p:txBody>
          <a:bodyPr/>
          <a:lstStyle/>
          <a:p>
            <a:fld id="{5924C9F2-6427-4B92-A119-013226287370}" type="slidenum">
              <a:rPr lang="zh-TW" altLang="en-US" smtClean="0"/>
              <a:pPr/>
              <a:t>10</a:t>
            </a:fld>
            <a:endParaRPr lang="zh-TW" altLang="en-US" dirty="0"/>
          </a:p>
        </p:txBody>
      </p:sp>
    </p:spTree>
    <p:extLst>
      <p:ext uri="{BB962C8B-B14F-4D97-AF65-F5344CB8AC3E}">
        <p14:creationId xmlns:p14="http://schemas.microsoft.com/office/powerpoint/2010/main" val="8244363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8"/>
          <p:cNvGrpSpPr/>
          <p:nvPr/>
        </p:nvGrpSpPr>
        <p:grpSpPr>
          <a:xfrm>
            <a:off x="441025" y="218860"/>
            <a:ext cx="11335816" cy="1061160"/>
            <a:chOff x="441025" y="218860"/>
            <a:chExt cx="11335816" cy="1061160"/>
          </a:xfrm>
        </p:grpSpPr>
        <p:sp>
          <p:nvSpPr>
            <p:cNvPr id="3" name="文本框 39"/>
            <p:cNvSpPr txBox="1"/>
            <p:nvPr/>
          </p:nvSpPr>
          <p:spPr>
            <a:xfrm>
              <a:off x="595313" y="387468"/>
              <a:ext cx="11181528" cy="892552"/>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dirty="0"/>
                <a:t>戒毒：第二期重點工作</a:t>
              </a:r>
              <a:endParaRPr lang="en-US" altLang="zh-TW" dirty="0"/>
            </a:p>
            <a:p>
              <a:r>
                <a:rPr lang="zh-TW" altLang="en-US" sz="2400" dirty="0">
                  <a:solidFill>
                    <a:srgbClr val="339933"/>
                  </a:solidFill>
                  <a:latin typeface="微軟正黑體" panose="020B0604030504040204" pitchFamily="34" charset="-120"/>
                  <a:ea typeface="微軟正黑體" panose="020B0604030504040204" pitchFamily="34" charset="-120"/>
                </a:rPr>
                <a:t>便利</a:t>
              </a:r>
              <a:r>
                <a:rPr lang="zh-TW" altLang="en-US" sz="2400" dirty="0">
                  <a:solidFill>
                    <a:srgbClr val="102A25"/>
                  </a:solidFill>
                  <a:latin typeface="微軟正黑體" panose="020B0604030504040204" pitchFamily="34" charset="-120"/>
                  <a:ea typeface="微軟正黑體" panose="020B0604030504040204" pitchFamily="34" charset="-120"/>
                </a:rPr>
                <a:t>求助</a:t>
              </a:r>
              <a:r>
                <a:rPr lang="zh-TW" altLang="en-US" sz="2400" dirty="0">
                  <a:solidFill>
                    <a:srgbClr val="339933"/>
                  </a:solidFill>
                  <a:latin typeface="微軟正黑體" panose="020B0604030504040204" pitchFamily="34" charset="-120"/>
                  <a:ea typeface="微軟正黑體" panose="020B0604030504040204" pitchFamily="34" charset="-120"/>
                </a:rPr>
                <a:t>資源</a:t>
              </a:r>
              <a:r>
                <a:rPr lang="zh-TW" altLang="en-US" sz="2400" dirty="0">
                  <a:solidFill>
                    <a:srgbClr val="102A25"/>
                  </a:solidFill>
                  <a:latin typeface="微軟正黑體" panose="020B0604030504040204" pitchFamily="34" charset="-120"/>
                  <a:ea typeface="微軟正黑體" panose="020B0604030504040204" pitchFamily="34" charset="-120"/>
                </a:rPr>
                <a:t>、促進</a:t>
              </a:r>
              <a:r>
                <a:rPr lang="zh-TW" altLang="en-US" sz="2400" dirty="0">
                  <a:solidFill>
                    <a:srgbClr val="339933"/>
                  </a:solidFill>
                  <a:latin typeface="微軟正黑體" panose="020B0604030504040204" pitchFamily="34" charset="-120"/>
                  <a:ea typeface="微軟正黑體" panose="020B0604030504040204" pitchFamily="34" charset="-120"/>
                </a:rPr>
                <a:t>復歸社會</a:t>
              </a:r>
            </a:p>
          </p:txBody>
        </p:sp>
        <p:sp>
          <p:nvSpPr>
            <p:cNvPr id="4" name="任意多边形 38"/>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265" name="群組 264"/>
          <p:cNvGrpSpPr/>
          <p:nvPr/>
        </p:nvGrpSpPr>
        <p:grpSpPr>
          <a:xfrm>
            <a:off x="1991299" y="1494236"/>
            <a:ext cx="1292609" cy="720000"/>
            <a:chOff x="2010201" y="1512500"/>
            <a:chExt cx="631010" cy="764057"/>
          </a:xfrm>
        </p:grpSpPr>
        <p:sp>
          <p:nvSpPr>
            <p:cNvPr id="63" name="五邊形 62"/>
            <p:cNvSpPr/>
            <p:nvPr/>
          </p:nvSpPr>
          <p:spPr>
            <a:xfrm rot="5400000">
              <a:off x="1943677" y="1579024"/>
              <a:ext cx="764057" cy="631010"/>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ea typeface="微軟正黑體" panose="020B0604030504040204" pitchFamily="34" charset="-120"/>
              </a:endParaRPr>
            </a:p>
          </p:txBody>
        </p:sp>
        <p:sp>
          <p:nvSpPr>
            <p:cNvPr id="258" name="文字方塊 257"/>
            <p:cNvSpPr txBox="1"/>
            <p:nvPr/>
          </p:nvSpPr>
          <p:spPr>
            <a:xfrm>
              <a:off x="2044247" y="1631874"/>
              <a:ext cx="579674" cy="369332"/>
            </a:xfrm>
            <a:prstGeom prst="rect">
              <a:avLst/>
            </a:prstGeom>
            <a:noFill/>
          </p:spPr>
          <p:txBody>
            <a:bodyPr wrap="square" rtlCol="0">
              <a:spAutoFit/>
            </a:bodyPr>
            <a:lstStyle/>
            <a:p>
              <a:pPr algn="ctr"/>
              <a:r>
                <a:rPr lang="zh-TW" altLang="en-US" b="1" dirty="0">
                  <a:solidFill>
                    <a:schemeClr val="bg1"/>
                  </a:solidFill>
                  <a:effectLst>
                    <a:outerShdw blurRad="38100" dist="38100" dir="2700000" algn="tl">
                      <a:srgbClr val="000000">
                        <a:alpha val="43137"/>
                      </a:srgbClr>
                    </a:outerShdw>
                  </a:effectLst>
                  <a:ea typeface="微軟正黑體" panose="020B0604030504040204" pitchFamily="34" charset="-120"/>
                </a:rPr>
                <a:t>問題分析</a:t>
              </a:r>
              <a:endParaRPr lang="en-US" altLang="zh-TW" b="1" dirty="0">
                <a:solidFill>
                  <a:schemeClr val="bg1"/>
                </a:solidFill>
                <a:effectLst>
                  <a:outerShdw blurRad="38100" dist="38100" dir="2700000" algn="tl">
                    <a:srgbClr val="000000">
                      <a:alpha val="43137"/>
                    </a:srgbClr>
                  </a:outerShdw>
                </a:effectLst>
                <a:ea typeface="微軟正黑體" panose="020B0604030504040204" pitchFamily="34" charset="-120"/>
              </a:endParaRPr>
            </a:p>
          </p:txBody>
        </p:sp>
      </p:grpSp>
      <p:grpSp>
        <p:nvGrpSpPr>
          <p:cNvPr id="264" name="群組 263"/>
          <p:cNvGrpSpPr/>
          <p:nvPr/>
        </p:nvGrpSpPr>
        <p:grpSpPr>
          <a:xfrm>
            <a:off x="3938602" y="1500201"/>
            <a:ext cx="1588263" cy="720000"/>
            <a:chOff x="3952936" y="1319139"/>
            <a:chExt cx="1588263" cy="579400"/>
          </a:xfrm>
        </p:grpSpPr>
        <p:sp>
          <p:nvSpPr>
            <p:cNvPr id="170" name="五邊形 169"/>
            <p:cNvSpPr/>
            <p:nvPr/>
          </p:nvSpPr>
          <p:spPr>
            <a:xfrm rot="5400000">
              <a:off x="4457368" y="814707"/>
              <a:ext cx="579400" cy="1588263"/>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latin typeface="微軟正黑體" panose="020B0604030504040204" pitchFamily="34" charset="-120"/>
                <a:ea typeface="微軟正黑體" panose="020B0604030504040204" pitchFamily="34" charset="-120"/>
              </a:endParaRPr>
            </a:p>
          </p:txBody>
        </p:sp>
        <p:sp>
          <p:nvSpPr>
            <p:cNvPr id="171" name="文字方塊 170"/>
            <p:cNvSpPr txBox="1"/>
            <p:nvPr/>
          </p:nvSpPr>
          <p:spPr>
            <a:xfrm>
              <a:off x="4052677" y="1403332"/>
              <a:ext cx="1338828" cy="297210"/>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戒毒組目標</a:t>
              </a:r>
            </a:p>
          </p:txBody>
        </p:sp>
      </p:grpSp>
      <p:grpSp>
        <p:nvGrpSpPr>
          <p:cNvPr id="173" name="群組 172"/>
          <p:cNvGrpSpPr/>
          <p:nvPr/>
        </p:nvGrpSpPr>
        <p:grpSpPr>
          <a:xfrm>
            <a:off x="6882902" y="1503627"/>
            <a:ext cx="1368397" cy="720000"/>
            <a:chOff x="4172802" y="1308919"/>
            <a:chExt cx="1368397" cy="579400"/>
          </a:xfrm>
        </p:grpSpPr>
        <p:sp>
          <p:nvSpPr>
            <p:cNvPr id="178" name="五邊形 177"/>
            <p:cNvSpPr/>
            <p:nvPr/>
          </p:nvSpPr>
          <p:spPr>
            <a:xfrm rot="5400000">
              <a:off x="4567301" y="914420"/>
              <a:ext cx="579400" cy="1368397"/>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latin typeface="微軟正黑體" panose="020B0604030504040204" pitchFamily="34" charset="-120"/>
                <a:ea typeface="微軟正黑體" panose="020B0604030504040204" pitchFamily="34" charset="-120"/>
              </a:endParaRPr>
            </a:p>
          </p:txBody>
        </p:sp>
        <p:sp>
          <p:nvSpPr>
            <p:cNvPr id="179" name="文字方塊 178"/>
            <p:cNvSpPr txBox="1"/>
            <p:nvPr/>
          </p:nvSpPr>
          <p:spPr>
            <a:xfrm>
              <a:off x="4316474" y="1387885"/>
              <a:ext cx="1107996" cy="297210"/>
            </a:xfrm>
            <a:prstGeom prst="rect">
              <a:avLst/>
            </a:prstGeom>
            <a:noFill/>
          </p:spPr>
          <p:txBody>
            <a:bodyPr wrap="none" rtlCol="0">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精進措施</a:t>
              </a:r>
            </a:p>
          </p:txBody>
        </p:sp>
      </p:grpSp>
      <p:grpSp>
        <p:nvGrpSpPr>
          <p:cNvPr id="180" name="群組 179"/>
          <p:cNvGrpSpPr/>
          <p:nvPr/>
        </p:nvGrpSpPr>
        <p:grpSpPr>
          <a:xfrm>
            <a:off x="9342468" y="1501210"/>
            <a:ext cx="2391255" cy="720000"/>
            <a:chOff x="4172807" y="1319139"/>
            <a:chExt cx="2462682" cy="579400"/>
          </a:xfrm>
        </p:grpSpPr>
        <p:sp>
          <p:nvSpPr>
            <p:cNvPr id="181" name="五邊形 180"/>
            <p:cNvSpPr/>
            <p:nvPr/>
          </p:nvSpPr>
          <p:spPr>
            <a:xfrm rot="5400000">
              <a:off x="5114448" y="377498"/>
              <a:ext cx="579400" cy="2462682"/>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latin typeface="微軟正黑體" panose="020B0604030504040204" pitchFamily="34" charset="-120"/>
                <a:ea typeface="微軟正黑體" panose="020B0604030504040204" pitchFamily="34" charset="-120"/>
              </a:endParaRPr>
            </a:p>
          </p:txBody>
        </p:sp>
        <p:sp>
          <p:nvSpPr>
            <p:cNvPr id="182" name="文字方塊 181"/>
            <p:cNvSpPr txBox="1"/>
            <p:nvPr/>
          </p:nvSpPr>
          <p:spPr>
            <a:xfrm>
              <a:off x="4583244" y="1392475"/>
              <a:ext cx="1624924" cy="297210"/>
            </a:xfrm>
            <a:prstGeom prst="rect">
              <a:avLst/>
            </a:prstGeom>
            <a:noFill/>
          </p:spPr>
          <p:txBody>
            <a:bodyPr wrap="square" rtlCol="0">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指標及目標值</a:t>
              </a:r>
            </a:p>
          </p:txBody>
        </p:sp>
      </p:grpSp>
      <p:sp>
        <p:nvSpPr>
          <p:cNvPr id="38" name="TextBox 133"/>
          <p:cNvSpPr txBox="1"/>
          <p:nvPr/>
        </p:nvSpPr>
        <p:spPr>
          <a:xfrm>
            <a:off x="2039914" y="6015049"/>
            <a:ext cx="1297350" cy="707886"/>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專業人才欠缺</a:t>
            </a:r>
            <a:endParaRPr lang="zh-CN" altLang="zh-CN" sz="2000" b="1" dirty="0">
              <a:latin typeface="微軟正黑體" panose="020B0604030504040204" pitchFamily="34" charset="-120"/>
              <a:ea typeface="微軟正黑體" panose="020B0604030504040204" pitchFamily="34" charset="-120"/>
            </a:endParaRPr>
          </a:p>
        </p:txBody>
      </p:sp>
      <p:sp>
        <p:nvSpPr>
          <p:cNvPr id="35" name="TextBox 133"/>
          <p:cNvSpPr txBox="1"/>
          <p:nvPr/>
        </p:nvSpPr>
        <p:spPr>
          <a:xfrm>
            <a:off x="2020393" y="2512091"/>
            <a:ext cx="1249857" cy="707886"/>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兒少資源不足</a:t>
            </a:r>
            <a:endParaRPr lang="zh-CN" altLang="zh-CN" sz="2000" b="1" dirty="0">
              <a:latin typeface="微軟正黑體" panose="020B0604030504040204" pitchFamily="34" charset="-120"/>
              <a:ea typeface="微軟正黑體" panose="020B0604030504040204" pitchFamily="34" charset="-120"/>
            </a:endParaRPr>
          </a:p>
        </p:txBody>
      </p:sp>
      <p:sp>
        <p:nvSpPr>
          <p:cNvPr id="51" name="TextBox 133"/>
          <p:cNvSpPr txBox="1"/>
          <p:nvPr/>
        </p:nvSpPr>
        <p:spPr>
          <a:xfrm>
            <a:off x="2039896" y="4900165"/>
            <a:ext cx="1211576" cy="707886"/>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服務品質不一</a:t>
            </a:r>
            <a:endParaRPr lang="zh-CN" altLang="zh-CN" sz="2000" b="1" dirty="0">
              <a:latin typeface="微軟正黑體" panose="020B0604030504040204" pitchFamily="34" charset="-120"/>
              <a:ea typeface="微軟正黑體" panose="020B0604030504040204" pitchFamily="34" charset="-120"/>
            </a:endParaRPr>
          </a:p>
        </p:txBody>
      </p:sp>
      <p:grpSp>
        <p:nvGrpSpPr>
          <p:cNvPr id="56" name="群組 55"/>
          <p:cNvGrpSpPr/>
          <p:nvPr/>
        </p:nvGrpSpPr>
        <p:grpSpPr>
          <a:xfrm>
            <a:off x="1982209" y="2577425"/>
            <a:ext cx="91667" cy="3750216"/>
            <a:chOff x="2862008" y="2572170"/>
            <a:chExt cx="91667" cy="3750216"/>
          </a:xfrm>
        </p:grpSpPr>
        <p:sp>
          <p:nvSpPr>
            <p:cNvPr id="37" name="Freeform 512"/>
            <p:cNvSpPr/>
            <p:nvPr/>
          </p:nvSpPr>
          <p:spPr bwMode="auto">
            <a:xfrm>
              <a:off x="2862024" y="6087648"/>
              <a:ext cx="76879"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47" name="Freeform 512"/>
            <p:cNvSpPr/>
            <p:nvPr/>
          </p:nvSpPr>
          <p:spPr bwMode="auto">
            <a:xfrm>
              <a:off x="2862012" y="2572170"/>
              <a:ext cx="74218"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b="1">
                <a:latin typeface="微軟正黑體" panose="020B0604030504040204" pitchFamily="34" charset="-120"/>
                <a:ea typeface="微軟正黑體" panose="020B0604030504040204" pitchFamily="34" charset="-120"/>
              </a:endParaRPr>
            </a:p>
          </p:txBody>
        </p:sp>
        <p:sp>
          <p:nvSpPr>
            <p:cNvPr id="50" name="Freeform 512"/>
            <p:cNvSpPr/>
            <p:nvPr/>
          </p:nvSpPr>
          <p:spPr bwMode="auto">
            <a:xfrm>
              <a:off x="2862008" y="4972764"/>
              <a:ext cx="76879"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3" name="Freeform 512"/>
            <p:cNvSpPr/>
            <p:nvPr/>
          </p:nvSpPr>
          <p:spPr bwMode="auto">
            <a:xfrm>
              <a:off x="2876796" y="3616147"/>
              <a:ext cx="76879"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sp>
        <p:nvSpPr>
          <p:cNvPr id="54" name="TextBox 133"/>
          <p:cNvSpPr txBox="1"/>
          <p:nvPr/>
        </p:nvSpPr>
        <p:spPr>
          <a:xfrm>
            <a:off x="2054685" y="3543548"/>
            <a:ext cx="1288126" cy="707886"/>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方案內容未多元</a:t>
            </a:r>
            <a:endParaRPr lang="zh-CN" altLang="zh-CN" sz="2000" b="1" dirty="0">
              <a:latin typeface="微軟正黑體" panose="020B0604030504040204" pitchFamily="34" charset="-120"/>
              <a:ea typeface="微軟正黑體" panose="020B0604030504040204" pitchFamily="34" charset="-120"/>
            </a:endParaRPr>
          </a:p>
        </p:txBody>
      </p:sp>
      <p:grpSp>
        <p:nvGrpSpPr>
          <p:cNvPr id="55" name="群組 54"/>
          <p:cNvGrpSpPr/>
          <p:nvPr/>
        </p:nvGrpSpPr>
        <p:grpSpPr>
          <a:xfrm>
            <a:off x="292090" y="2689539"/>
            <a:ext cx="1505419" cy="3638255"/>
            <a:chOff x="1204909" y="2677232"/>
            <a:chExt cx="1505419" cy="3638255"/>
          </a:xfrm>
        </p:grpSpPr>
        <p:sp>
          <p:nvSpPr>
            <p:cNvPr id="5" name="椭圆 4"/>
            <p:cNvSpPr/>
            <p:nvPr/>
          </p:nvSpPr>
          <p:spPr bwMode="auto">
            <a:xfrm rot="11916907">
              <a:off x="1204909" y="3020526"/>
              <a:ext cx="1304602" cy="3294961"/>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chemeClr val="bg1">
                <a:lumMod val="95000"/>
              </a:schemeClr>
            </a:solidFill>
            <a:ln w="3175" cap="flat" cmpd="sng" algn="ctr">
              <a:solidFill>
                <a:schemeClr val="bg1">
                  <a:lumMod val="75000"/>
                </a:schemeClr>
              </a:solidFill>
              <a:prstDash val="solid"/>
            </a:ln>
            <a:effectLst>
              <a:innerShdw blurRad="63500" dist="50800" dir="13500000">
                <a:prstClr val="black">
                  <a:alpha val="50000"/>
                </a:prstClr>
              </a:inn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kern="0" dirty="0">
                <a:solidFill>
                  <a:sysClr val="window" lastClr="FFFFFF"/>
                </a:solidFill>
                <a:latin typeface="Calibri" panose="020F0502020204030204"/>
              </a:endParaRPr>
            </a:p>
          </p:txBody>
        </p:sp>
        <p:grpSp>
          <p:nvGrpSpPr>
            <p:cNvPr id="6" name="群組 5"/>
            <p:cNvGrpSpPr/>
            <p:nvPr/>
          </p:nvGrpSpPr>
          <p:grpSpPr>
            <a:xfrm>
              <a:off x="1240438" y="2677232"/>
              <a:ext cx="1469890" cy="3534706"/>
              <a:chOff x="441216" y="1721544"/>
              <a:chExt cx="1523427" cy="3534706"/>
            </a:xfrm>
          </p:grpSpPr>
          <p:sp>
            <p:nvSpPr>
              <p:cNvPr id="9" name="椭圆 111"/>
              <p:cNvSpPr/>
              <p:nvPr/>
            </p:nvSpPr>
            <p:spPr bwMode="auto">
              <a:xfrm rot="1341325">
                <a:off x="441216" y="3282594"/>
                <a:ext cx="427669" cy="117666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0" name="组合 121"/>
              <p:cNvGrpSpPr/>
              <p:nvPr/>
            </p:nvGrpSpPr>
            <p:grpSpPr>
              <a:xfrm>
                <a:off x="480516" y="3670873"/>
                <a:ext cx="349069" cy="341177"/>
                <a:chOff x="3618897" y="2279040"/>
                <a:chExt cx="706229" cy="703668"/>
              </a:xfrm>
              <a:solidFill>
                <a:srgbClr val="FF0000"/>
              </a:solidFill>
            </p:grpSpPr>
            <p:sp>
              <p:nvSpPr>
                <p:cNvPr id="11"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rgbClr val="006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rgbClr val="006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rgbClr val="006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09"/>
              <p:cNvGrpSpPr/>
              <p:nvPr/>
            </p:nvGrpSpPr>
            <p:grpSpPr bwMode="auto">
              <a:xfrm rot="1236944">
                <a:off x="1216356" y="2164470"/>
                <a:ext cx="200405" cy="514278"/>
                <a:chOff x="2848131" y="1860029"/>
                <a:chExt cx="3807502" cy="3807502"/>
              </a:xfrm>
            </p:grpSpPr>
            <p:sp>
              <p:nvSpPr>
                <p:cNvPr id="15" name="椭圆 96"/>
                <p:cNvSpPr/>
                <p:nvPr/>
              </p:nvSpPr>
              <p:spPr>
                <a:xfrm>
                  <a:off x="2848522" y="1860993"/>
                  <a:ext cx="3807426" cy="3807769"/>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97"/>
                <p:cNvSpPr/>
                <p:nvPr/>
              </p:nvSpPr>
              <p:spPr>
                <a:xfrm>
                  <a:off x="2940184" y="1952659"/>
                  <a:ext cx="3624106" cy="3624432"/>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7" name="文本框 29"/>
              <p:cNvSpPr txBox="1">
                <a:spLocks noChangeArrowheads="1"/>
              </p:cNvSpPr>
              <p:nvPr/>
            </p:nvSpPr>
            <p:spPr bwMode="auto">
              <a:xfrm>
                <a:off x="1123022" y="2206983"/>
                <a:ext cx="495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01</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18" name="组合 109"/>
              <p:cNvGrpSpPr/>
              <p:nvPr/>
            </p:nvGrpSpPr>
            <p:grpSpPr bwMode="auto">
              <a:xfrm rot="1236944">
                <a:off x="1580130" y="2736344"/>
                <a:ext cx="200405" cy="514278"/>
                <a:chOff x="2848131" y="1860029"/>
                <a:chExt cx="3807502" cy="3807502"/>
              </a:xfrm>
            </p:grpSpPr>
            <p:sp>
              <p:nvSpPr>
                <p:cNvPr id="19" name="椭圆 96"/>
                <p:cNvSpPr/>
                <p:nvPr/>
              </p:nvSpPr>
              <p:spPr>
                <a:xfrm>
                  <a:off x="2848522" y="1860993"/>
                  <a:ext cx="3807426" cy="3807769"/>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椭圆 97"/>
                <p:cNvSpPr/>
                <p:nvPr/>
              </p:nvSpPr>
              <p:spPr>
                <a:xfrm>
                  <a:off x="2940184" y="1952659"/>
                  <a:ext cx="3624106" cy="3624432"/>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1" name="组合 109"/>
              <p:cNvGrpSpPr/>
              <p:nvPr/>
            </p:nvGrpSpPr>
            <p:grpSpPr bwMode="auto">
              <a:xfrm rot="1236944">
                <a:off x="1357238" y="3914614"/>
                <a:ext cx="200405" cy="514278"/>
                <a:chOff x="2848131" y="1860029"/>
                <a:chExt cx="3807502" cy="3807502"/>
              </a:xfrm>
            </p:grpSpPr>
            <p:sp>
              <p:nvSpPr>
                <p:cNvPr id="22" name="椭圆 96"/>
                <p:cNvSpPr/>
                <p:nvPr/>
              </p:nvSpPr>
              <p:spPr>
                <a:xfrm>
                  <a:off x="2848522" y="1860993"/>
                  <a:ext cx="3807426" cy="3807769"/>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97"/>
                <p:cNvSpPr/>
                <p:nvPr/>
              </p:nvSpPr>
              <p:spPr>
                <a:xfrm>
                  <a:off x="2940184" y="1952659"/>
                  <a:ext cx="3624106" cy="3624432"/>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4" name="组合 109"/>
              <p:cNvGrpSpPr/>
              <p:nvPr/>
            </p:nvGrpSpPr>
            <p:grpSpPr bwMode="auto">
              <a:xfrm rot="1236944">
                <a:off x="843090" y="4741972"/>
                <a:ext cx="200405" cy="514278"/>
                <a:chOff x="2848131" y="1860029"/>
                <a:chExt cx="3807502" cy="3807502"/>
              </a:xfrm>
            </p:grpSpPr>
            <p:sp>
              <p:nvSpPr>
                <p:cNvPr id="25" name="椭圆 96"/>
                <p:cNvSpPr/>
                <p:nvPr/>
              </p:nvSpPr>
              <p:spPr>
                <a:xfrm>
                  <a:off x="2848522" y="1860993"/>
                  <a:ext cx="3807426" cy="3807769"/>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椭圆 97"/>
                <p:cNvSpPr/>
                <p:nvPr/>
              </p:nvSpPr>
              <p:spPr>
                <a:xfrm>
                  <a:off x="2940184" y="1952659"/>
                  <a:ext cx="3624106" cy="3624432"/>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7" name="文本框 29"/>
              <p:cNvSpPr txBox="1">
                <a:spLocks noChangeArrowheads="1"/>
              </p:cNvSpPr>
              <p:nvPr/>
            </p:nvSpPr>
            <p:spPr bwMode="auto">
              <a:xfrm>
                <a:off x="1385339" y="2837376"/>
                <a:ext cx="579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2</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8" name="文本框 29"/>
              <p:cNvSpPr txBox="1">
                <a:spLocks noChangeArrowheads="1"/>
              </p:cNvSpPr>
              <p:nvPr/>
            </p:nvSpPr>
            <p:spPr bwMode="auto">
              <a:xfrm>
                <a:off x="1214575" y="3989189"/>
                <a:ext cx="501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3</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9" name="文本框 29"/>
              <p:cNvSpPr txBox="1">
                <a:spLocks noChangeArrowheads="1"/>
              </p:cNvSpPr>
              <p:nvPr/>
            </p:nvSpPr>
            <p:spPr bwMode="auto">
              <a:xfrm>
                <a:off x="647310" y="4818666"/>
                <a:ext cx="5746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4</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cxnSp>
            <p:nvCxnSpPr>
              <p:cNvPr id="30" name="直接连接符 125"/>
              <p:cNvCxnSpPr/>
              <p:nvPr/>
            </p:nvCxnSpPr>
            <p:spPr>
              <a:xfrm flipV="1">
                <a:off x="1591615" y="1734958"/>
                <a:ext cx="360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42" name="直接连接符 129"/>
              <p:cNvCxnSpPr/>
              <p:nvPr/>
            </p:nvCxnSpPr>
            <p:spPr>
              <a:xfrm flipH="1">
                <a:off x="1473449" y="1721544"/>
                <a:ext cx="109242" cy="412560"/>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45" name="直接连接符 125"/>
              <p:cNvCxnSpPr/>
              <p:nvPr/>
            </p:nvCxnSpPr>
            <p:spPr>
              <a:xfrm>
                <a:off x="1866290" y="2784720"/>
                <a:ext cx="93125"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59" name="直接连接符 125"/>
              <p:cNvCxnSpPr/>
              <p:nvPr/>
            </p:nvCxnSpPr>
            <p:spPr>
              <a:xfrm flipV="1">
                <a:off x="1647851" y="4129856"/>
                <a:ext cx="288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60" name="直接连接符 125"/>
              <p:cNvCxnSpPr/>
              <p:nvPr/>
            </p:nvCxnSpPr>
            <p:spPr>
              <a:xfrm flipV="1">
                <a:off x="1257795" y="5248790"/>
                <a:ext cx="671602"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61" name="直接连接符 129"/>
              <p:cNvCxnSpPr/>
              <p:nvPr/>
            </p:nvCxnSpPr>
            <p:spPr>
              <a:xfrm flipH="1" flipV="1">
                <a:off x="1081608" y="5065116"/>
                <a:ext cx="186249" cy="170130"/>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grpSp>
      <p:sp>
        <p:nvSpPr>
          <p:cNvPr id="94" name="文本框 44"/>
          <p:cNvSpPr txBox="1"/>
          <p:nvPr/>
        </p:nvSpPr>
        <p:spPr>
          <a:xfrm>
            <a:off x="6702531" y="4111160"/>
            <a:ext cx="1756082" cy="707886"/>
          </a:xfrm>
          <a:prstGeom prst="rect">
            <a:avLst/>
          </a:prstGeom>
          <a:noFill/>
        </p:spPr>
        <p:txBody>
          <a:bodyPr wrap="square" rtlCol="0">
            <a:spAutoFit/>
          </a:bodyPr>
          <a:lstStyle/>
          <a:p>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建立督導制度</a:t>
            </a:r>
            <a:r>
              <a:rPr lang="zh-TW" altLang="en-US" sz="2000" b="1" dirty="0">
                <a:solidFill>
                  <a:srgbClr val="FF0000"/>
                </a:solidFill>
                <a:latin typeface="微軟正黑體" panose="020B0604030504040204" pitchFamily="34" charset="-120"/>
                <a:ea typeface="微軟正黑體" panose="020B0604030504040204" pitchFamily="34" charset="-120"/>
              </a:rPr>
              <a:t>培植研究人才</a:t>
            </a:r>
            <a:endParaRPr lang="zh-CN"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39" name="矩形 38"/>
          <p:cNvSpPr/>
          <p:nvPr/>
        </p:nvSpPr>
        <p:spPr>
          <a:xfrm>
            <a:off x="6711003" y="5979517"/>
            <a:ext cx="2006899" cy="707886"/>
          </a:xfrm>
          <a:prstGeom prst="rect">
            <a:avLst/>
          </a:prstGeom>
        </p:spPr>
        <p:txBody>
          <a:bodyPr wrap="square">
            <a:spAutoFit/>
          </a:bodyPr>
          <a:lstStyle/>
          <a:p>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整合司法與醫療</a:t>
            </a:r>
            <a:endParaRPr lang="en-US" altLang="zh-TW" sz="2000" b="1" dirty="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連結獄政及社區</a:t>
            </a:r>
            <a:endParaRPr lang="zh-CN"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6711242" y="5075209"/>
            <a:ext cx="1747371" cy="707886"/>
          </a:xfrm>
          <a:prstGeom prst="rect">
            <a:avLst/>
          </a:prstGeom>
        </p:spPr>
        <p:txBody>
          <a:bodyPr wrap="square">
            <a:spAutoFit/>
          </a:bodyPr>
          <a:lstStyle/>
          <a:p>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建立管理機制深化服務品質</a:t>
            </a:r>
            <a:endParaRPr lang="zh-CN"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4" name="矩形 43"/>
          <p:cNvSpPr/>
          <p:nvPr/>
        </p:nvSpPr>
        <p:spPr>
          <a:xfrm>
            <a:off x="6681560" y="2332921"/>
            <a:ext cx="1724771" cy="707886"/>
          </a:xfrm>
          <a:prstGeom prst="rect">
            <a:avLst/>
          </a:prstGeom>
        </p:spPr>
        <p:txBody>
          <a:bodyPr wrap="square">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布建兒少資源</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提升安置量能</a:t>
            </a:r>
            <a:endParaRPr lang="zh-CN"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3" name="矩形 42"/>
          <p:cNvSpPr/>
          <p:nvPr/>
        </p:nvSpPr>
        <p:spPr>
          <a:xfrm>
            <a:off x="6697086" y="3195385"/>
            <a:ext cx="1734259" cy="707886"/>
          </a:xfrm>
          <a:prstGeom prst="rect">
            <a:avLst/>
          </a:prstGeom>
        </p:spPr>
        <p:txBody>
          <a:bodyPr wrap="square">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開發多元方案</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落實個別處遇</a:t>
            </a:r>
            <a:endParaRPr lang="zh-CN"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grpSp>
        <p:nvGrpSpPr>
          <p:cNvPr id="58" name="群組 57"/>
          <p:cNvGrpSpPr/>
          <p:nvPr/>
        </p:nvGrpSpPr>
        <p:grpSpPr>
          <a:xfrm>
            <a:off x="3372968" y="2695324"/>
            <a:ext cx="2569112" cy="3930163"/>
            <a:chOff x="4328973" y="2695324"/>
            <a:chExt cx="2569112" cy="3930163"/>
          </a:xfrm>
        </p:grpSpPr>
        <p:sp>
          <p:nvSpPr>
            <p:cNvPr id="110" name="Freeform 5"/>
            <p:cNvSpPr>
              <a:spLocks noChangeAspect="1" noEditPoints="1"/>
            </p:cNvSpPr>
            <p:nvPr/>
          </p:nvSpPr>
          <p:spPr bwMode="auto">
            <a:xfrm rot="5400000">
              <a:off x="4514107" y="2697976"/>
              <a:ext cx="1877303" cy="1872000"/>
            </a:xfrm>
            <a:custGeom>
              <a:avLst/>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rgbClr val="C00000"/>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zh-CN" altLang="en-US" sz="1400" b="0" i="0" u="none" strike="noStrike" kern="0" cap="none" spc="0" normalizeH="0" baseline="0" noProof="0">
                <a:ln>
                  <a:noFill/>
                </a:ln>
                <a:solidFill>
                  <a:srgbClr val="F4F4F4"/>
                </a:solidFill>
                <a:effectLst/>
                <a:uLnTx/>
                <a:uFillTx/>
              </a:endParaRPr>
            </a:p>
          </p:txBody>
        </p:sp>
        <p:sp>
          <p:nvSpPr>
            <p:cNvPr id="111" name="Freeform 6"/>
            <p:cNvSpPr>
              <a:spLocks noChangeAspect="1" noEditPoints="1"/>
            </p:cNvSpPr>
            <p:nvPr/>
          </p:nvSpPr>
          <p:spPr bwMode="auto">
            <a:xfrm rot="5400000">
              <a:off x="4776150" y="4503552"/>
              <a:ext cx="2119870" cy="2124000"/>
            </a:xfrm>
            <a:custGeom>
              <a:avLst/>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rgbClr val="433D3C"/>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zh-CN" altLang="en-US" sz="1400" b="0" i="0" u="none" strike="noStrike" kern="0" cap="none" spc="0" normalizeH="0" baseline="0" noProof="0">
                <a:ln>
                  <a:noFill/>
                </a:ln>
                <a:solidFill>
                  <a:srgbClr val="F4F4F4"/>
                </a:solidFill>
                <a:effectLst/>
                <a:uLnTx/>
                <a:uFillTx/>
              </a:endParaRPr>
            </a:p>
          </p:txBody>
        </p:sp>
        <p:sp>
          <p:nvSpPr>
            <p:cNvPr id="112" name="Freeform 7"/>
            <p:cNvSpPr>
              <a:spLocks noEditPoints="1"/>
            </p:cNvSpPr>
            <p:nvPr/>
          </p:nvSpPr>
          <p:spPr bwMode="auto">
            <a:xfrm rot="5400000">
              <a:off x="6204793" y="4087805"/>
              <a:ext cx="465223" cy="466352"/>
            </a:xfrm>
            <a:custGeom>
              <a:avLst/>
              <a:gdLst>
                <a:gd name="T0" fmla="*/ 922 w 1572"/>
                <a:gd name="T1" fmla="*/ 186 h 1571"/>
                <a:gd name="T2" fmla="*/ 637 w 1572"/>
                <a:gd name="T3" fmla="*/ 1382 h 1571"/>
                <a:gd name="T4" fmla="*/ 541 w 1572"/>
                <a:gd name="T5" fmla="*/ 1535 h 1571"/>
                <a:gd name="T6" fmla="*/ 724 w 1572"/>
                <a:gd name="T7" fmla="*/ 1451 h 1571"/>
                <a:gd name="T8" fmla="*/ 852 w 1572"/>
                <a:gd name="T9" fmla="*/ 1571 h 1571"/>
                <a:gd name="T10" fmla="*/ 988 w 1572"/>
                <a:gd name="T11" fmla="*/ 1420 h 1571"/>
                <a:gd name="T12" fmla="*/ 1143 w 1572"/>
                <a:gd name="T13" fmla="*/ 1489 h 1571"/>
                <a:gd name="T14" fmla="*/ 1211 w 1572"/>
                <a:gd name="T15" fmla="*/ 1295 h 1571"/>
                <a:gd name="T16" fmla="*/ 1394 w 1572"/>
                <a:gd name="T17" fmla="*/ 1288 h 1571"/>
                <a:gd name="T18" fmla="*/ 1378 w 1572"/>
                <a:gd name="T19" fmla="*/ 1082 h 1571"/>
                <a:gd name="T20" fmla="*/ 1536 w 1572"/>
                <a:gd name="T21" fmla="*/ 1031 h 1571"/>
                <a:gd name="T22" fmla="*/ 1445 w 1572"/>
                <a:gd name="T23" fmla="*/ 845 h 1571"/>
                <a:gd name="T24" fmla="*/ 1572 w 1572"/>
                <a:gd name="T25" fmla="*/ 727 h 1571"/>
                <a:gd name="T26" fmla="*/ 1419 w 1572"/>
                <a:gd name="T27" fmla="*/ 590 h 1571"/>
                <a:gd name="T28" fmla="*/ 1489 w 1572"/>
                <a:gd name="T29" fmla="*/ 429 h 1571"/>
                <a:gd name="T30" fmla="*/ 1297 w 1572"/>
                <a:gd name="T31" fmla="*/ 361 h 1571"/>
                <a:gd name="T32" fmla="*/ 1304 w 1572"/>
                <a:gd name="T33" fmla="*/ 191 h 1571"/>
                <a:gd name="T34" fmla="*/ 1103 w 1572"/>
                <a:gd name="T35" fmla="*/ 199 h 1571"/>
                <a:gd name="T36" fmla="*/ 1031 w 1572"/>
                <a:gd name="T37" fmla="*/ 36 h 1571"/>
                <a:gd name="T38" fmla="*/ 849 w 1572"/>
                <a:gd name="T39" fmla="*/ 119 h 1571"/>
                <a:gd name="T40" fmla="*/ 720 w 1572"/>
                <a:gd name="T41" fmla="*/ 0 h 1571"/>
                <a:gd name="T42" fmla="*/ 585 w 1572"/>
                <a:gd name="T43" fmla="*/ 144 h 1571"/>
                <a:gd name="T44" fmla="*/ 429 w 1572"/>
                <a:gd name="T45" fmla="*/ 83 h 1571"/>
                <a:gd name="T46" fmla="*/ 358 w 1572"/>
                <a:gd name="T47" fmla="*/ 265 h 1571"/>
                <a:gd name="T48" fmla="*/ 178 w 1572"/>
                <a:gd name="T49" fmla="*/ 284 h 1571"/>
                <a:gd name="T50" fmla="*/ 185 w 1572"/>
                <a:gd name="T51" fmla="*/ 478 h 1571"/>
                <a:gd name="T52" fmla="*/ 37 w 1572"/>
                <a:gd name="T53" fmla="*/ 541 h 1571"/>
                <a:gd name="T54" fmla="*/ 114 w 1572"/>
                <a:gd name="T55" fmla="*/ 720 h 1571"/>
                <a:gd name="T56" fmla="*/ 0 w 1572"/>
                <a:gd name="T57" fmla="*/ 844 h 1571"/>
                <a:gd name="T58" fmla="*/ 140 w 1572"/>
                <a:gd name="T59" fmla="*/ 980 h 1571"/>
                <a:gd name="T60" fmla="*/ 83 w 1572"/>
                <a:gd name="T61" fmla="*/ 1143 h 1571"/>
                <a:gd name="T62" fmla="*/ 267 w 1572"/>
                <a:gd name="T63" fmla="*/ 1213 h 1571"/>
                <a:gd name="T64" fmla="*/ 268 w 1572"/>
                <a:gd name="T65" fmla="*/ 1380 h 1571"/>
                <a:gd name="T66" fmla="*/ 466 w 1572"/>
                <a:gd name="T67" fmla="*/ 1375 h 1571"/>
                <a:gd name="T68" fmla="*/ 541 w 1572"/>
                <a:gd name="T69" fmla="*/ 1535 h 1571"/>
                <a:gd name="T70" fmla="*/ 786 w 1572"/>
                <a:gd name="T71" fmla="*/ 952 h 1571"/>
                <a:gd name="T72" fmla="*/ 1215 w 1572"/>
                <a:gd name="T73" fmla="*/ 932 h 1571"/>
                <a:gd name="T74" fmla="*/ 768 w 1572"/>
                <a:gd name="T75" fmla="*/ 1296 h 1571"/>
                <a:gd name="T76" fmla="*/ 560 w 1572"/>
                <a:gd name="T77" fmla="*/ 1247 h 1571"/>
                <a:gd name="T78" fmla="*/ 339 w 1572"/>
                <a:gd name="T79" fmla="*/ 723 h 1571"/>
                <a:gd name="T80" fmla="*/ 698 w 1572"/>
                <a:gd name="T81" fmla="*/ 931 h 1571"/>
                <a:gd name="T82" fmla="*/ 560 w 1572"/>
                <a:gd name="T83" fmla="*/ 1247 h 1571"/>
                <a:gd name="T84" fmla="*/ 881 w 1572"/>
                <a:gd name="T85" fmla="*/ 808 h 1571"/>
                <a:gd name="T86" fmla="*/ 678 w 1572"/>
                <a:gd name="T87" fmla="*/ 760 h 1571"/>
                <a:gd name="T88" fmla="*/ 354 w 1572"/>
                <a:gd name="T89" fmla="*/ 633 h 1571"/>
                <a:gd name="T90" fmla="*/ 798 w 1572"/>
                <a:gd name="T91" fmla="*/ 272 h 1571"/>
                <a:gd name="T92" fmla="*/ 773 w 1572"/>
                <a:gd name="T93" fmla="*/ 616 h 1571"/>
                <a:gd name="T94" fmla="*/ 354 w 1572"/>
                <a:gd name="T95" fmla="*/ 633 h 1571"/>
                <a:gd name="T96" fmla="*/ 1292 w 1572"/>
                <a:gd name="T97" fmla="*/ 804 h 1571"/>
                <a:gd name="T98" fmla="*/ 947 w 1572"/>
                <a:gd name="T99" fmla="*/ 775 h 1571"/>
                <a:gd name="T100" fmla="*/ 929 w 1572"/>
                <a:gd name="T101" fmla="*/ 353 h 1571"/>
                <a:gd name="T102" fmla="*/ 1344 w 1572"/>
                <a:gd name="T103" fmla="*/ 919 h 1571"/>
                <a:gd name="T104" fmla="*/ 215 w 1572"/>
                <a:gd name="T105" fmla="*/ 649 h 1571"/>
                <a:gd name="T106" fmla="*/ 1344 w 1572"/>
                <a:gd name="T107" fmla="*/ 919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grpSp>
          <p:nvGrpSpPr>
            <p:cNvPr id="34" name="群組 33"/>
            <p:cNvGrpSpPr/>
            <p:nvPr/>
          </p:nvGrpSpPr>
          <p:grpSpPr>
            <a:xfrm>
              <a:off x="4328973" y="4257491"/>
              <a:ext cx="565635" cy="1223558"/>
              <a:chOff x="3784426" y="3673138"/>
              <a:chExt cx="565635" cy="1223558"/>
            </a:xfrm>
          </p:grpSpPr>
          <p:sp>
            <p:nvSpPr>
              <p:cNvPr id="113" name="Freeform 8"/>
              <p:cNvSpPr>
                <a:spLocks noEditPoints="1"/>
              </p:cNvSpPr>
              <p:nvPr/>
            </p:nvSpPr>
            <p:spPr bwMode="auto">
              <a:xfrm rot="5400000">
                <a:off x="3798211" y="4605492"/>
                <a:ext cx="290851" cy="291557"/>
              </a:xfrm>
              <a:custGeom>
                <a:avLst/>
                <a:gdLst>
                  <a:gd name="T0" fmla="*/ 577 w 983"/>
                  <a:gd name="T1" fmla="*/ 116 h 982"/>
                  <a:gd name="T2" fmla="*/ 398 w 983"/>
                  <a:gd name="T3" fmla="*/ 864 h 982"/>
                  <a:gd name="T4" fmla="*/ 338 w 983"/>
                  <a:gd name="T5" fmla="*/ 959 h 982"/>
                  <a:gd name="T6" fmla="*/ 453 w 983"/>
                  <a:gd name="T7" fmla="*/ 907 h 982"/>
                  <a:gd name="T8" fmla="*/ 533 w 983"/>
                  <a:gd name="T9" fmla="*/ 982 h 982"/>
                  <a:gd name="T10" fmla="*/ 618 w 983"/>
                  <a:gd name="T11" fmla="*/ 887 h 982"/>
                  <a:gd name="T12" fmla="*/ 715 w 983"/>
                  <a:gd name="T13" fmla="*/ 930 h 982"/>
                  <a:gd name="T14" fmla="*/ 757 w 983"/>
                  <a:gd name="T15" fmla="*/ 809 h 982"/>
                  <a:gd name="T16" fmla="*/ 871 w 983"/>
                  <a:gd name="T17" fmla="*/ 805 h 982"/>
                  <a:gd name="T18" fmla="*/ 862 w 983"/>
                  <a:gd name="T19" fmla="*/ 676 h 982"/>
                  <a:gd name="T20" fmla="*/ 960 w 983"/>
                  <a:gd name="T21" fmla="*/ 644 h 982"/>
                  <a:gd name="T22" fmla="*/ 904 w 983"/>
                  <a:gd name="T23" fmla="*/ 528 h 982"/>
                  <a:gd name="T24" fmla="*/ 983 w 983"/>
                  <a:gd name="T25" fmla="*/ 454 h 982"/>
                  <a:gd name="T26" fmla="*/ 887 w 983"/>
                  <a:gd name="T27" fmla="*/ 369 h 982"/>
                  <a:gd name="T28" fmla="*/ 931 w 983"/>
                  <a:gd name="T29" fmla="*/ 268 h 982"/>
                  <a:gd name="T30" fmla="*/ 811 w 983"/>
                  <a:gd name="T31" fmla="*/ 225 h 982"/>
                  <a:gd name="T32" fmla="*/ 815 w 983"/>
                  <a:gd name="T33" fmla="*/ 119 h 982"/>
                  <a:gd name="T34" fmla="*/ 689 w 983"/>
                  <a:gd name="T35" fmla="*/ 124 h 982"/>
                  <a:gd name="T36" fmla="*/ 644 w 983"/>
                  <a:gd name="T37" fmla="*/ 22 h 982"/>
                  <a:gd name="T38" fmla="*/ 531 w 983"/>
                  <a:gd name="T39" fmla="*/ 74 h 982"/>
                  <a:gd name="T40" fmla="*/ 450 w 983"/>
                  <a:gd name="T41" fmla="*/ 0 h 982"/>
                  <a:gd name="T42" fmla="*/ 366 w 983"/>
                  <a:gd name="T43" fmla="*/ 90 h 982"/>
                  <a:gd name="T44" fmla="*/ 268 w 983"/>
                  <a:gd name="T45" fmla="*/ 51 h 982"/>
                  <a:gd name="T46" fmla="*/ 224 w 983"/>
                  <a:gd name="T47" fmla="*/ 165 h 982"/>
                  <a:gd name="T48" fmla="*/ 111 w 983"/>
                  <a:gd name="T49" fmla="*/ 177 h 982"/>
                  <a:gd name="T50" fmla="*/ 116 w 983"/>
                  <a:gd name="T51" fmla="*/ 299 h 982"/>
                  <a:gd name="T52" fmla="*/ 23 w 983"/>
                  <a:gd name="T53" fmla="*/ 338 h 982"/>
                  <a:gd name="T54" fmla="*/ 71 w 983"/>
                  <a:gd name="T55" fmla="*/ 450 h 982"/>
                  <a:gd name="T56" fmla="*/ 0 w 983"/>
                  <a:gd name="T57" fmla="*/ 527 h 982"/>
                  <a:gd name="T58" fmla="*/ 88 w 983"/>
                  <a:gd name="T59" fmla="*/ 612 h 982"/>
                  <a:gd name="T60" fmla="*/ 52 w 983"/>
                  <a:gd name="T61" fmla="*/ 714 h 982"/>
                  <a:gd name="T62" fmla="*/ 167 w 983"/>
                  <a:gd name="T63" fmla="*/ 758 h 982"/>
                  <a:gd name="T64" fmla="*/ 168 w 983"/>
                  <a:gd name="T65" fmla="*/ 862 h 982"/>
                  <a:gd name="T66" fmla="*/ 292 w 983"/>
                  <a:gd name="T67" fmla="*/ 859 h 982"/>
                  <a:gd name="T68" fmla="*/ 338 w 983"/>
                  <a:gd name="T69" fmla="*/ 959 h 982"/>
                  <a:gd name="T70" fmla="*/ 491 w 983"/>
                  <a:gd name="T71" fmla="*/ 595 h 982"/>
                  <a:gd name="T72" fmla="*/ 759 w 983"/>
                  <a:gd name="T73" fmla="*/ 582 h 982"/>
                  <a:gd name="T74" fmla="*/ 480 w 983"/>
                  <a:gd name="T75" fmla="*/ 810 h 982"/>
                  <a:gd name="T76" fmla="*/ 350 w 983"/>
                  <a:gd name="T77" fmla="*/ 779 h 982"/>
                  <a:gd name="T78" fmla="*/ 212 w 983"/>
                  <a:gd name="T79" fmla="*/ 451 h 982"/>
                  <a:gd name="T80" fmla="*/ 436 w 983"/>
                  <a:gd name="T81" fmla="*/ 582 h 982"/>
                  <a:gd name="T82" fmla="*/ 350 w 983"/>
                  <a:gd name="T83" fmla="*/ 779 h 982"/>
                  <a:gd name="T84" fmla="*/ 551 w 983"/>
                  <a:gd name="T85" fmla="*/ 505 h 982"/>
                  <a:gd name="T86" fmla="*/ 424 w 983"/>
                  <a:gd name="T87" fmla="*/ 475 h 982"/>
                  <a:gd name="T88" fmla="*/ 222 w 983"/>
                  <a:gd name="T89" fmla="*/ 396 h 982"/>
                  <a:gd name="T90" fmla="*/ 499 w 983"/>
                  <a:gd name="T91" fmla="*/ 170 h 982"/>
                  <a:gd name="T92" fmla="*/ 483 w 983"/>
                  <a:gd name="T93" fmla="*/ 385 h 982"/>
                  <a:gd name="T94" fmla="*/ 222 w 983"/>
                  <a:gd name="T95" fmla="*/ 396 h 982"/>
                  <a:gd name="T96" fmla="*/ 808 w 983"/>
                  <a:gd name="T97" fmla="*/ 503 h 982"/>
                  <a:gd name="T98" fmla="*/ 592 w 983"/>
                  <a:gd name="T99" fmla="*/ 484 h 982"/>
                  <a:gd name="T100" fmla="*/ 581 w 983"/>
                  <a:gd name="T101" fmla="*/ 221 h 982"/>
                  <a:gd name="T102" fmla="*/ 841 w 983"/>
                  <a:gd name="T103" fmla="*/ 574 h 982"/>
                  <a:gd name="T104" fmla="*/ 134 w 983"/>
                  <a:gd name="T105" fmla="*/ 406 h 982"/>
                  <a:gd name="T106" fmla="*/ 841 w 983"/>
                  <a:gd name="T107" fmla="*/ 5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sp>
            <p:nvSpPr>
              <p:cNvPr id="114" name="Freeform 9"/>
              <p:cNvSpPr>
                <a:spLocks noEditPoints="1"/>
              </p:cNvSpPr>
              <p:nvPr/>
            </p:nvSpPr>
            <p:spPr bwMode="auto">
              <a:xfrm rot="5400000">
                <a:off x="3813630" y="3672489"/>
                <a:ext cx="246212" cy="247509"/>
              </a:xfrm>
              <a:custGeom>
                <a:avLst/>
                <a:gdLst>
                  <a:gd name="T0" fmla="*/ 419 w 832"/>
                  <a:gd name="T1" fmla="*/ 497 h 832"/>
                  <a:gd name="T2" fmla="*/ 419 w 832"/>
                  <a:gd name="T3" fmla="*/ 335 h 832"/>
                  <a:gd name="T4" fmla="*/ 450 w 832"/>
                  <a:gd name="T5" fmla="*/ 0 h 832"/>
                  <a:gd name="T6" fmla="*/ 366 w 832"/>
                  <a:gd name="T7" fmla="*/ 66 h 832"/>
                  <a:gd name="T8" fmla="*/ 285 w 832"/>
                  <a:gd name="T9" fmla="*/ 20 h 832"/>
                  <a:gd name="T10" fmla="*/ 234 w 832"/>
                  <a:gd name="T11" fmla="*/ 114 h 832"/>
                  <a:gd name="T12" fmla="*/ 146 w 832"/>
                  <a:gd name="T13" fmla="*/ 98 h 832"/>
                  <a:gd name="T14" fmla="*/ 135 w 832"/>
                  <a:gd name="T15" fmla="*/ 206 h 832"/>
                  <a:gd name="T16" fmla="*/ 41 w 832"/>
                  <a:gd name="T17" fmla="*/ 232 h 832"/>
                  <a:gd name="T18" fmla="*/ 75 w 832"/>
                  <a:gd name="T19" fmla="*/ 336 h 832"/>
                  <a:gd name="T20" fmla="*/ 0 w 832"/>
                  <a:gd name="T21" fmla="*/ 382 h 832"/>
                  <a:gd name="T22" fmla="*/ 69 w 832"/>
                  <a:gd name="T23" fmla="*/ 466 h 832"/>
                  <a:gd name="T24" fmla="*/ 18 w 832"/>
                  <a:gd name="T25" fmla="*/ 543 h 832"/>
                  <a:gd name="T26" fmla="*/ 114 w 832"/>
                  <a:gd name="T27" fmla="*/ 594 h 832"/>
                  <a:gd name="T28" fmla="*/ 98 w 832"/>
                  <a:gd name="T29" fmla="*/ 686 h 832"/>
                  <a:gd name="T30" fmla="*/ 205 w 832"/>
                  <a:gd name="T31" fmla="*/ 697 h 832"/>
                  <a:gd name="T32" fmla="*/ 222 w 832"/>
                  <a:gd name="T33" fmla="*/ 785 h 832"/>
                  <a:gd name="T34" fmla="*/ 325 w 832"/>
                  <a:gd name="T35" fmla="*/ 757 h 832"/>
                  <a:gd name="T36" fmla="*/ 382 w 832"/>
                  <a:gd name="T37" fmla="*/ 832 h 832"/>
                  <a:gd name="T38" fmla="*/ 465 w 832"/>
                  <a:gd name="T39" fmla="*/ 767 h 832"/>
                  <a:gd name="T40" fmla="*/ 547 w 832"/>
                  <a:gd name="T41" fmla="*/ 812 h 832"/>
                  <a:gd name="T42" fmla="*/ 598 w 832"/>
                  <a:gd name="T43" fmla="*/ 721 h 832"/>
                  <a:gd name="T44" fmla="*/ 686 w 832"/>
                  <a:gd name="T45" fmla="*/ 734 h 832"/>
                  <a:gd name="T46" fmla="*/ 700 w 832"/>
                  <a:gd name="T47" fmla="*/ 631 h 832"/>
                  <a:gd name="T48" fmla="*/ 790 w 832"/>
                  <a:gd name="T49" fmla="*/ 600 h 832"/>
                  <a:gd name="T50" fmla="*/ 763 w 832"/>
                  <a:gd name="T51" fmla="*/ 500 h 832"/>
                  <a:gd name="T52" fmla="*/ 832 w 832"/>
                  <a:gd name="T53" fmla="*/ 450 h 832"/>
                  <a:gd name="T54" fmla="*/ 770 w 832"/>
                  <a:gd name="T55" fmla="*/ 367 h 832"/>
                  <a:gd name="T56" fmla="*/ 813 w 832"/>
                  <a:gd name="T57" fmla="*/ 289 h 832"/>
                  <a:gd name="T58" fmla="*/ 724 w 832"/>
                  <a:gd name="T59" fmla="*/ 237 h 832"/>
                  <a:gd name="T60" fmla="*/ 734 w 832"/>
                  <a:gd name="T61" fmla="*/ 146 h 832"/>
                  <a:gd name="T62" fmla="*/ 630 w 832"/>
                  <a:gd name="T63" fmla="*/ 132 h 832"/>
                  <a:gd name="T64" fmla="*/ 609 w 832"/>
                  <a:gd name="T65" fmla="*/ 46 h 832"/>
                  <a:gd name="T66" fmla="*/ 508 w 832"/>
                  <a:gd name="T67" fmla="*/ 73 h 832"/>
                  <a:gd name="T68" fmla="*/ 450 w 832"/>
                  <a:gd name="T69"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sp>
            <p:nvSpPr>
              <p:cNvPr id="115" name="Freeform 10"/>
              <p:cNvSpPr>
                <a:spLocks noEditPoints="1"/>
              </p:cNvSpPr>
              <p:nvPr/>
            </p:nvSpPr>
            <p:spPr bwMode="auto">
              <a:xfrm rot="5400000">
                <a:off x="3785460" y="3918728"/>
                <a:ext cx="563567" cy="565635"/>
              </a:xfrm>
              <a:custGeom>
                <a:avLst/>
                <a:gdLst>
                  <a:gd name="T0" fmla="*/ 586 w 1904"/>
                  <a:gd name="T1" fmla="*/ 324 h 1906"/>
                  <a:gd name="T2" fmla="*/ 1811 w 1904"/>
                  <a:gd name="T3" fmla="*/ 543 h 1906"/>
                  <a:gd name="T4" fmla="*/ 1521 w 1904"/>
                  <a:gd name="T5" fmla="*/ 383 h 1906"/>
                  <a:gd name="T6" fmla="*/ 1337 w 1904"/>
                  <a:gd name="T7" fmla="*/ 247 h 1906"/>
                  <a:gd name="T8" fmla="*/ 1121 w 1904"/>
                  <a:gd name="T9" fmla="*/ 14 h 1906"/>
                  <a:gd name="T10" fmla="*/ 882 w 1904"/>
                  <a:gd name="T11" fmla="*/ 0 h 1906"/>
                  <a:gd name="T12" fmla="*/ 652 w 1904"/>
                  <a:gd name="T13" fmla="*/ 208 h 1906"/>
                  <a:gd name="T14" fmla="*/ 453 w 1904"/>
                  <a:gd name="T15" fmla="*/ 324 h 1906"/>
                  <a:gd name="T16" fmla="*/ 152 w 1904"/>
                  <a:gd name="T17" fmla="*/ 431 h 1906"/>
                  <a:gd name="T18" fmla="*/ 53 w 1904"/>
                  <a:gd name="T19" fmla="*/ 633 h 1906"/>
                  <a:gd name="T20" fmla="*/ 148 w 1904"/>
                  <a:gd name="T21" fmla="*/ 937 h 1906"/>
                  <a:gd name="T22" fmla="*/ 175 w 1904"/>
                  <a:gd name="T23" fmla="*/ 1165 h 1906"/>
                  <a:gd name="T24" fmla="*/ 170 w 1904"/>
                  <a:gd name="T25" fmla="*/ 1494 h 1906"/>
                  <a:gd name="T26" fmla="*/ 322 w 1904"/>
                  <a:gd name="T27" fmla="*/ 1667 h 1906"/>
                  <a:gd name="T28" fmla="*/ 640 w 1904"/>
                  <a:gd name="T29" fmla="*/ 1704 h 1906"/>
                  <a:gd name="T30" fmla="*/ 856 w 1904"/>
                  <a:gd name="T31" fmla="*/ 1764 h 1906"/>
                  <a:gd name="T32" fmla="*/ 1172 w 1904"/>
                  <a:gd name="T33" fmla="*/ 1884 h 1906"/>
                  <a:gd name="T34" fmla="*/ 1366 w 1904"/>
                  <a:gd name="T35" fmla="*/ 1816 h 1906"/>
                  <a:gd name="T36" fmla="*/ 1528 w 1904"/>
                  <a:gd name="T37" fmla="*/ 1536 h 1906"/>
                  <a:gd name="T38" fmla="*/ 1662 w 1904"/>
                  <a:gd name="T39" fmla="*/ 1359 h 1906"/>
                  <a:gd name="T40" fmla="*/ 1890 w 1904"/>
                  <a:gd name="T41" fmla="*/ 1127 h 1906"/>
                  <a:gd name="T42" fmla="*/ 1904 w 1904"/>
                  <a:gd name="T43" fmla="*/ 913 h 1906"/>
                  <a:gd name="T44" fmla="*/ 1701 w 1904"/>
                  <a:gd name="T45" fmla="*/ 649 h 1906"/>
                  <a:gd name="T46" fmla="*/ 1295 w 1904"/>
                  <a:gd name="T47" fmla="*/ 845 h 1906"/>
                  <a:gd name="T48" fmla="*/ 1217 w 1904"/>
                  <a:gd name="T49" fmla="*/ 646 h 1906"/>
                  <a:gd name="T50" fmla="*/ 1416 w 1904"/>
                  <a:gd name="T51" fmla="*/ 785 h 1906"/>
                  <a:gd name="T52" fmla="*/ 1442 w 1904"/>
                  <a:gd name="T53" fmla="*/ 1085 h 1906"/>
                  <a:gd name="T54" fmla="*/ 1278 w 1904"/>
                  <a:gd name="T55" fmla="*/ 1124 h 1906"/>
                  <a:gd name="T56" fmla="*/ 1365 w 1904"/>
                  <a:gd name="T57" fmla="*/ 928 h 1906"/>
                  <a:gd name="T58" fmla="*/ 1203 w 1904"/>
                  <a:gd name="T59" fmla="*/ 1383 h 1906"/>
                  <a:gd name="T60" fmla="*/ 1060 w 1904"/>
                  <a:gd name="T61" fmla="*/ 1296 h 1906"/>
                  <a:gd name="T62" fmla="*/ 1259 w 1904"/>
                  <a:gd name="T63" fmla="*/ 1218 h 1906"/>
                  <a:gd name="T64" fmla="*/ 906 w 1904"/>
                  <a:gd name="T65" fmla="*/ 1436 h 1906"/>
                  <a:gd name="T66" fmla="*/ 715 w 1904"/>
                  <a:gd name="T67" fmla="*/ 1286 h 1906"/>
                  <a:gd name="T68" fmla="*/ 922 w 1904"/>
                  <a:gd name="T69" fmla="*/ 1305 h 1906"/>
                  <a:gd name="T70" fmla="*/ 522 w 1904"/>
                  <a:gd name="T71" fmla="*/ 1204 h 1906"/>
                  <a:gd name="T72" fmla="*/ 610 w 1904"/>
                  <a:gd name="T73" fmla="*/ 1060 h 1906"/>
                  <a:gd name="T74" fmla="*/ 687 w 1904"/>
                  <a:gd name="T75" fmla="*/ 1260 h 1906"/>
                  <a:gd name="T76" fmla="*/ 456 w 1904"/>
                  <a:gd name="T77" fmla="*/ 825 h 1906"/>
                  <a:gd name="T78" fmla="*/ 619 w 1904"/>
                  <a:gd name="T79" fmla="*/ 786 h 1906"/>
                  <a:gd name="T80" fmla="*/ 533 w 1904"/>
                  <a:gd name="T81" fmla="*/ 982 h 1906"/>
                  <a:gd name="T82" fmla="*/ 702 w 1904"/>
                  <a:gd name="T83" fmla="*/ 522 h 1906"/>
                  <a:gd name="T84" fmla="*/ 845 w 1904"/>
                  <a:gd name="T85" fmla="*/ 610 h 1906"/>
                  <a:gd name="T86" fmla="*/ 645 w 1904"/>
                  <a:gd name="T87" fmla="*/ 688 h 1906"/>
                  <a:gd name="T88" fmla="*/ 1094 w 1904"/>
                  <a:gd name="T89" fmla="*/ 1195 h 1906"/>
                  <a:gd name="T90" fmla="*/ 1190 w 1904"/>
                  <a:gd name="T91" fmla="*/ 824 h 1906"/>
                  <a:gd name="T92" fmla="*/ 1074 w 1904"/>
                  <a:gd name="T93" fmla="*/ 461 h 1906"/>
                  <a:gd name="T94" fmla="*/ 1113 w 1904"/>
                  <a:gd name="T95" fmla="*/ 625 h 1906"/>
                  <a:gd name="T96" fmla="*/ 917 w 1904"/>
                  <a:gd name="T97" fmla="*/ 539 h 1906"/>
                  <a:gd name="T98" fmla="*/ 1286 w 1904"/>
                  <a:gd name="T99" fmla="*/ 15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grpSp>
        <p:sp>
          <p:nvSpPr>
            <p:cNvPr id="118" name="Freeform 19"/>
            <p:cNvSpPr>
              <a:spLocks noChangeAspect="1" noEditPoints="1"/>
            </p:cNvSpPr>
            <p:nvPr/>
          </p:nvSpPr>
          <p:spPr bwMode="auto">
            <a:xfrm>
              <a:off x="5654481" y="4862693"/>
              <a:ext cx="438838" cy="360000"/>
            </a:xfrm>
            <a:custGeom>
              <a:avLst/>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rgbClr val="433D3C"/>
            </a:solidFill>
            <a:ln>
              <a:noFill/>
            </a:ln>
          </p:spPr>
          <p:txBody>
            <a:bodyPr vert="horz" wrap="square" lIns="91428" tIns="45714" rIns="91428" bIns="45714" numCol="1" anchor="t" anchorCtr="0" compatLnSpc="1"/>
            <a:lstStyle/>
            <a:p>
              <a:pPr fontAlgn="base">
                <a:spcBef>
                  <a:spcPct val="0"/>
                </a:spcBef>
                <a:spcAft>
                  <a:spcPct val="0"/>
                </a:spcAft>
                <a:buFont typeface="Arial" panose="020B0604020202020204" pitchFamily="34" charset="0"/>
                <a:buNone/>
              </a:pPr>
              <a:endParaRPr lang="zh-CN" altLang="en-US" sz="1200">
                <a:solidFill>
                  <a:srgbClr val="4D4D4D"/>
                </a:solidFill>
                <a:ea typeface="宋体" panose="02010600030101010101" pitchFamily="2" charset="-122"/>
              </a:endParaRPr>
            </a:p>
          </p:txBody>
        </p:sp>
        <p:sp>
          <p:nvSpPr>
            <p:cNvPr id="119" name="Freeform 11"/>
            <p:cNvSpPr>
              <a:spLocks noEditPoints="1"/>
            </p:cNvSpPr>
            <p:nvPr/>
          </p:nvSpPr>
          <p:spPr bwMode="auto">
            <a:xfrm>
              <a:off x="5241752" y="3090097"/>
              <a:ext cx="422011" cy="265699"/>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rgbClr val="C00000"/>
            </a:solidFill>
            <a:ln>
              <a:noFill/>
            </a:ln>
          </p:spPr>
          <p:txBody>
            <a:bodyPr vert="horz" wrap="square" lIns="91428" tIns="45714" rIns="91428" bIns="45714" numCol="1" anchor="t" anchorCtr="0" compatLnSpc="1"/>
            <a:lstStyle/>
            <a:p>
              <a:pPr fontAlgn="base">
                <a:spcBef>
                  <a:spcPct val="0"/>
                </a:spcBef>
                <a:spcAft>
                  <a:spcPct val="0"/>
                </a:spcAft>
                <a:buFont typeface="Arial" panose="020B0604020202020204" pitchFamily="34" charset="0"/>
                <a:buNone/>
              </a:pPr>
              <a:endParaRPr lang="zh-CN" altLang="en-US" sz="1200">
                <a:solidFill>
                  <a:srgbClr val="4D4D4D"/>
                </a:solidFill>
                <a:ea typeface="宋体" panose="02010600030101010101" pitchFamily="2" charset="-122"/>
              </a:endParaRPr>
            </a:p>
          </p:txBody>
        </p:sp>
        <p:sp>
          <p:nvSpPr>
            <p:cNvPr id="33" name="文字方塊 32"/>
            <p:cNvSpPr txBox="1"/>
            <p:nvPr/>
          </p:nvSpPr>
          <p:spPr>
            <a:xfrm>
              <a:off x="4790029" y="3442586"/>
              <a:ext cx="1414199" cy="707886"/>
            </a:xfrm>
            <a:prstGeom prst="rect">
              <a:avLst/>
            </a:prstGeom>
            <a:noFill/>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普及</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多元資源布建</a:t>
              </a:r>
            </a:p>
          </p:txBody>
        </p:sp>
        <p:sp>
          <p:nvSpPr>
            <p:cNvPr id="93" name="文字方塊 92"/>
            <p:cNvSpPr txBox="1"/>
            <p:nvPr/>
          </p:nvSpPr>
          <p:spPr>
            <a:xfrm>
              <a:off x="5222916" y="5358745"/>
              <a:ext cx="1361985" cy="707886"/>
            </a:xfrm>
            <a:prstGeom prst="rect">
              <a:avLst/>
            </a:prstGeom>
            <a:noFill/>
          </p:spPr>
          <p:txBody>
            <a:bodyPr wrap="squar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提升品質促進復歸</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grpSp>
      <p:sp>
        <p:nvSpPr>
          <p:cNvPr id="247" name="文字方塊 246"/>
          <p:cNvSpPr txBox="1"/>
          <p:nvPr/>
        </p:nvSpPr>
        <p:spPr>
          <a:xfrm>
            <a:off x="9373629" y="3195385"/>
            <a:ext cx="1254711" cy="707886"/>
          </a:xfrm>
          <a:prstGeom prst="rect">
            <a:avLst/>
          </a:prstGeom>
          <a:noFill/>
        </p:spPr>
        <p:txBody>
          <a:bodyPr vert="horz" wrap="square" rtlCol="0">
            <a:spAutoFit/>
          </a:bodyPr>
          <a:lstStyle/>
          <a:p>
            <a:r>
              <a:rPr lang="zh-TW" altLang="en-US" sz="2000" b="1" dirty="0">
                <a:latin typeface="微軟正黑體" panose="020B0604030504040204" pitchFamily="34" charset="-120"/>
                <a:ea typeface="微軟正黑體" panose="020B0604030504040204" pitchFamily="34" charset="-120"/>
              </a:rPr>
              <a:t>多元方案涵蓋率</a:t>
            </a:r>
          </a:p>
        </p:txBody>
      </p:sp>
      <p:sp>
        <p:nvSpPr>
          <p:cNvPr id="253" name="文字方塊 252"/>
          <p:cNvSpPr txBox="1"/>
          <p:nvPr/>
        </p:nvSpPr>
        <p:spPr>
          <a:xfrm>
            <a:off x="9353606" y="5122085"/>
            <a:ext cx="1468440" cy="707886"/>
          </a:xfrm>
          <a:prstGeom prst="rect">
            <a:avLst/>
          </a:prstGeom>
          <a:noFill/>
        </p:spPr>
        <p:txBody>
          <a:bodyPr vert="horz" wrap="square" rtlCol="0">
            <a:spAutoFit/>
          </a:bodyPr>
          <a:lstStyle/>
          <a:p>
            <a:r>
              <a:rPr lang="zh-TW" altLang="en-US" sz="2000" b="1" dirty="0">
                <a:latin typeface="微軟正黑體" panose="020B0604030504040204" pitchFamily="34" charset="-120"/>
                <a:ea typeface="微軟正黑體" panose="020B0604030504040204" pitchFamily="34" charset="-120"/>
              </a:rPr>
              <a:t>家屬支持</a:t>
            </a:r>
            <a:br>
              <a:rPr lang="en-US" altLang="zh-TW" sz="2000" b="1"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意願提升率</a:t>
            </a:r>
          </a:p>
        </p:txBody>
      </p:sp>
      <p:sp>
        <p:nvSpPr>
          <p:cNvPr id="256" name="文字方塊 255"/>
          <p:cNvSpPr txBox="1"/>
          <p:nvPr/>
        </p:nvSpPr>
        <p:spPr>
          <a:xfrm>
            <a:off x="9358863" y="4223125"/>
            <a:ext cx="1220821" cy="707886"/>
          </a:xfrm>
          <a:prstGeom prst="rect">
            <a:avLst/>
          </a:prstGeom>
          <a:noFill/>
        </p:spPr>
        <p:txBody>
          <a:bodyPr vert="horz" wrap="square" rtlCol="0">
            <a:spAutoFit/>
          </a:bodyPr>
          <a:lstStyle/>
          <a:p>
            <a:r>
              <a:rPr lang="zh-TW" altLang="en-US" sz="2000" b="1" dirty="0">
                <a:latin typeface="微軟正黑體" panose="020B0604030504040204" pitchFamily="34" charset="-120"/>
                <a:ea typeface="微軟正黑體" panose="020B0604030504040204" pitchFamily="34" charset="-120"/>
              </a:rPr>
              <a:t>增補監所個管人力</a:t>
            </a:r>
          </a:p>
        </p:txBody>
      </p:sp>
      <p:grpSp>
        <p:nvGrpSpPr>
          <p:cNvPr id="224" name="群組 223"/>
          <p:cNvGrpSpPr/>
          <p:nvPr/>
        </p:nvGrpSpPr>
        <p:grpSpPr>
          <a:xfrm>
            <a:off x="10747465" y="3224671"/>
            <a:ext cx="1204627" cy="695721"/>
            <a:chOff x="10627455" y="1499075"/>
            <a:chExt cx="1204627" cy="825830"/>
          </a:xfrm>
        </p:grpSpPr>
        <p:sp>
          <p:nvSpPr>
            <p:cNvPr id="157" name="Shape 2041">
              <a:extLst>
                <a:ext uri="{FF2B5EF4-FFF2-40B4-BE49-F238E27FC236}">
                  <a16:creationId xmlns:a16="http://schemas.microsoft.com/office/drawing/2014/main" id="{8BC2A7F9-2979-4640-8535-BE87312C9709}"/>
                </a:ext>
              </a:extLst>
            </p:cNvPr>
            <p:cNvSpPr/>
            <p:nvPr/>
          </p:nvSpPr>
          <p:spPr>
            <a:xfrm>
              <a:off x="11347837" y="1525451"/>
              <a:ext cx="400977" cy="729312"/>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168" name="矩形 167"/>
            <p:cNvSpPr/>
            <p:nvPr/>
          </p:nvSpPr>
          <p:spPr>
            <a:xfrm>
              <a:off x="11250896" y="1499075"/>
              <a:ext cx="581186" cy="657605"/>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85</a:t>
              </a:r>
              <a:r>
                <a:rPr lang="en-US" altLang="zh-TW" sz="1400" b="1" kern="0" dirty="0">
                  <a:solidFill>
                    <a:schemeClr val="bg1"/>
                  </a:solidFill>
                  <a:latin typeface="Arial Black" panose="020B0A04020102020204" pitchFamily="34" charset="0"/>
                  <a:ea typeface="微软雅黑" panose="020B0503020204020204" pitchFamily="34" charset="-122"/>
                  <a:cs typeface="+mn-ea"/>
                  <a:sym typeface="+mn-lt"/>
                </a:rPr>
                <a:t>%</a:t>
              </a:r>
              <a:endParaRPr lang="en-US" altLang="zh-TW" sz="1600" b="1" kern="0" dirty="0">
                <a:solidFill>
                  <a:schemeClr val="bg1"/>
                </a:solidFill>
                <a:latin typeface="Arial Black" panose="020B0A04020102020204" pitchFamily="34" charset="0"/>
                <a:ea typeface="微软雅黑" panose="020B0503020204020204" pitchFamily="34" charset="-122"/>
                <a:cs typeface="+mn-ea"/>
                <a:sym typeface="+mn-lt"/>
              </a:endParaRPr>
            </a:p>
          </p:txBody>
        </p:sp>
        <p:grpSp>
          <p:nvGrpSpPr>
            <p:cNvPr id="208" name="群組 207"/>
            <p:cNvGrpSpPr/>
            <p:nvPr/>
          </p:nvGrpSpPr>
          <p:grpSpPr>
            <a:xfrm>
              <a:off x="10636115" y="1703837"/>
              <a:ext cx="557996" cy="621068"/>
              <a:chOff x="10040171" y="1705717"/>
              <a:chExt cx="557996" cy="621068"/>
            </a:xfrm>
          </p:grpSpPr>
          <p:sp>
            <p:nvSpPr>
              <p:cNvPr id="161" name="Shape 2045">
                <a:extLst>
                  <a:ext uri="{FF2B5EF4-FFF2-40B4-BE49-F238E27FC236}">
                    <a16:creationId xmlns:a16="http://schemas.microsoft.com/office/drawing/2014/main" id="{6CDFBE9D-F0B8-4D5E-B522-7839645D0CF6}"/>
                  </a:ext>
                </a:extLst>
              </p:cNvPr>
              <p:cNvSpPr/>
              <p:nvPr/>
            </p:nvSpPr>
            <p:spPr>
              <a:xfrm>
                <a:off x="10121571" y="1784427"/>
                <a:ext cx="400977" cy="470336"/>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901"/>
                      <a:pt x="21600" y="2013"/>
                    </a:cubicBezTo>
                    <a:lnTo>
                      <a:pt x="21600" y="21600"/>
                    </a:lnTo>
                    <a:lnTo>
                      <a:pt x="0" y="21600"/>
                    </a:lnTo>
                    <a:lnTo>
                      <a:pt x="0" y="2013"/>
                    </a:lnTo>
                    <a:cubicBezTo>
                      <a:pt x="0" y="901"/>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169" name="矩形 168"/>
              <p:cNvSpPr/>
              <p:nvPr/>
            </p:nvSpPr>
            <p:spPr>
              <a:xfrm>
                <a:off x="10040171" y="1705717"/>
                <a:ext cx="557996" cy="621068"/>
              </a:xfrm>
              <a:prstGeom prst="rect">
                <a:avLst/>
              </a:prstGeom>
            </p:spPr>
            <p:txBody>
              <a:bodyPr wrap="square">
                <a:spAutoFit/>
              </a:bodyPr>
              <a:lstStyle/>
              <a:p>
                <a:pPr lvl="0" algn="ctr" defTabSz="609570">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50</a:t>
                </a:r>
                <a:r>
                  <a:rPr lang="en-US" altLang="zh-TW" sz="1200" b="1" kern="0" dirty="0">
                    <a:solidFill>
                      <a:schemeClr val="bg1"/>
                    </a:solidFill>
                    <a:latin typeface="Arial Black" panose="020B0A04020102020204" pitchFamily="34" charset="0"/>
                    <a:ea typeface="微软雅黑" panose="020B0503020204020204" pitchFamily="34" charset="-122"/>
                    <a:cs typeface="+mn-ea"/>
                    <a:sym typeface="+mn-lt"/>
                  </a:rPr>
                  <a:t>%</a:t>
                </a:r>
              </a:p>
            </p:txBody>
          </p:sp>
        </p:grpSp>
        <p:cxnSp>
          <p:nvCxnSpPr>
            <p:cNvPr id="211" name="直線接點 210"/>
            <p:cNvCxnSpPr/>
            <p:nvPr/>
          </p:nvCxnSpPr>
          <p:spPr>
            <a:xfrm>
              <a:off x="10627455" y="2252884"/>
              <a:ext cx="1188000" cy="0"/>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grpSp>
        <p:nvGrpSpPr>
          <p:cNvPr id="250" name="群組 249"/>
          <p:cNvGrpSpPr/>
          <p:nvPr/>
        </p:nvGrpSpPr>
        <p:grpSpPr>
          <a:xfrm>
            <a:off x="10747465" y="5103456"/>
            <a:ext cx="1307858" cy="616824"/>
            <a:chOff x="9948792" y="4464324"/>
            <a:chExt cx="1307858" cy="616824"/>
          </a:xfrm>
        </p:grpSpPr>
        <p:sp>
          <p:nvSpPr>
            <p:cNvPr id="234" name="Shape 2041">
              <a:extLst>
                <a:ext uri="{FF2B5EF4-FFF2-40B4-BE49-F238E27FC236}">
                  <a16:creationId xmlns:a16="http://schemas.microsoft.com/office/drawing/2014/main" id="{8BC2A7F9-2979-4640-8535-BE87312C9709}"/>
                </a:ext>
              </a:extLst>
            </p:cNvPr>
            <p:cNvSpPr/>
            <p:nvPr/>
          </p:nvSpPr>
          <p:spPr>
            <a:xfrm>
              <a:off x="10734177" y="4464324"/>
              <a:ext cx="400977" cy="56542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235" name="矩形 234"/>
            <p:cNvSpPr/>
            <p:nvPr/>
          </p:nvSpPr>
          <p:spPr>
            <a:xfrm>
              <a:off x="10620609" y="4496373"/>
              <a:ext cx="636041" cy="584775"/>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50%</a:t>
              </a:r>
            </a:p>
          </p:txBody>
        </p:sp>
        <p:sp>
          <p:nvSpPr>
            <p:cNvPr id="239" name="矩形 238"/>
            <p:cNvSpPr/>
            <p:nvPr/>
          </p:nvSpPr>
          <p:spPr>
            <a:xfrm>
              <a:off x="9948792" y="4746703"/>
              <a:ext cx="557996" cy="279864"/>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ea typeface="微軟正黑體" panose="020B0604030504040204" pitchFamily="34" charset="-120"/>
                  <a:cs typeface="+mn-ea"/>
                  <a:sym typeface="+mn-lt"/>
                </a:rPr>
                <a:t>- -</a:t>
              </a:r>
            </a:p>
          </p:txBody>
        </p:sp>
        <p:cxnSp>
          <p:nvCxnSpPr>
            <p:cNvPr id="237" name="直線接點 236"/>
            <p:cNvCxnSpPr/>
            <p:nvPr/>
          </p:nvCxnSpPr>
          <p:spPr>
            <a:xfrm>
              <a:off x="10013795" y="5034342"/>
              <a:ext cx="1188000" cy="0"/>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cxnSp>
        <p:nvCxnSpPr>
          <p:cNvPr id="259" name="直接连接符 125"/>
          <p:cNvCxnSpPr/>
          <p:nvPr/>
        </p:nvCxnSpPr>
        <p:spPr>
          <a:xfrm flipV="1">
            <a:off x="8609863" y="2656750"/>
            <a:ext cx="504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137" name="文字方塊 136"/>
          <p:cNvSpPr txBox="1"/>
          <p:nvPr/>
        </p:nvSpPr>
        <p:spPr>
          <a:xfrm>
            <a:off x="9347830" y="5956471"/>
            <a:ext cx="1247235" cy="707886"/>
          </a:xfrm>
          <a:prstGeom prst="rect">
            <a:avLst/>
          </a:prstGeom>
          <a:noFill/>
        </p:spPr>
        <p:txBody>
          <a:bodyPr vert="horz" wrap="square" rtlCol="0">
            <a:spAutoFit/>
          </a:bodyPr>
          <a:lstStyle/>
          <a:p>
            <a:r>
              <a:rPr lang="zh-TW" altLang="en-US" sz="2000" b="1" dirty="0">
                <a:latin typeface="微軟正黑體" panose="020B0604030504040204" pitchFamily="34" charset="-120"/>
                <a:ea typeface="微軟正黑體" panose="020B0604030504040204" pitchFamily="34" charset="-120"/>
              </a:rPr>
              <a:t>收容人轉銜評估率</a:t>
            </a:r>
          </a:p>
        </p:txBody>
      </p:sp>
      <p:grpSp>
        <p:nvGrpSpPr>
          <p:cNvPr id="138" name="群組 137"/>
          <p:cNvGrpSpPr/>
          <p:nvPr/>
        </p:nvGrpSpPr>
        <p:grpSpPr>
          <a:xfrm>
            <a:off x="10781064" y="5862971"/>
            <a:ext cx="1209256" cy="797163"/>
            <a:chOff x="10619489" y="1498860"/>
            <a:chExt cx="1209256" cy="849365"/>
          </a:xfrm>
        </p:grpSpPr>
        <p:sp>
          <p:nvSpPr>
            <p:cNvPr id="139" name="Shape 2041">
              <a:extLst>
                <a:ext uri="{FF2B5EF4-FFF2-40B4-BE49-F238E27FC236}">
                  <a16:creationId xmlns:a16="http://schemas.microsoft.com/office/drawing/2014/main" id="{8BC2A7F9-2979-4640-8535-BE87312C9709}"/>
                </a:ext>
              </a:extLst>
            </p:cNvPr>
            <p:cNvSpPr/>
            <p:nvPr/>
          </p:nvSpPr>
          <p:spPr>
            <a:xfrm>
              <a:off x="11347837" y="1533829"/>
              <a:ext cx="400977" cy="7200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140" name="矩形 139"/>
            <p:cNvSpPr/>
            <p:nvPr/>
          </p:nvSpPr>
          <p:spPr>
            <a:xfrm>
              <a:off x="11288978" y="1498860"/>
              <a:ext cx="539767" cy="590276"/>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60</a:t>
              </a:r>
              <a:r>
                <a:rPr lang="en-US" altLang="zh-TW" sz="1400" b="1" kern="0" dirty="0">
                  <a:solidFill>
                    <a:schemeClr val="bg1"/>
                  </a:solidFill>
                  <a:latin typeface="Arial Black" panose="020B0A04020102020204" pitchFamily="34" charset="0"/>
                  <a:ea typeface="微软雅黑" panose="020B0503020204020204" pitchFamily="34" charset="-122"/>
                  <a:cs typeface="+mn-ea"/>
                  <a:sym typeface="+mn-lt"/>
                </a:rPr>
                <a:t>%</a:t>
              </a:r>
              <a:endParaRPr lang="en-US" altLang="zh-TW" sz="1600" b="1" kern="0" dirty="0">
                <a:solidFill>
                  <a:schemeClr val="bg1"/>
                </a:solidFill>
                <a:latin typeface="Arial Black" panose="020B0A04020102020204" pitchFamily="34" charset="0"/>
                <a:ea typeface="微软雅黑" panose="020B0503020204020204" pitchFamily="34" charset="-122"/>
                <a:cs typeface="+mn-ea"/>
                <a:sym typeface="+mn-lt"/>
              </a:endParaRPr>
            </a:p>
          </p:txBody>
        </p:sp>
        <p:grpSp>
          <p:nvGrpSpPr>
            <p:cNvPr id="141" name="群組 140"/>
            <p:cNvGrpSpPr/>
            <p:nvPr/>
          </p:nvGrpSpPr>
          <p:grpSpPr>
            <a:xfrm>
              <a:off x="10619489" y="1757948"/>
              <a:ext cx="557996" cy="590277"/>
              <a:chOff x="10023545" y="1759828"/>
              <a:chExt cx="557996" cy="590277"/>
            </a:xfrm>
          </p:grpSpPr>
          <p:sp>
            <p:nvSpPr>
              <p:cNvPr id="143" name="Shape 2045">
                <a:extLst>
                  <a:ext uri="{FF2B5EF4-FFF2-40B4-BE49-F238E27FC236}">
                    <a16:creationId xmlns:a16="http://schemas.microsoft.com/office/drawing/2014/main" id="{6CDFBE9D-F0B8-4D5E-B522-7839645D0CF6}"/>
                  </a:ext>
                </a:extLst>
              </p:cNvPr>
              <p:cNvSpPr/>
              <p:nvPr/>
            </p:nvSpPr>
            <p:spPr>
              <a:xfrm>
                <a:off x="10121571" y="1845030"/>
                <a:ext cx="400977" cy="3960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901"/>
                      <a:pt x="21600" y="2013"/>
                    </a:cubicBezTo>
                    <a:lnTo>
                      <a:pt x="21600" y="21600"/>
                    </a:lnTo>
                    <a:lnTo>
                      <a:pt x="0" y="21600"/>
                    </a:lnTo>
                    <a:lnTo>
                      <a:pt x="0" y="2013"/>
                    </a:lnTo>
                    <a:cubicBezTo>
                      <a:pt x="0" y="901"/>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144" name="矩形 143"/>
              <p:cNvSpPr/>
              <p:nvPr/>
            </p:nvSpPr>
            <p:spPr>
              <a:xfrm>
                <a:off x="10023545" y="1759828"/>
                <a:ext cx="557996" cy="590277"/>
              </a:xfrm>
              <a:prstGeom prst="rect">
                <a:avLst/>
              </a:prstGeom>
            </p:spPr>
            <p:txBody>
              <a:bodyPr wrap="square">
                <a:spAutoFit/>
              </a:bodyPr>
              <a:lstStyle/>
              <a:p>
                <a:pPr lvl="0" algn="ctr" defTabSz="609570">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30</a:t>
                </a:r>
                <a:r>
                  <a:rPr lang="en-US" altLang="zh-TW" sz="1400" b="1" kern="0" dirty="0">
                    <a:solidFill>
                      <a:schemeClr val="bg1"/>
                    </a:solidFill>
                    <a:latin typeface="Arial Black" panose="020B0A04020102020204" pitchFamily="34" charset="0"/>
                    <a:ea typeface="微软雅黑" panose="020B0503020204020204" pitchFamily="34" charset="-122"/>
                    <a:cs typeface="+mn-ea"/>
                    <a:sym typeface="+mn-lt"/>
                  </a:rPr>
                  <a:t>%</a:t>
                </a:r>
              </a:p>
            </p:txBody>
          </p:sp>
        </p:grpSp>
        <p:cxnSp>
          <p:nvCxnSpPr>
            <p:cNvPr id="142" name="直線接點 141"/>
            <p:cNvCxnSpPr/>
            <p:nvPr/>
          </p:nvCxnSpPr>
          <p:spPr>
            <a:xfrm>
              <a:off x="10627455" y="2252884"/>
              <a:ext cx="1188000" cy="0"/>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grpSp>
        <p:nvGrpSpPr>
          <p:cNvPr id="62" name="群組 61"/>
          <p:cNvGrpSpPr/>
          <p:nvPr/>
        </p:nvGrpSpPr>
        <p:grpSpPr>
          <a:xfrm>
            <a:off x="5419704" y="2486193"/>
            <a:ext cx="1236480" cy="3943570"/>
            <a:chOff x="6396726" y="2496703"/>
            <a:chExt cx="1236480" cy="3943570"/>
          </a:xfrm>
        </p:grpSpPr>
        <p:sp>
          <p:nvSpPr>
            <p:cNvPr id="123" name="文本框 29"/>
            <p:cNvSpPr txBox="1">
              <a:spLocks noChangeArrowheads="1"/>
            </p:cNvSpPr>
            <p:nvPr/>
          </p:nvSpPr>
          <p:spPr bwMode="auto">
            <a:xfrm>
              <a:off x="7165206" y="2496703"/>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01</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24" name="文本框 29"/>
            <p:cNvSpPr txBox="1">
              <a:spLocks noChangeArrowheads="1"/>
            </p:cNvSpPr>
            <p:nvPr/>
          </p:nvSpPr>
          <p:spPr bwMode="auto">
            <a:xfrm>
              <a:off x="7165206" y="3303173"/>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2</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25" name="文本框 29"/>
            <p:cNvSpPr txBox="1">
              <a:spLocks noChangeArrowheads="1"/>
            </p:cNvSpPr>
            <p:nvPr/>
          </p:nvSpPr>
          <p:spPr bwMode="auto">
            <a:xfrm>
              <a:off x="7150451" y="4278296"/>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3</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26" name="文本框 29"/>
            <p:cNvSpPr txBox="1">
              <a:spLocks noChangeArrowheads="1"/>
            </p:cNvSpPr>
            <p:nvPr/>
          </p:nvSpPr>
          <p:spPr bwMode="auto">
            <a:xfrm>
              <a:off x="7150451" y="5220889"/>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4</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127" name="文本框 29"/>
            <p:cNvSpPr txBox="1">
              <a:spLocks noChangeArrowheads="1"/>
            </p:cNvSpPr>
            <p:nvPr/>
          </p:nvSpPr>
          <p:spPr bwMode="auto">
            <a:xfrm>
              <a:off x="7150451" y="6101719"/>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5</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cxnSp>
          <p:nvCxnSpPr>
            <p:cNvPr id="128" name="直接连接符 125"/>
            <p:cNvCxnSpPr/>
            <p:nvPr/>
          </p:nvCxnSpPr>
          <p:spPr>
            <a:xfrm flipV="1">
              <a:off x="6858242" y="2656750"/>
              <a:ext cx="289806"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0" name="直接连接符 125"/>
            <p:cNvCxnSpPr/>
            <p:nvPr/>
          </p:nvCxnSpPr>
          <p:spPr>
            <a:xfrm flipV="1">
              <a:off x="6422904" y="3472450"/>
              <a:ext cx="756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4" name="直接连接符 125"/>
            <p:cNvCxnSpPr/>
            <p:nvPr/>
          </p:nvCxnSpPr>
          <p:spPr>
            <a:xfrm flipV="1">
              <a:off x="6976957" y="5385609"/>
              <a:ext cx="180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135" name="直接连接符 125"/>
            <p:cNvCxnSpPr/>
            <p:nvPr/>
          </p:nvCxnSpPr>
          <p:spPr>
            <a:xfrm flipV="1">
              <a:off x="6965499" y="6272063"/>
              <a:ext cx="173884"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129" name="直接连接符 129"/>
            <p:cNvCxnSpPr/>
            <p:nvPr/>
          </p:nvCxnSpPr>
          <p:spPr>
            <a:xfrm flipH="1">
              <a:off x="6396726" y="2649037"/>
              <a:ext cx="478661" cy="571039"/>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2" name="直接连接符 129"/>
            <p:cNvCxnSpPr/>
            <p:nvPr/>
          </p:nvCxnSpPr>
          <p:spPr>
            <a:xfrm flipH="1">
              <a:off x="6691598" y="4434326"/>
              <a:ext cx="280404" cy="324041"/>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6" name="直接连接符 129"/>
            <p:cNvCxnSpPr/>
            <p:nvPr/>
          </p:nvCxnSpPr>
          <p:spPr>
            <a:xfrm flipH="1" flipV="1">
              <a:off x="6825845" y="5979517"/>
              <a:ext cx="146157" cy="285646"/>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1" name="直接连接符 125"/>
            <p:cNvCxnSpPr/>
            <p:nvPr/>
          </p:nvCxnSpPr>
          <p:spPr>
            <a:xfrm flipV="1">
              <a:off x="6978788" y="4441225"/>
              <a:ext cx="180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grpSp>
      <p:cxnSp>
        <p:nvCxnSpPr>
          <p:cNvPr id="148" name="直接连接符 125"/>
          <p:cNvCxnSpPr/>
          <p:nvPr/>
        </p:nvCxnSpPr>
        <p:spPr>
          <a:xfrm flipV="1">
            <a:off x="8609863" y="3493800"/>
            <a:ext cx="504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149" name="直接连接符 125"/>
          <p:cNvCxnSpPr/>
          <p:nvPr/>
        </p:nvCxnSpPr>
        <p:spPr>
          <a:xfrm flipV="1">
            <a:off x="8620335" y="4441225"/>
            <a:ext cx="504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150" name="直接连接符 125"/>
          <p:cNvCxnSpPr/>
          <p:nvPr/>
        </p:nvCxnSpPr>
        <p:spPr>
          <a:xfrm flipV="1">
            <a:off x="8620335" y="5403127"/>
            <a:ext cx="504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151" name="直接连接符 125"/>
          <p:cNvCxnSpPr/>
          <p:nvPr/>
        </p:nvCxnSpPr>
        <p:spPr>
          <a:xfrm flipV="1">
            <a:off x="8818335" y="6288689"/>
            <a:ext cx="288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grpSp>
        <p:nvGrpSpPr>
          <p:cNvPr id="153" name="群組 152"/>
          <p:cNvGrpSpPr/>
          <p:nvPr/>
        </p:nvGrpSpPr>
        <p:grpSpPr>
          <a:xfrm>
            <a:off x="10682462" y="2336221"/>
            <a:ext cx="1253003" cy="591891"/>
            <a:chOff x="9948792" y="4464324"/>
            <a:chExt cx="1253003" cy="591891"/>
          </a:xfrm>
        </p:grpSpPr>
        <p:sp>
          <p:nvSpPr>
            <p:cNvPr id="154" name="Shape 2041">
              <a:extLst>
                <a:ext uri="{FF2B5EF4-FFF2-40B4-BE49-F238E27FC236}">
                  <a16:creationId xmlns:a16="http://schemas.microsoft.com/office/drawing/2014/main" id="{8BC2A7F9-2979-4640-8535-BE87312C9709}"/>
                </a:ext>
              </a:extLst>
            </p:cNvPr>
            <p:cNvSpPr/>
            <p:nvPr/>
          </p:nvSpPr>
          <p:spPr>
            <a:xfrm>
              <a:off x="10734177" y="4464324"/>
              <a:ext cx="400977" cy="56542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155" name="矩形 154"/>
            <p:cNvSpPr/>
            <p:nvPr/>
          </p:nvSpPr>
          <p:spPr>
            <a:xfrm>
              <a:off x="10739153" y="4471440"/>
              <a:ext cx="392801" cy="584775"/>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8</a:t>
              </a:r>
              <a:r>
                <a:rPr lang="zh-TW" altLang="en-US" sz="1600" b="1" kern="0" dirty="0">
                  <a:solidFill>
                    <a:schemeClr val="bg1"/>
                  </a:solidFill>
                  <a:latin typeface="Arial Black" panose="020B0A04020102020204" pitchFamily="34" charset="0"/>
                  <a:ea typeface="微软雅黑" panose="020B0503020204020204" pitchFamily="34" charset="-122"/>
                  <a:cs typeface="+mn-ea"/>
                  <a:sym typeface="+mn-lt"/>
                </a:rPr>
                <a:t>處</a:t>
              </a:r>
              <a:endParaRPr lang="en-US" altLang="zh-TW" sz="1600" b="1" kern="0" dirty="0">
                <a:solidFill>
                  <a:schemeClr val="bg1"/>
                </a:solidFill>
                <a:latin typeface="Arial Black" panose="020B0A04020102020204" pitchFamily="34" charset="0"/>
                <a:ea typeface="微软雅黑" panose="020B0503020204020204" pitchFamily="34" charset="-122"/>
                <a:cs typeface="+mn-ea"/>
                <a:sym typeface="+mn-lt"/>
              </a:endParaRPr>
            </a:p>
          </p:txBody>
        </p:sp>
        <p:sp>
          <p:nvSpPr>
            <p:cNvPr id="156" name="矩形 155"/>
            <p:cNvSpPr/>
            <p:nvPr/>
          </p:nvSpPr>
          <p:spPr>
            <a:xfrm>
              <a:off x="9948792" y="4746703"/>
              <a:ext cx="557996" cy="279864"/>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ea typeface="微軟正黑體" panose="020B0604030504040204" pitchFamily="34" charset="-120"/>
                  <a:cs typeface="+mn-ea"/>
                  <a:sym typeface="+mn-lt"/>
                </a:rPr>
                <a:t>- -</a:t>
              </a:r>
            </a:p>
          </p:txBody>
        </p:sp>
        <p:cxnSp>
          <p:nvCxnSpPr>
            <p:cNvPr id="158" name="直線接點 157"/>
            <p:cNvCxnSpPr/>
            <p:nvPr/>
          </p:nvCxnSpPr>
          <p:spPr>
            <a:xfrm>
              <a:off x="10013795" y="5034342"/>
              <a:ext cx="1188000" cy="0"/>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sp>
        <p:nvSpPr>
          <p:cNvPr id="159" name="文字方塊 158"/>
          <p:cNvSpPr txBox="1"/>
          <p:nvPr/>
        </p:nvSpPr>
        <p:spPr>
          <a:xfrm>
            <a:off x="9368120" y="2348309"/>
            <a:ext cx="1250364" cy="707886"/>
          </a:xfrm>
          <a:prstGeom prst="rect">
            <a:avLst/>
          </a:prstGeom>
          <a:noFill/>
        </p:spPr>
        <p:txBody>
          <a:bodyPr vert="horz" wrap="square" rtlCol="0">
            <a:spAutoFit/>
          </a:bodyPr>
          <a:lstStyle/>
          <a:p>
            <a:r>
              <a:rPr lang="zh-TW" altLang="en-US" sz="2000" b="1" dirty="0">
                <a:latin typeface="微軟正黑體" panose="020B0604030504040204" pitchFamily="34" charset="-120"/>
                <a:ea typeface="微軟正黑體" panose="020B0604030504040204" pitchFamily="34" charset="-120"/>
              </a:rPr>
              <a:t>設兒少</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團體家庭</a:t>
            </a:r>
          </a:p>
        </p:txBody>
      </p:sp>
      <p:grpSp>
        <p:nvGrpSpPr>
          <p:cNvPr id="66" name="群組 65"/>
          <p:cNvGrpSpPr/>
          <p:nvPr/>
        </p:nvGrpSpPr>
        <p:grpSpPr>
          <a:xfrm>
            <a:off x="10686340" y="4252611"/>
            <a:ext cx="1330044" cy="745078"/>
            <a:chOff x="10686340" y="4185936"/>
            <a:chExt cx="1330044" cy="691163"/>
          </a:xfrm>
        </p:grpSpPr>
        <p:sp>
          <p:nvSpPr>
            <p:cNvPr id="257" name="文字方塊 256"/>
            <p:cNvSpPr txBox="1"/>
            <p:nvPr/>
          </p:nvSpPr>
          <p:spPr>
            <a:xfrm>
              <a:off x="10985333" y="4185936"/>
              <a:ext cx="1031051" cy="369332"/>
            </a:xfrm>
            <a:prstGeom prst="rect">
              <a:avLst/>
            </a:prstGeom>
            <a:noFill/>
          </p:spPr>
          <p:txBody>
            <a:bodyPr wrap="none" rtlCol="0">
              <a:spAutoFit/>
            </a:bodyPr>
            <a:lstStyle/>
            <a:p>
              <a:r>
                <a:rPr lang="en-US" altLang="zh-TW" dirty="0">
                  <a:latin typeface="Arial Black" panose="020B0A04020102020204" pitchFamily="34" charset="0"/>
                </a:rPr>
                <a:t>1</a:t>
              </a:r>
              <a:r>
                <a:rPr lang="zh-TW" altLang="en-US" dirty="0">
                  <a:latin typeface="Arial Black" panose="020B0A04020102020204" pitchFamily="34" charset="0"/>
                </a:rPr>
                <a:t>：</a:t>
              </a:r>
              <a:r>
                <a:rPr lang="en-US" altLang="zh-TW" dirty="0">
                  <a:latin typeface="Arial Black" panose="020B0A04020102020204" pitchFamily="34" charset="0"/>
                </a:rPr>
                <a:t>300</a:t>
              </a:r>
              <a:endParaRPr lang="zh-TW" altLang="en-US" dirty="0">
                <a:latin typeface="Arial Black" panose="020B0A04020102020204" pitchFamily="34" charset="0"/>
              </a:endParaRPr>
            </a:p>
          </p:txBody>
        </p:sp>
        <p:pic>
          <p:nvPicPr>
            <p:cNvPr id="32" name="圖片 3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6340" y="4264121"/>
              <a:ext cx="612978" cy="612978"/>
            </a:xfrm>
            <a:prstGeom prst="rect">
              <a:avLst/>
            </a:prstGeom>
          </p:spPr>
        </p:pic>
      </p:grpSp>
      <p:sp>
        <p:nvSpPr>
          <p:cNvPr id="133" name="投影片編號版面配置區 1">
            <a:extLst>
              <a:ext uri="{FF2B5EF4-FFF2-40B4-BE49-F238E27FC236}">
                <a16:creationId xmlns:a16="http://schemas.microsoft.com/office/drawing/2014/main" id="{3A7590F6-9616-422D-BAAA-FAC3DFCDE63A}"/>
              </a:ext>
            </a:extLst>
          </p:cNvPr>
          <p:cNvSpPr>
            <a:spLocks noGrp="1"/>
          </p:cNvSpPr>
          <p:nvPr>
            <p:ph type="sldNum" sz="quarter" idx="11"/>
          </p:nvPr>
        </p:nvSpPr>
        <p:spPr>
          <a:xfrm>
            <a:off x="9347200" y="6492875"/>
            <a:ext cx="2844800" cy="365125"/>
          </a:xfrm>
        </p:spPr>
        <p:txBody>
          <a:bodyPr/>
          <a:lstStyle/>
          <a:p>
            <a:fld id="{5924C9F2-6427-4B92-A119-013226287370}" type="slidenum">
              <a:rPr lang="zh-TW" altLang="en-US" smtClean="0"/>
              <a:pPr/>
              <a:t>11</a:t>
            </a:fld>
            <a:endParaRPr lang="zh-TW" altLang="en-US" dirty="0"/>
          </a:p>
        </p:txBody>
      </p:sp>
    </p:spTree>
    <p:extLst>
      <p:ext uri="{BB962C8B-B14F-4D97-AF65-F5344CB8AC3E}">
        <p14:creationId xmlns:p14="http://schemas.microsoft.com/office/powerpoint/2010/main" val="314526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A7590F6-9616-422D-BAAA-FAC3DFCDE63A}"/>
              </a:ext>
            </a:extLst>
          </p:cNvPr>
          <p:cNvSpPr>
            <a:spLocks noGrp="1"/>
          </p:cNvSpPr>
          <p:nvPr>
            <p:ph type="sldNum" sz="quarter" idx="11"/>
          </p:nvPr>
        </p:nvSpPr>
        <p:spPr/>
        <p:txBody>
          <a:bodyPr/>
          <a:lstStyle/>
          <a:p>
            <a:fld id="{5924C9F2-6427-4B92-A119-013226287370}" type="slidenum">
              <a:rPr lang="zh-TW" altLang="en-US" smtClean="0"/>
              <a:pPr/>
              <a:t>12</a:t>
            </a:fld>
            <a:endParaRPr lang="zh-TW" altLang="en-US" dirty="0"/>
          </a:p>
        </p:txBody>
      </p:sp>
      <p:sp>
        <p:nvSpPr>
          <p:cNvPr id="3" name="任意多边形 38">
            <a:extLst>
              <a:ext uri="{FF2B5EF4-FFF2-40B4-BE49-F238E27FC236}">
                <a16:creationId xmlns:a16="http://schemas.microsoft.com/office/drawing/2014/main" id="{7E9E1AF3-93EE-4B28-A5AE-A49EF7C6FFF9}"/>
              </a:ext>
            </a:extLst>
          </p:cNvPr>
          <p:cNvSpPr/>
          <p:nvPr/>
        </p:nvSpPr>
        <p:spPr>
          <a:xfrm>
            <a:off x="441025" y="218860"/>
            <a:ext cx="384775" cy="936000"/>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字方塊 3">
            <a:extLst>
              <a:ext uri="{FF2B5EF4-FFF2-40B4-BE49-F238E27FC236}">
                <a16:creationId xmlns:a16="http://schemas.microsoft.com/office/drawing/2014/main" id="{B30B659E-1C0C-4A38-BD48-58CBE6B3A469}"/>
              </a:ext>
            </a:extLst>
          </p:cNvPr>
          <p:cNvSpPr txBox="1"/>
          <p:nvPr/>
        </p:nvSpPr>
        <p:spPr>
          <a:xfrm>
            <a:off x="595414" y="434880"/>
            <a:ext cx="5500586" cy="523220"/>
          </a:xfrm>
          <a:prstGeom prst="rect">
            <a:avLst/>
          </a:prstGeom>
          <a:noFill/>
        </p:spPr>
        <p:txBody>
          <a:bodyPr wrap="square" rtlCol="0">
            <a:spAutoFit/>
          </a:bodyPr>
          <a:lstStyle/>
          <a:p>
            <a:pPr lvl="0">
              <a:defRPr/>
            </a:pPr>
            <a:r>
              <a:rPr lang="zh-TW" altLang="en-US" sz="2800" b="1" dirty="0">
                <a:solidFill>
                  <a:prstClr val="black">
                    <a:lumMod val="75000"/>
                    <a:lumOff val="25000"/>
                  </a:prstClr>
                </a:solidFill>
                <a:latin typeface="Century Gothic" panose="020B0502020202020204" pitchFamily="34" charset="0"/>
              </a:rPr>
              <a:t>識毒：第一期成效及第二期目標</a:t>
            </a:r>
          </a:p>
        </p:txBody>
      </p:sp>
      <p:graphicFrame>
        <p:nvGraphicFramePr>
          <p:cNvPr id="121" name="圖表 120">
            <a:extLst>
              <a:ext uri="{FF2B5EF4-FFF2-40B4-BE49-F238E27FC236}">
                <a16:creationId xmlns:a16="http://schemas.microsoft.com/office/drawing/2014/main" id="{EFADF207-B7BD-4DA7-89EC-D2B84805494F}"/>
              </a:ext>
            </a:extLst>
          </p:cNvPr>
          <p:cNvGraphicFramePr>
            <a:graphicFrameLocks/>
          </p:cNvGraphicFramePr>
          <p:nvPr>
            <p:extLst/>
          </p:nvPr>
        </p:nvGraphicFramePr>
        <p:xfrm>
          <a:off x="8535265" y="1463304"/>
          <a:ext cx="2156095" cy="2083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2" name="表格 121">
            <a:extLst>
              <a:ext uri="{FF2B5EF4-FFF2-40B4-BE49-F238E27FC236}">
                <a16:creationId xmlns:a16="http://schemas.microsoft.com/office/drawing/2014/main" id="{3329F08D-432A-4478-9F95-9862B405C75D}"/>
              </a:ext>
            </a:extLst>
          </p:cNvPr>
          <p:cNvGraphicFramePr>
            <a:graphicFrameLocks noGrp="1"/>
          </p:cNvGraphicFramePr>
          <p:nvPr>
            <p:extLst/>
          </p:nvPr>
        </p:nvGraphicFramePr>
        <p:xfrm>
          <a:off x="1350660" y="3562718"/>
          <a:ext cx="10150671" cy="1023085"/>
        </p:xfrm>
        <a:graphic>
          <a:graphicData uri="http://schemas.openxmlformats.org/drawingml/2006/table">
            <a:tbl>
              <a:tblPr firstRow="1" bandRow="1">
                <a:tableStyleId>{5C22544A-7EE6-4342-B048-85BDC9FD1C3A}</a:tableStyleId>
              </a:tblPr>
              <a:tblGrid>
                <a:gridCol w="3450933">
                  <a:extLst>
                    <a:ext uri="{9D8B030D-6E8A-4147-A177-3AD203B41FA5}">
                      <a16:colId xmlns:a16="http://schemas.microsoft.com/office/drawing/2014/main" val="3938507730"/>
                    </a:ext>
                  </a:extLst>
                </a:gridCol>
                <a:gridCol w="3385038">
                  <a:extLst>
                    <a:ext uri="{9D8B030D-6E8A-4147-A177-3AD203B41FA5}">
                      <a16:colId xmlns:a16="http://schemas.microsoft.com/office/drawing/2014/main" val="2566099991"/>
                    </a:ext>
                  </a:extLst>
                </a:gridCol>
                <a:gridCol w="3314700">
                  <a:extLst>
                    <a:ext uri="{9D8B030D-6E8A-4147-A177-3AD203B41FA5}">
                      <a16:colId xmlns:a16="http://schemas.microsoft.com/office/drawing/2014/main" val="1568051144"/>
                    </a:ext>
                  </a:extLst>
                </a:gridCol>
              </a:tblGrid>
              <a:tr h="1023085">
                <a:tc>
                  <a:txBody>
                    <a:bodyPr/>
                    <a:lstStyle/>
                    <a:p>
                      <a:pPr marL="216000" marR="0" lvl="0" indent="-216000" algn="l" defTabSz="914400" rtl="0" eaLnBrk="1" fontAlgn="auto" latinLnBrk="0" hangingPunct="1">
                        <a:lnSpc>
                          <a:spcPts val="2500"/>
                        </a:lnSpc>
                        <a:spcBef>
                          <a:spcPts val="0"/>
                        </a:spcBef>
                        <a:spcAft>
                          <a:spcPts val="0"/>
                        </a:spcAft>
                        <a:buClrTx/>
                        <a:buSzTx/>
                        <a:buFontTx/>
                        <a:buNone/>
                        <a:tabLst/>
                        <a:defRPr/>
                      </a:pPr>
                      <a:r>
                        <a:rPr lang="en-US" altLang="zh-TW" sz="2000" b="1" kern="1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學生自覺接收到毒品危</a:t>
                      </a:r>
                      <a:r>
                        <a:rPr lang="zh-TW" altLang="en-US"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害</a:t>
                      </a:r>
                      <a:r>
                        <a:rPr lang="zh-TW"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、拒絕技巧等訊息普及率</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marR="0" lvl="0" indent="-216000" algn="l" defTabSz="914400" rtl="0" eaLnBrk="1" fontAlgn="auto" latinLnBrk="0" hangingPunct="1">
                        <a:lnSpc>
                          <a:spcPts val="2500"/>
                        </a:lnSpc>
                        <a:spcBef>
                          <a:spcPts val="0"/>
                        </a:spcBef>
                        <a:spcAft>
                          <a:spcPts val="0"/>
                        </a:spcAft>
                        <a:buClrTx/>
                        <a:buSzTx/>
                        <a:buFontTx/>
                        <a:buNone/>
                        <a:tabLst/>
                        <a:defRPr/>
                      </a:pPr>
                      <a:r>
                        <a:rPr lang="zh-TW" altLang="en-US" sz="2000" b="1" kern="1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學校個案</a:t>
                      </a:r>
                      <a:r>
                        <a:rPr lang="zh-TW" altLang="en-US"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情資</a:t>
                      </a:r>
                      <a:r>
                        <a:rPr lang="zh-TW"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提供溯源</a:t>
                      </a:r>
                      <a:endParaRPr lang="en-US"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6000" marR="0" lvl="0" indent="-216000" algn="l" defTabSz="914400" rtl="0" eaLnBrk="1" fontAlgn="auto" latinLnBrk="0" hangingPunct="1">
                        <a:lnSpc>
                          <a:spcPts val="2500"/>
                        </a:lnSpc>
                        <a:spcBef>
                          <a:spcPts val="0"/>
                        </a:spcBef>
                        <a:spcAft>
                          <a:spcPts val="0"/>
                        </a:spcAft>
                        <a:buClrTx/>
                        <a:buSzTx/>
                        <a:buFontTx/>
                        <a:buNone/>
                        <a:tabLst/>
                        <a:defRPr/>
                      </a:pPr>
                      <a:r>
                        <a:rPr lang="zh-TW" altLang="en-US"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     通報</a:t>
                      </a:r>
                      <a:r>
                        <a:rPr lang="zh-TW"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比例</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marR="0" lvl="0" indent="-216000" algn="l" defTabSz="914400" rtl="0" eaLnBrk="1" fontAlgn="auto" latinLnBrk="0" hangingPunct="1">
                        <a:lnSpc>
                          <a:spcPts val="2500"/>
                        </a:lnSpc>
                        <a:spcBef>
                          <a:spcPts val="0"/>
                        </a:spcBef>
                        <a:spcAft>
                          <a:spcPts val="0"/>
                        </a:spcAft>
                        <a:buClrTx/>
                        <a:buSzTx/>
                        <a:buFontTx/>
                        <a:buNone/>
                        <a:tabLst/>
                        <a:defRPr/>
                      </a:pPr>
                      <a:r>
                        <a:rPr lang="zh-TW" altLang="en-US" sz="2000" b="1" kern="1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校園個案輔導完成率</a:t>
                      </a:r>
                      <a:endParaRPr lang="en-US" altLang="zh-TW"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16000" marR="0" lvl="0" indent="-216000" algn="l" defTabSz="914400" rtl="0" eaLnBrk="1" fontAlgn="auto" latinLnBrk="0" hangingPunct="1">
                        <a:lnSpc>
                          <a:spcPts val="2500"/>
                        </a:lnSpc>
                        <a:spcBef>
                          <a:spcPts val="0"/>
                        </a:spcBef>
                        <a:spcAft>
                          <a:spcPts val="0"/>
                        </a:spcAft>
                        <a:buClrTx/>
                        <a:buSzTx/>
                        <a:buFontTx/>
                        <a:buNone/>
                        <a:tabLst/>
                        <a:defRPr/>
                      </a:pPr>
                      <a:r>
                        <a:rPr lang="zh-TW" altLang="en-US" sz="20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本指標為新增</a:t>
                      </a:r>
                      <a:r>
                        <a:rPr lang="en-US" altLang="zh-TW" sz="1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7240095"/>
                  </a:ext>
                </a:extLst>
              </a:tr>
            </a:tbl>
          </a:graphicData>
        </a:graphic>
      </p:graphicFrame>
      <p:sp>
        <p:nvSpPr>
          <p:cNvPr id="123" name="文字方塊 122">
            <a:extLst>
              <a:ext uri="{FF2B5EF4-FFF2-40B4-BE49-F238E27FC236}">
                <a16:creationId xmlns:a16="http://schemas.microsoft.com/office/drawing/2014/main" id="{B00B596D-1755-4938-B07C-3BA0ED772DB9}"/>
              </a:ext>
            </a:extLst>
          </p:cNvPr>
          <p:cNvSpPr txBox="1"/>
          <p:nvPr/>
        </p:nvSpPr>
        <p:spPr>
          <a:xfrm>
            <a:off x="441025" y="1679668"/>
            <a:ext cx="697627" cy="1631216"/>
          </a:xfrm>
          <a:prstGeom prst="rect">
            <a:avLst/>
          </a:prstGeom>
          <a:noFill/>
        </p:spPr>
        <p:txBody>
          <a:bodyPr vert="eaVert" wrap="none" rtlCol="0">
            <a:spAutoFit/>
          </a:bodyPr>
          <a:lstStyle/>
          <a:p>
            <a:pPr>
              <a:lnSpc>
                <a:spcPts val="4000"/>
              </a:lnSpc>
              <a:spcBef>
                <a:spcPct val="0"/>
              </a:spcBef>
            </a:pPr>
            <a:r>
              <a:rPr lang="zh-TW" altLang="en-US" sz="2400" b="1" dirty="0">
                <a:solidFill>
                  <a:schemeClr val="accent2">
                    <a:lumMod val="75000"/>
                  </a:schemeClr>
                </a:solidFill>
                <a:latin typeface="Century Gothic" panose="020B0502020202020204" pitchFamily="34" charset="0"/>
              </a:rPr>
              <a:t>第一期成效</a:t>
            </a:r>
          </a:p>
        </p:txBody>
      </p:sp>
      <p:sp>
        <p:nvSpPr>
          <p:cNvPr id="124" name="文字方塊 123">
            <a:extLst>
              <a:ext uri="{FF2B5EF4-FFF2-40B4-BE49-F238E27FC236}">
                <a16:creationId xmlns:a16="http://schemas.microsoft.com/office/drawing/2014/main" id="{5CA8DFED-446F-4C93-9664-DBCA28DD708E}"/>
              </a:ext>
            </a:extLst>
          </p:cNvPr>
          <p:cNvSpPr txBox="1"/>
          <p:nvPr/>
        </p:nvSpPr>
        <p:spPr>
          <a:xfrm>
            <a:off x="473253" y="4772451"/>
            <a:ext cx="697627" cy="1631216"/>
          </a:xfrm>
          <a:prstGeom prst="rect">
            <a:avLst/>
          </a:prstGeom>
          <a:noFill/>
        </p:spPr>
        <p:txBody>
          <a:bodyPr vert="eaVert" wrap="none" rtlCol="0">
            <a:spAutoFit/>
          </a:bodyPr>
          <a:lstStyle/>
          <a:p>
            <a:pPr>
              <a:lnSpc>
                <a:spcPts val="4000"/>
              </a:lnSpc>
              <a:spcBef>
                <a:spcPct val="0"/>
              </a:spcBef>
            </a:pPr>
            <a:r>
              <a:rPr lang="zh-TW" altLang="en-US" sz="2400" b="1" dirty="0">
                <a:solidFill>
                  <a:schemeClr val="accent2">
                    <a:lumMod val="75000"/>
                  </a:schemeClr>
                </a:solidFill>
                <a:latin typeface="Century Gothic" panose="020B0502020202020204" pitchFamily="34" charset="0"/>
              </a:rPr>
              <a:t>第二期目標</a:t>
            </a:r>
          </a:p>
        </p:txBody>
      </p:sp>
      <p:grpSp>
        <p:nvGrpSpPr>
          <p:cNvPr id="125" name="群組 124">
            <a:extLst>
              <a:ext uri="{FF2B5EF4-FFF2-40B4-BE49-F238E27FC236}">
                <a16:creationId xmlns:a16="http://schemas.microsoft.com/office/drawing/2014/main" id="{3E6EBA98-2E77-4225-979C-5740529BA470}"/>
              </a:ext>
            </a:extLst>
          </p:cNvPr>
          <p:cNvGrpSpPr/>
          <p:nvPr/>
        </p:nvGrpSpPr>
        <p:grpSpPr>
          <a:xfrm>
            <a:off x="2001752" y="1534490"/>
            <a:ext cx="1836000" cy="1944000"/>
            <a:chOff x="2001752" y="1534490"/>
            <a:chExt cx="1836000" cy="1944000"/>
          </a:xfrm>
        </p:grpSpPr>
        <p:graphicFrame>
          <p:nvGraphicFramePr>
            <p:cNvPr id="126" name="圖表 125">
              <a:extLst>
                <a:ext uri="{FF2B5EF4-FFF2-40B4-BE49-F238E27FC236}">
                  <a16:creationId xmlns:a16="http://schemas.microsoft.com/office/drawing/2014/main" id="{DF155714-3462-4B43-A21F-CBAE0C56E143}"/>
                </a:ext>
              </a:extLst>
            </p:cNvPr>
            <p:cNvGraphicFramePr>
              <a:graphicFrameLocks/>
            </p:cNvGraphicFramePr>
            <p:nvPr/>
          </p:nvGraphicFramePr>
          <p:xfrm>
            <a:off x="2001752" y="1534490"/>
            <a:ext cx="1836000" cy="1944000"/>
          </p:xfrm>
          <a:graphic>
            <a:graphicData uri="http://schemas.openxmlformats.org/drawingml/2006/chart">
              <c:chart xmlns:c="http://schemas.openxmlformats.org/drawingml/2006/chart" xmlns:r="http://schemas.openxmlformats.org/officeDocument/2006/relationships" r:id="rId4"/>
            </a:graphicData>
          </a:graphic>
        </p:graphicFrame>
        <p:sp>
          <p:nvSpPr>
            <p:cNvPr id="127" name="ïśľïḓe">
              <a:extLst>
                <a:ext uri="{FF2B5EF4-FFF2-40B4-BE49-F238E27FC236}">
                  <a16:creationId xmlns:a16="http://schemas.microsoft.com/office/drawing/2014/main" id="{0C30BFCC-E3E4-4C6A-9AFE-33BA62BC5BF0}"/>
                </a:ext>
              </a:extLst>
            </p:cNvPr>
            <p:cNvSpPr txBox="1">
              <a:spLocks/>
            </p:cNvSpPr>
            <p:nvPr/>
          </p:nvSpPr>
          <p:spPr>
            <a:xfrm>
              <a:off x="2382006" y="2352276"/>
              <a:ext cx="1173055" cy="444157"/>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2000" b="1" spc="0" dirty="0">
                  <a:latin typeface="微軟正黑體" panose="020B0604030504040204" pitchFamily="34" charset="-120"/>
                  <a:ea typeface="微軟正黑體" panose="020B0604030504040204" pitchFamily="34" charset="-120"/>
                </a:rPr>
                <a:t>82</a:t>
              </a:r>
              <a:r>
                <a:rPr lang="en-US" altLang="ko-KR" sz="2000" b="1" spc="0" dirty="0">
                  <a:latin typeface="微軟正黑體" panose="020B0604030504040204" pitchFamily="34" charset="-120"/>
                  <a:ea typeface="微軟正黑體" panose="020B0604030504040204" pitchFamily="34" charset="-120"/>
                </a:rPr>
                <a:t>%</a:t>
              </a:r>
              <a:endParaRPr lang="en-US" altLang="ko-KR" sz="2000" spc="0" dirty="0">
                <a:ln>
                  <a:solidFill>
                    <a:srgbClr val="C00000"/>
                  </a:solidFill>
                </a:ln>
                <a:latin typeface="微軟正黑體" panose="020B0604030504040204" pitchFamily="34" charset="-120"/>
                <a:ea typeface="微軟正黑體" panose="020B0604030504040204" pitchFamily="34" charset="-120"/>
              </a:endParaRPr>
            </a:p>
          </p:txBody>
        </p:sp>
      </p:grpSp>
      <p:graphicFrame>
        <p:nvGraphicFramePr>
          <p:cNvPr id="128" name="圖表 127">
            <a:extLst>
              <a:ext uri="{FF2B5EF4-FFF2-40B4-BE49-F238E27FC236}">
                <a16:creationId xmlns:a16="http://schemas.microsoft.com/office/drawing/2014/main" id="{396028BA-0C12-45D4-AA1C-BBDB756DCE84}"/>
              </a:ext>
            </a:extLst>
          </p:cNvPr>
          <p:cNvGraphicFramePr>
            <a:graphicFrameLocks/>
          </p:cNvGraphicFramePr>
          <p:nvPr/>
        </p:nvGraphicFramePr>
        <p:xfrm>
          <a:off x="5360939" y="1367805"/>
          <a:ext cx="2052000" cy="2196000"/>
        </p:xfrm>
        <a:graphic>
          <a:graphicData uri="http://schemas.openxmlformats.org/drawingml/2006/chart">
            <c:chart xmlns:c="http://schemas.openxmlformats.org/drawingml/2006/chart" xmlns:r="http://schemas.openxmlformats.org/officeDocument/2006/relationships" r:id="rId5"/>
          </a:graphicData>
        </a:graphic>
      </p:graphicFrame>
      <p:sp>
        <p:nvSpPr>
          <p:cNvPr id="129" name="ïśľïḓe">
            <a:extLst>
              <a:ext uri="{FF2B5EF4-FFF2-40B4-BE49-F238E27FC236}">
                <a16:creationId xmlns:a16="http://schemas.microsoft.com/office/drawing/2014/main" id="{5E9C8559-377E-4E28-A00F-65572D3A4469}"/>
              </a:ext>
            </a:extLst>
          </p:cNvPr>
          <p:cNvSpPr txBox="1">
            <a:spLocks/>
          </p:cNvSpPr>
          <p:nvPr/>
        </p:nvSpPr>
        <p:spPr>
          <a:xfrm>
            <a:off x="5839469" y="2352276"/>
            <a:ext cx="1173055" cy="444157"/>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2000" b="1" spc="0" dirty="0">
                <a:latin typeface="微軟正黑體" panose="020B0604030504040204" pitchFamily="34" charset="-120"/>
                <a:ea typeface="微軟正黑體" panose="020B0604030504040204" pitchFamily="34" charset="-120"/>
              </a:rPr>
              <a:t>64</a:t>
            </a:r>
            <a:r>
              <a:rPr lang="en-US" altLang="ko-KR" sz="2000" b="1" spc="0" dirty="0">
                <a:latin typeface="微軟正黑體" panose="020B0604030504040204" pitchFamily="34" charset="-120"/>
                <a:ea typeface="微軟正黑體" panose="020B0604030504040204" pitchFamily="34" charset="-120"/>
              </a:rPr>
              <a:t>%</a:t>
            </a:r>
            <a:endParaRPr lang="en-US" altLang="ko-KR" sz="2000" spc="0" dirty="0">
              <a:ln>
                <a:solidFill>
                  <a:srgbClr val="C00000"/>
                </a:solidFill>
              </a:ln>
              <a:latin typeface="微軟正黑體" panose="020B0604030504040204" pitchFamily="34" charset="-120"/>
              <a:ea typeface="微軟正黑體" panose="020B0604030504040204" pitchFamily="34" charset="-120"/>
            </a:endParaRPr>
          </a:p>
        </p:txBody>
      </p:sp>
      <p:grpSp>
        <p:nvGrpSpPr>
          <p:cNvPr id="130" name="组合 83">
            <a:extLst>
              <a:ext uri="{FF2B5EF4-FFF2-40B4-BE49-F238E27FC236}">
                <a16:creationId xmlns:a16="http://schemas.microsoft.com/office/drawing/2014/main" id="{31795153-56D3-40BE-A098-BBC8EC124DF9}"/>
              </a:ext>
            </a:extLst>
          </p:cNvPr>
          <p:cNvGrpSpPr/>
          <p:nvPr/>
        </p:nvGrpSpPr>
        <p:grpSpPr>
          <a:xfrm>
            <a:off x="1887364" y="4510239"/>
            <a:ext cx="2124000" cy="2124000"/>
            <a:chOff x="6907302" y="1666875"/>
            <a:chExt cx="2862421" cy="2879546"/>
          </a:xfrm>
        </p:grpSpPr>
        <p:grpSp>
          <p:nvGrpSpPr>
            <p:cNvPr id="131" name="iṩļiďê">
              <a:extLst>
                <a:ext uri="{FF2B5EF4-FFF2-40B4-BE49-F238E27FC236}">
                  <a16:creationId xmlns:a16="http://schemas.microsoft.com/office/drawing/2014/main" id="{E14AF951-117E-4414-B063-39EAF7EA8A8B}"/>
                </a:ext>
              </a:extLst>
            </p:cNvPr>
            <p:cNvGrpSpPr/>
            <p:nvPr/>
          </p:nvGrpSpPr>
          <p:grpSpPr>
            <a:xfrm>
              <a:off x="7152873" y="1926172"/>
              <a:ext cx="2395286" cy="2393983"/>
              <a:chOff x="6211860" y="2498961"/>
              <a:chExt cx="2848032" cy="2846478"/>
            </a:xfrm>
          </p:grpSpPr>
          <p:sp>
            <p:nvSpPr>
              <p:cNvPr id="145" name="ïṡļiḑê">
                <a:extLst>
                  <a:ext uri="{FF2B5EF4-FFF2-40B4-BE49-F238E27FC236}">
                    <a16:creationId xmlns:a16="http://schemas.microsoft.com/office/drawing/2014/main" id="{86B79C89-8C4E-41D7-AB9B-6EAD80C71084}"/>
                  </a:ext>
                </a:extLst>
              </p:cNvPr>
              <p:cNvSpPr>
                <a:spLocks/>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rgbClr val="81B9C1"/>
              </a:solidFill>
              <a:ln>
                <a:noFill/>
              </a:ln>
            </p:spPr>
            <p:txBody>
              <a:bodyPr anchor="ctr"/>
              <a:lstStyle/>
              <a:p>
                <a:pPr algn="ctr"/>
                <a:endParaRPr/>
              </a:p>
            </p:txBody>
          </p:sp>
          <p:sp>
            <p:nvSpPr>
              <p:cNvPr id="146" name="îš1iḍe">
                <a:extLst>
                  <a:ext uri="{FF2B5EF4-FFF2-40B4-BE49-F238E27FC236}">
                    <a16:creationId xmlns:a16="http://schemas.microsoft.com/office/drawing/2014/main" id="{B2B03596-CECC-4F20-8092-DC95BF6998C8}"/>
                  </a:ext>
                </a:extLst>
              </p:cNvPr>
              <p:cNvSpPr>
                <a:spLocks/>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rgbClr val="81B9C1"/>
              </a:solidFill>
              <a:ln>
                <a:noFill/>
              </a:ln>
            </p:spPr>
            <p:txBody>
              <a:bodyPr anchor="ctr"/>
              <a:lstStyle/>
              <a:p>
                <a:pPr algn="ctr"/>
                <a:endParaRPr/>
              </a:p>
            </p:txBody>
          </p:sp>
          <p:sp>
            <p:nvSpPr>
              <p:cNvPr id="147" name="îSľide">
                <a:extLst>
                  <a:ext uri="{FF2B5EF4-FFF2-40B4-BE49-F238E27FC236}">
                    <a16:creationId xmlns:a16="http://schemas.microsoft.com/office/drawing/2014/main" id="{B815DD9C-EF88-47B0-B1E0-3702DA25A8B3}"/>
                  </a:ext>
                </a:extLst>
              </p:cNvPr>
              <p:cNvSpPr>
                <a:spLocks/>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rgbClr val="81B9C1"/>
              </a:solidFill>
              <a:ln>
                <a:noFill/>
              </a:ln>
            </p:spPr>
            <p:txBody>
              <a:bodyPr anchor="ctr"/>
              <a:lstStyle/>
              <a:p>
                <a:pPr algn="ctr"/>
                <a:endParaRPr/>
              </a:p>
            </p:txBody>
          </p:sp>
          <p:sp>
            <p:nvSpPr>
              <p:cNvPr id="148" name="íŝľíde">
                <a:extLst>
                  <a:ext uri="{FF2B5EF4-FFF2-40B4-BE49-F238E27FC236}">
                    <a16:creationId xmlns:a16="http://schemas.microsoft.com/office/drawing/2014/main" id="{D17BEA54-7367-4522-9C07-19A59B0B5AA1}"/>
                  </a:ext>
                </a:extLst>
              </p:cNvPr>
              <p:cNvSpPr>
                <a:spLocks/>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rgbClr val="81B9C1"/>
              </a:solidFill>
              <a:ln>
                <a:noFill/>
              </a:ln>
            </p:spPr>
            <p:txBody>
              <a:bodyPr anchor="ctr"/>
              <a:lstStyle/>
              <a:p>
                <a:pPr algn="ctr"/>
                <a:endParaRPr/>
              </a:p>
            </p:txBody>
          </p:sp>
          <p:sp>
            <p:nvSpPr>
              <p:cNvPr id="149" name="îṥľîdè">
                <a:extLst>
                  <a:ext uri="{FF2B5EF4-FFF2-40B4-BE49-F238E27FC236}">
                    <a16:creationId xmlns:a16="http://schemas.microsoft.com/office/drawing/2014/main" id="{5A9F4E7D-02C8-456E-B93F-44F55583BA09}"/>
                  </a:ext>
                </a:extLst>
              </p:cNvPr>
              <p:cNvSpPr>
                <a:spLocks/>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rgbClr val="81B9C1"/>
              </a:solidFill>
              <a:ln>
                <a:noFill/>
              </a:ln>
            </p:spPr>
            <p:txBody>
              <a:bodyPr anchor="ctr"/>
              <a:lstStyle/>
              <a:p>
                <a:pPr algn="ctr"/>
                <a:endParaRPr/>
              </a:p>
            </p:txBody>
          </p:sp>
          <p:sp>
            <p:nvSpPr>
              <p:cNvPr id="150" name="îsḷïḑe">
                <a:extLst>
                  <a:ext uri="{FF2B5EF4-FFF2-40B4-BE49-F238E27FC236}">
                    <a16:creationId xmlns:a16="http://schemas.microsoft.com/office/drawing/2014/main" id="{0EDE7951-B00D-49FC-B0E4-2F4E083A40C8}"/>
                  </a:ext>
                </a:extLst>
              </p:cNvPr>
              <p:cNvSpPr>
                <a:spLocks/>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rgbClr val="81B9C1"/>
              </a:solidFill>
              <a:ln>
                <a:noFill/>
              </a:ln>
            </p:spPr>
            <p:txBody>
              <a:bodyPr anchor="ctr"/>
              <a:lstStyle/>
              <a:p>
                <a:pPr algn="ctr"/>
                <a:endParaRPr/>
              </a:p>
            </p:txBody>
          </p:sp>
          <p:sp>
            <p:nvSpPr>
              <p:cNvPr id="151" name="ï$ḷîḍé">
                <a:extLst>
                  <a:ext uri="{FF2B5EF4-FFF2-40B4-BE49-F238E27FC236}">
                    <a16:creationId xmlns:a16="http://schemas.microsoft.com/office/drawing/2014/main" id="{76A6B235-FA77-4B3B-A509-7A25C5C99A53}"/>
                  </a:ext>
                </a:extLst>
              </p:cNvPr>
              <p:cNvSpPr>
                <a:spLocks/>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rgbClr val="81B9C1"/>
              </a:solidFill>
              <a:ln>
                <a:noFill/>
              </a:ln>
            </p:spPr>
            <p:txBody>
              <a:bodyPr anchor="ctr"/>
              <a:lstStyle/>
              <a:p>
                <a:pPr algn="ctr"/>
                <a:endParaRPr/>
              </a:p>
            </p:txBody>
          </p:sp>
          <p:sp>
            <p:nvSpPr>
              <p:cNvPr id="152" name="îš1ïḓê">
                <a:extLst>
                  <a:ext uri="{FF2B5EF4-FFF2-40B4-BE49-F238E27FC236}">
                    <a16:creationId xmlns:a16="http://schemas.microsoft.com/office/drawing/2014/main" id="{8D8CD465-8C49-48C9-9C12-C787E9C2D4F2}"/>
                  </a:ext>
                </a:extLst>
              </p:cNvPr>
              <p:cNvSpPr>
                <a:spLocks/>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rgbClr val="81B9C1"/>
              </a:solidFill>
              <a:ln>
                <a:noFill/>
              </a:ln>
            </p:spPr>
            <p:txBody>
              <a:bodyPr anchor="ctr"/>
              <a:lstStyle/>
              <a:p>
                <a:pPr algn="ctr"/>
                <a:endParaRPr/>
              </a:p>
            </p:txBody>
          </p:sp>
          <p:sp>
            <p:nvSpPr>
              <p:cNvPr id="153" name="ïṥ1íďé">
                <a:extLst>
                  <a:ext uri="{FF2B5EF4-FFF2-40B4-BE49-F238E27FC236}">
                    <a16:creationId xmlns:a16="http://schemas.microsoft.com/office/drawing/2014/main" id="{872EABD7-16DE-4044-AAF0-F166D76F3515}"/>
                  </a:ext>
                </a:extLst>
              </p:cNvPr>
              <p:cNvSpPr>
                <a:spLocks/>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rgbClr val="81B9C1"/>
              </a:solidFill>
              <a:ln>
                <a:solidFill>
                  <a:schemeClr val="accent1"/>
                </a:solidFill>
              </a:ln>
            </p:spPr>
            <p:txBody>
              <a:bodyPr anchor="ctr"/>
              <a:lstStyle/>
              <a:p>
                <a:pPr algn="ctr"/>
                <a:endParaRPr/>
              </a:p>
            </p:txBody>
          </p:sp>
          <p:sp>
            <p:nvSpPr>
              <p:cNvPr id="154" name="íŝlíḍe">
                <a:extLst>
                  <a:ext uri="{FF2B5EF4-FFF2-40B4-BE49-F238E27FC236}">
                    <a16:creationId xmlns:a16="http://schemas.microsoft.com/office/drawing/2014/main" id="{B90E3E8A-5987-4233-9E6C-09BEC64F4EDE}"/>
                  </a:ext>
                </a:extLst>
              </p:cNvPr>
              <p:cNvSpPr>
                <a:spLocks/>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rgbClr val="81B9C1"/>
              </a:solidFill>
              <a:ln>
                <a:noFill/>
              </a:ln>
            </p:spPr>
            <p:txBody>
              <a:bodyPr anchor="ctr"/>
              <a:lstStyle/>
              <a:p>
                <a:pPr algn="ctr"/>
                <a:endParaRPr/>
              </a:p>
            </p:txBody>
          </p:sp>
          <p:sp>
            <p:nvSpPr>
              <p:cNvPr id="155" name="îSḷîḑè">
                <a:extLst>
                  <a:ext uri="{FF2B5EF4-FFF2-40B4-BE49-F238E27FC236}">
                    <a16:creationId xmlns:a16="http://schemas.microsoft.com/office/drawing/2014/main" id="{5A7BDFBF-EC31-4B19-98A6-70C4FDBF1756}"/>
                  </a:ext>
                </a:extLst>
              </p:cNvPr>
              <p:cNvSpPr>
                <a:spLocks/>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rgbClr val="81B9C1"/>
              </a:solidFill>
              <a:ln>
                <a:noFill/>
              </a:ln>
            </p:spPr>
            <p:txBody>
              <a:bodyPr anchor="ctr"/>
              <a:lstStyle/>
              <a:p>
                <a:pPr algn="ctr"/>
                <a:endParaRPr/>
              </a:p>
            </p:txBody>
          </p:sp>
          <p:sp>
            <p:nvSpPr>
              <p:cNvPr id="156" name="íŝľídê">
                <a:extLst>
                  <a:ext uri="{FF2B5EF4-FFF2-40B4-BE49-F238E27FC236}">
                    <a16:creationId xmlns:a16="http://schemas.microsoft.com/office/drawing/2014/main" id="{D7A10067-9A96-401C-950C-3E3C057D243C}"/>
                  </a:ext>
                </a:extLst>
              </p:cNvPr>
              <p:cNvSpPr>
                <a:spLocks/>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rgbClr val="81B9C1"/>
              </a:solidFill>
              <a:ln>
                <a:noFill/>
              </a:ln>
            </p:spPr>
            <p:txBody>
              <a:bodyPr anchor="ctr"/>
              <a:lstStyle/>
              <a:p>
                <a:pPr algn="ctr"/>
                <a:endParaRPr/>
              </a:p>
            </p:txBody>
          </p:sp>
          <p:sp>
            <p:nvSpPr>
              <p:cNvPr id="157" name="išlïḓè">
                <a:extLst>
                  <a:ext uri="{FF2B5EF4-FFF2-40B4-BE49-F238E27FC236}">
                    <a16:creationId xmlns:a16="http://schemas.microsoft.com/office/drawing/2014/main" id="{A3BE3712-753D-42E6-9548-FB49F9B48272}"/>
                  </a:ext>
                </a:extLst>
              </p:cNvPr>
              <p:cNvSpPr>
                <a:spLocks/>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rgbClr val="C00000"/>
              </a:solidFill>
              <a:ln>
                <a:noFill/>
              </a:ln>
              <a:scene3d>
                <a:camera prst="orthographicFront"/>
                <a:lightRig rig="threePt" dir="t"/>
              </a:scene3d>
              <a:sp3d>
                <a:bevelT/>
              </a:sp3d>
            </p:spPr>
            <p:txBody>
              <a:bodyPr anchor="ctr"/>
              <a:lstStyle/>
              <a:p>
                <a:pPr algn="ctr"/>
                <a:endParaRPr dirty="0"/>
              </a:p>
            </p:txBody>
          </p:sp>
          <p:sp>
            <p:nvSpPr>
              <p:cNvPr id="158" name="iṧḷíḓé">
                <a:extLst>
                  <a:ext uri="{FF2B5EF4-FFF2-40B4-BE49-F238E27FC236}">
                    <a16:creationId xmlns:a16="http://schemas.microsoft.com/office/drawing/2014/main" id="{7FCB9E89-002C-4B5A-960B-0AE43A2B87E0}"/>
                  </a:ext>
                </a:extLst>
              </p:cNvPr>
              <p:cNvSpPr>
                <a:spLocks/>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rgbClr val="81B9C1"/>
              </a:solidFill>
              <a:ln>
                <a:noFill/>
              </a:ln>
            </p:spPr>
            <p:txBody>
              <a:bodyPr anchor="ctr"/>
              <a:lstStyle/>
              <a:p>
                <a:pPr algn="ctr"/>
                <a:endParaRPr dirty="0"/>
              </a:p>
            </p:txBody>
          </p:sp>
          <p:sp>
            <p:nvSpPr>
              <p:cNvPr id="230" name="is1iḑê">
                <a:extLst>
                  <a:ext uri="{FF2B5EF4-FFF2-40B4-BE49-F238E27FC236}">
                    <a16:creationId xmlns:a16="http://schemas.microsoft.com/office/drawing/2014/main" id="{33F77B75-BC7C-4501-BDAE-C7F20EC3A606}"/>
                  </a:ext>
                </a:extLst>
              </p:cNvPr>
              <p:cNvSpPr>
                <a:spLocks/>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rgbClr val="C00000"/>
              </a:solidFill>
              <a:ln>
                <a:noFill/>
              </a:ln>
              <a:scene3d>
                <a:camera prst="orthographicFront"/>
                <a:lightRig rig="threePt" dir="t"/>
              </a:scene3d>
              <a:sp3d>
                <a:bevelT/>
              </a:sp3d>
            </p:spPr>
            <p:txBody>
              <a:bodyPr anchor="ctr"/>
              <a:lstStyle/>
              <a:p>
                <a:pPr algn="ctr"/>
                <a:endParaRPr/>
              </a:p>
            </p:txBody>
          </p:sp>
          <p:sp>
            <p:nvSpPr>
              <p:cNvPr id="231" name="ïṥḷîďè">
                <a:extLst>
                  <a:ext uri="{FF2B5EF4-FFF2-40B4-BE49-F238E27FC236}">
                    <a16:creationId xmlns:a16="http://schemas.microsoft.com/office/drawing/2014/main" id="{7B93B98B-4CB0-43EA-8DCF-991C77A8A784}"/>
                  </a:ext>
                </a:extLst>
              </p:cNvPr>
              <p:cNvSpPr>
                <a:spLocks/>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rgbClr val="C00000"/>
              </a:solidFill>
              <a:ln>
                <a:noFill/>
              </a:ln>
              <a:scene3d>
                <a:camera prst="orthographicFront"/>
                <a:lightRig rig="threePt" dir="t"/>
              </a:scene3d>
              <a:sp3d>
                <a:bevelT/>
              </a:sp3d>
            </p:spPr>
            <p:txBody>
              <a:bodyPr anchor="ctr"/>
              <a:lstStyle/>
              <a:p>
                <a:pPr algn="ctr"/>
                <a:endParaRPr dirty="0"/>
              </a:p>
            </p:txBody>
          </p:sp>
          <p:sp>
            <p:nvSpPr>
              <p:cNvPr id="232" name="ïšlïḍe">
                <a:extLst>
                  <a:ext uri="{FF2B5EF4-FFF2-40B4-BE49-F238E27FC236}">
                    <a16:creationId xmlns:a16="http://schemas.microsoft.com/office/drawing/2014/main" id="{A856FFBA-E79F-49A8-89CD-58C89A0E9DD4}"/>
                  </a:ext>
                </a:extLst>
              </p:cNvPr>
              <p:cNvSpPr>
                <a:spLocks/>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rgbClr val="C00000"/>
              </a:solidFill>
              <a:ln>
                <a:noFill/>
              </a:ln>
              <a:scene3d>
                <a:camera prst="orthographicFront"/>
                <a:lightRig rig="threePt" dir="t"/>
              </a:scene3d>
              <a:sp3d>
                <a:bevelT/>
              </a:sp3d>
            </p:spPr>
            <p:txBody>
              <a:bodyPr anchor="ctr"/>
              <a:lstStyle/>
              <a:p>
                <a:pPr algn="ctr"/>
                <a:endParaRPr dirty="0"/>
              </a:p>
            </p:txBody>
          </p:sp>
          <p:sp>
            <p:nvSpPr>
              <p:cNvPr id="233" name="îṥľiḋe">
                <a:extLst>
                  <a:ext uri="{FF2B5EF4-FFF2-40B4-BE49-F238E27FC236}">
                    <a16:creationId xmlns:a16="http://schemas.microsoft.com/office/drawing/2014/main" id="{475ABB54-831F-4021-A5D1-BA988F099AC0}"/>
                  </a:ext>
                </a:extLst>
              </p:cNvPr>
              <p:cNvSpPr>
                <a:spLocks/>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rgbClr val="C00000"/>
              </a:solidFill>
              <a:ln>
                <a:noFill/>
              </a:ln>
              <a:scene3d>
                <a:camera prst="orthographicFront"/>
                <a:lightRig rig="threePt" dir="t"/>
              </a:scene3d>
              <a:sp3d>
                <a:bevelT/>
              </a:sp3d>
            </p:spPr>
            <p:txBody>
              <a:bodyPr anchor="ctr"/>
              <a:lstStyle/>
              <a:p>
                <a:pPr algn="ctr"/>
                <a:endParaRPr/>
              </a:p>
            </p:txBody>
          </p:sp>
          <p:sp>
            <p:nvSpPr>
              <p:cNvPr id="234" name="íṣḻïḋé">
                <a:extLst>
                  <a:ext uri="{FF2B5EF4-FFF2-40B4-BE49-F238E27FC236}">
                    <a16:creationId xmlns:a16="http://schemas.microsoft.com/office/drawing/2014/main" id="{BC3272CC-0423-4055-B345-C8DB1260322B}"/>
                  </a:ext>
                </a:extLst>
              </p:cNvPr>
              <p:cNvSpPr>
                <a:spLocks/>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235" name="i$liḍè">
                <a:extLst>
                  <a:ext uri="{FF2B5EF4-FFF2-40B4-BE49-F238E27FC236}">
                    <a16:creationId xmlns:a16="http://schemas.microsoft.com/office/drawing/2014/main" id="{562817ED-FA2C-4BD5-BECB-3605788AB1D4}"/>
                  </a:ext>
                </a:extLst>
              </p:cNvPr>
              <p:cNvSpPr>
                <a:spLocks/>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rgbClr val="81B9C1"/>
              </a:solidFill>
              <a:ln>
                <a:noFill/>
              </a:ln>
            </p:spPr>
            <p:txBody>
              <a:bodyPr anchor="ctr"/>
              <a:lstStyle/>
              <a:p>
                <a:pPr algn="ctr"/>
                <a:endParaRPr/>
              </a:p>
            </p:txBody>
          </p:sp>
        </p:grpSp>
        <p:grpSp>
          <p:nvGrpSpPr>
            <p:cNvPr id="132" name="íṩľidè">
              <a:extLst>
                <a:ext uri="{FF2B5EF4-FFF2-40B4-BE49-F238E27FC236}">
                  <a16:creationId xmlns:a16="http://schemas.microsoft.com/office/drawing/2014/main" id="{17EBEA3C-2C28-48D3-8862-9F567DAB72BF}"/>
                </a:ext>
              </a:extLst>
            </p:cNvPr>
            <p:cNvGrpSpPr/>
            <p:nvPr/>
          </p:nvGrpSpPr>
          <p:grpSpPr>
            <a:xfrm>
              <a:off x="6907302" y="1666875"/>
              <a:ext cx="2862421" cy="2879546"/>
              <a:chOff x="907879" y="2281904"/>
              <a:chExt cx="3158296" cy="3287240"/>
            </a:xfrm>
          </p:grpSpPr>
          <p:cxnSp>
            <p:nvCxnSpPr>
              <p:cNvPr id="135" name="Straight Connector 62">
                <a:extLst>
                  <a:ext uri="{FF2B5EF4-FFF2-40B4-BE49-F238E27FC236}">
                    <a16:creationId xmlns:a16="http://schemas.microsoft.com/office/drawing/2014/main" id="{CCD7BC36-2082-4B78-BAFA-6A8FD66ACF5C}"/>
                  </a:ext>
                </a:extLst>
              </p:cNvPr>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63">
                <a:extLst>
                  <a:ext uri="{FF2B5EF4-FFF2-40B4-BE49-F238E27FC236}">
                    <a16:creationId xmlns:a16="http://schemas.microsoft.com/office/drawing/2014/main" id="{14DABAA3-62D4-47EC-96DF-750A4A75B592}"/>
                  </a:ext>
                </a:extLst>
              </p:cNvPr>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64">
                <a:extLst>
                  <a:ext uri="{FF2B5EF4-FFF2-40B4-BE49-F238E27FC236}">
                    <a16:creationId xmlns:a16="http://schemas.microsoft.com/office/drawing/2014/main" id="{D67B383D-AB12-4550-ADBA-72B1DEF34669}"/>
                  </a:ext>
                </a:extLst>
              </p:cNvPr>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65">
                <a:extLst>
                  <a:ext uri="{FF2B5EF4-FFF2-40B4-BE49-F238E27FC236}">
                    <a16:creationId xmlns:a16="http://schemas.microsoft.com/office/drawing/2014/main" id="{782DFA84-21B8-4A2C-9B89-04B3C8C01FF3}"/>
                  </a:ext>
                </a:extLst>
              </p:cNvPr>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66">
                <a:extLst>
                  <a:ext uri="{FF2B5EF4-FFF2-40B4-BE49-F238E27FC236}">
                    <a16:creationId xmlns:a16="http://schemas.microsoft.com/office/drawing/2014/main" id="{1C32DC4B-29A8-4D56-AB5E-3D83F4DF775B}"/>
                  </a:ext>
                </a:extLst>
              </p:cNvPr>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67">
                <a:extLst>
                  <a:ext uri="{FF2B5EF4-FFF2-40B4-BE49-F238E27FC236}">
                    <a16:creationId xmlns:a16="http://schemas.microsoft.com/office/drawing/2014/main" id="{777567B3-F1BA-42BA-8A3C-27661A38C1C4}"/>
                  </a:ext>
                </a:extLst>
              </p:cNvPr>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68">
                <a:extLst>
                  <a:ext uri="{FF2B5EF4-FFF2-40B4-BE49-F238E27FC236}">
                    <a16:creationId xmlns:a16="http://schemas.microsoft.com/office/drawing/2014/main" id="{BCC35356-7BFA-468A-9DF4-E517B055BB49}"/>
                  </a:ext>
                </a:extLst>
              </p:cNvPr>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69">
                <a:extLst>
                  <a:ext uri="{FF2B5EF4-FFF2-40B4-BE49-F238E27FC236}">
                    <a16:creationId xmlns:a16="http://schemas.microsoft.com/office/drawing/2014/main" id="{3B32B76C-7F8D-44EC-878B-1B16ECC37281}"/>
                  </a:ext>
                </a:extLst>
              </p:cNvPr>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70">
                <a:extLst>
                  <a:ext uri="{FF2B5EF4-FFF2-40B4-BE49-F238E27FC236}">
                    <a16:creationId xmlns:a16="http://schemas.microsoft.com/office/drawing/2014/main" id="{C940D5AF-6F32-40DC-8396-DAD0548D9922}"/>
                  </a:ext>
                </a:extLst>
              </p:cNvPr>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71">
                <a:extLst>
                  <a:ext uri="{FF2B5EF4-FFF2-40B4-BE49-F238E27FC236}">
                    <a16:creationId xmlns:a16="http://schemas.microsoft.com/office/drawing/2014/main" id="{C777F192-B793-47D8-A6B6-9838E1B22B7D}"/>
                  </a:ext>
                </a:extLst>
              </p:cNvPr>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3" name="iṩḻïďê">
              <a:extLst>
                <a:ext uri="{FF2B5EF4-FFF2-40B4-BE49-F238E27FC236}">
                  <a16:creationId xmlns:a16="http://schemas.microsoft.com/office/drawing/2014/main" id="{C11DF6D7-322C-46C2-8440-7BE8B6600D7A}"/>
                </a:ext>
              </a:extLst>
            </p:cNvPr>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4" name="ïśľïḓe">
              <a:extLst>
                <a:ext uri="{FF2B5EF4-FFF2-40B4-BE49-F238E27FC236}">
                  <a16:creationId xmlns:a16="http://schemas.microsoft.com/office/drawing/2014/main" id="{744066D8-8E8F-40BF-BF74-B565CA6A5658}"/>
                </a:ext>
              </a:extLst>
            </p:cNvPr>
            <p:cNvSpPr txBox="1">
              <a:spLocks/>
            </p:cNvSpPr>
            <p:nvPr/>
          </p:nvSpPr>
          <p:spPr>
            <a:xfrm>
              <a:off x="7820620" y="2526930"/>
              <a:ext cx="1095586" cy="1131910"/>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2000" b="1" spc="0" dirty="0">
                  <a:solidFill>
                    <a:schemeClr val="tx1">
                      <a:lumMod val="65000"/>
                      <a:lumOff val="35000"/>
                    </a:schemeClr>
                  </a:solidFill>
                  <a:latin typeface="微軟正黑體" panose="020B0604030504040204" pitchFamily="34" charset="-120"/>
                  <a:ea typeface="微軟正黑體" panose="020B0604030504040204" pitchFamily="34" charset="-120"/>
                </a:rPr>
                <a:t>95</a:t>
              </a:r>
              <a:r>
                <a:rPr lang="en-US" altLang="ko-KR" sz="2000" b="1" spc="0"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algn="ctr">
                <a:spcBef>
                  <a:spcPct val="0"/>
                </a:spcBef>
                <a:tabLst>
                  <a:tab pos="180975" algn="l"/>
                </a:tabLst>
              </a:pPr>
              <a:r>
                <a:rPr lang="en-US" altLang="ko-KR" sz="2000" b="1" dirty="0">
                  <a:ln>
                    <a:solidFill>
                      <a:srgbClr val="C00000"/>
                    </a:solidFill>
                  </a:ln>
                  <a:solidFill>
                    <a:srgbClr val="C00000"/>
                  </a:solidFill>
                  <a:latin typeface="微軟正黑體" panose="020B0604030504040204" pitchFamily="34" charset="-120"/>
                  <a:ea typeface="微軟正黑體" panose="020B0604030504040204" pitchFamily="34" charset="-120"/>
                </a:rPr>
                <a:t>↑</a:t>
              </a:r>
              <a:endParaRPr lang="en-US" altLang="ko-KR" sz="2000" b="1" spc="0" dirty="0">
                <a:ln>
                  <a:solidFill>
                    <a:srgbClr val="C00000"/>
                  </a:solidFill>
                </a:ln>
                <a:solidFill>
                  <a:srgbClr val="C00000"/>
                </a:solidFill>
                <a:latin typeface="微軟正黑體" panose="020B0604030504040204" pitchFamily="34" charset="-120"/>
                <a:ea typeface="微軟正黑體" panose="020B0604030504040204" pitchFamily="34" charset="-120"/>
              </a:endParaRPr>
            </a:p>
            <a:p>
              <a:pPr algn="ctr">
                <a:spcBef>
                  <a:spcPct val="0"/>
                </a:spcBef>
                <a:tabLst>
                  <a:tab pos="180975" algn="l"/>
                </a:tabLst>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80%</a:t>
              </a:r>
              <a:endParaRPr lang="en-US" altLang="ko-KR" sz="2000" b="1" spc="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236" name="群組 235">
            <a:extLst>
              <a:ext uri="{FF2B5EF4-FFF2-40B4-BE49-F238E27FC236}">
                <a16:creationId xmlns:a16="http://schemas.microsoft.com/office/drawing/2014/main" id="{7594735E-FDE9-4330-860E-734049E58280}"/>
              </a:ext>
            </a:extLst>
          </p:cNvPr>
          <p:cNvGrpSpPr/>
          <p:nvPr/>
        </p:nvGrpSpPr>
        <p:grpSpPr>
          <a:xfrm>
            <a:off x="5397749" y="4553783"/>
            <a:ext cx="2124000" cy="2124000"/>
            <a:chOff x="4343474" y="3223755"/>
            <a:chExt cx="1980000" cy="1980000"/>
          </a:xfrm>
        </p:grpSpPr>
        <p:grpSp>
          <p:nvGrpSpPr>
            <p:cNvPr id="237" name="组合 83">
              <a:extLst>
                <a:ext uri="{FF2B5EF4-FFF2-40B4-BE49-F238E27FC236}">
                  <a16:creationId xmlns:a16="http://schemas.microsoft.com/office/drawing/2014/main" id="{D7591C86-8887-417E-AB31-810B9E6C4695}"/>
                </a:ext>
              </a:extLst>
            </p:cNvPr>
            <p:cNvGrpSpPr/>
            <p:nvPr/>
          </p:nvGrpSpPr>
          <p:grpSpPr>
            <a:xfrm>
              <a:off x="4343474" y="3223755"/>
              <a:ext cx="1980000" cy="1980000"/>
              <a:chOff x="6907302" y="1666875"/>
              <a:chExt cx="2862421" cy="2879546"/>
            </a:xfrm>
          </p:grpSpPr>
          <p:grpSp>
            <p:nvGrpSpPr>
              <p:cNvPr id="239" name="iṩļiďê">
                <a:extLst>
                  <a:ext uri="{FF2B5EF4-FFF2-40B4-BE49-F238E27FC236}">
                    <a16:creationId xmlns:a16="http://schemas.microsoft.com/office/drawing/2014/main" id="{A7AB9917-3FA7-427F-A94D-7FCD9A1F662D}"/>
                  </a:ext>
                </a:extLst>
              </p:cNvPr>
              <p:cNvGrpSpPr/>
              <p:nvPr/>
            </p:nvGrpSpPr>
            <p:grpSpPr>
              <a:xfrm>
                <a:off x="7152873" y="1926172"/>
                <a:ext cx="2395286" cy="2393983"/>
                <a:chOff x="6211860" y="2498961"/>
                <a:chExt cx="2848032" cy="2846478"/>
              </a:xfrm>
            </p:grpSpPr>
            <p:sp>
              <p:nvSpPr>
                <p:cNvPr id="252" name="ïṡļiḑê">
                  <a:extLst>
                    <a:ext uri="{FF2B5EF4-FFF2-40B4-BE49-F238E27FC236}">
                      <a16:creationId xmlns:a16="http://schemas.microsoft.com/office/drawing/2014/main" id="{B3D5CFD8-9FAA-4E77-ADA5-3A5C14F1CD4D}"/>
                    </a:ext>
                  </a:extLst>
                </p:cNvPr>
                <p:cNvSpPr>
                  <a:spLocks/>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rgbClr val="84BBC2"/>
                </a:solidFill>
                <a:ln>
                  <a:noFill/>
                </a:ln>
              </p:spPr>
              <p:txBody>
                <a:bodyPr anchor="ctr"/>
                <a:lstStyle/>
                <a:p>
                  <a:pPr algn="ctr"/>
                  <a:endParaRPr dirty="0"/>
                </a:p>
              </p:txBody>
            </p:sp>
            <p:sp>
              <p:nvSpPr>
                <p:cNvPr id="253" name="îš1iḍe">
                  <a:extLst>
                    <a:ext uri="{FF2B5EF4-FFF2-40B4-BE49-F238E27FC236}">
                      <a16:creationId xmlns:a16="http://schemas.microsoft.com/office/drawing/2014/main" id="{7D635680-891A-4AFB-9368-14988302EAC1}"/>
                    </a:ext>
                  </a:extLst>
                </p:cNvPr>
                <p:cNvSpPr>
                  <a:spLocks/>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rgbClr val="81B9C1"/>
                </a:solidFill>
                <a:ln>
                  <a:noFill/>
                </a:ln>
              </p:spPr>
              <p:txBody>
                <a:bodyPr anchor="ctr"/>
                <a:lstStyle/>
                <a:p>
                  <a:pPr algn="ctr"/>
                  <a:endParaRPr/>
                </a:p>
              </p:txBody>
            </p:sp>
            <p:sp>
              <p:nvSpPr>
                <p:cNvPr id="254" name="îSľide">
                  <a:extLst>
                    <a:ext uri="{FF2B5EF4-FFF2-40B4-BE49-F238E27FC236}">
                      <a16:creationId xmlns:a16="http://schemas.microsoft.com/office/drawing/2014/main" id="{10A1AC8B-04E4-49FB-8D10-29D101E85F1C}"/>
                    </a:ext>
                  </a:extLst>
                </p:cNvPr>
                <p:cNvSpPr>
                  <a:spLocks/>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rgbClr val="81B9C1"/>
                </a:solidFill>
                <a:ln>
                  <a:noFill/>
                </a:ln>
              </p:spPr>
              <p:txBody>
                <a:bodyPr anchor="ctr"/>
                <a:lstStyle/>
                <a:p>
                  <a:pPr algn="ctr"/>
                  <a:endParaRPr/>
                </a:p>
              </p:txBody>
            </p:sp>
            <p:sp>
              <p:nvSpPr>
                <p:cNvPr id="255" name="íŝľíde">
                  <a:extLst>
                    <a:ext uri="{FF2B5EF4-FFF2-40B4-BE49-F238E27FC236}">
                      <a16:creationId xmlns:a16="http://schemas.microsoft.com/office/drawing/2014/main" id="{CC579019-E314-46BE-9BC4-14DFBFE55222}"/>
                    </a:ext>
                  </a:extLst>
                </p:cNvPr>
                <p:cNvSpPr>
                  <a:spLocks/>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rgbClr val="81B9C1"/>
                </a:solidFill>
                <a:ln>
                  <a:noFill/>
                </a:ln>
              </p:spPr>
              <p:txBody>
                <a:bodyPr anchor="ctr"/>
                <a:lstStyle/>
                <a:p>
                  <a:pPr algn="ctr"/>
                  <a:endParaRPr dirty="0"/>
                </a:p>
              </p:txBody>
            </p:sp>
            <p:sp>
              <p:nvSpPr>
                <p:cNvPr id="256" name="îṥľîdè">
                  <a:extLst>
                    <a:ext uri="{FF2B5EF4-FFF2-40B4-BE49-F238E27FC236}">
                      <a16:creationId xmlns:a16="http://schemas.microsoft.com/office/drawing/2014/main" id="{7EAC0CA5-46D1-4219-85F4-79998A07901E}"/>
                    </a:ext>
                  </a:extLst>
                </p:cNvPr>
                <p:cNvSpPr>
                  <a:spLocks/>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rgbClr val="81B9C1"/>
                </a:solidFill>
                <a:ln>
                  <a:noFill/>
                </a:ln>
              </p:spPr>
              <p:txBody>
                <a:bodyPr anchor="ctr"/>
                <a:lstStyle/>
                <a:p>
                  <a:pPr algn="ctr"/>
                  <a:endParaRPr/>
                </a:p>
              </p:txBody>
            </p:sp>
            <p:sp>
              <p:nvSpPr>
                <p:cNvPr id="257" name="îsḷïḑe">
                  <a:extLst>
                    <a:ext uri="{FF2B5EF4-FFF2-40B4-BE49-F238E27FC236}">
                      <a16:creationId xmlns:a16="http://schemas.microsoft.com/office/drawing/2014/main" id="{380475DD-E1A3-443D-9982-45BBE36FE858}"/>
                    </a:ext>
                  </a:extLst>
                </p:cNvPr>
                <p:cNvSpPr>
                  <a:spLocks/>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rgbClr val="81B9C1"/>
                </a:solidFill>
                <a:ln>
                  <a:noFill/>
                </a:ln>
              </p:spPr>
              <p:txBody>
                <a:bodyPr anchor="ctr"/>
                <a:lstStyle/>
                <a:p>
                  <a:pPr algn="ctr"/>
                  <a:endParaRPr/>
                </a:p>
              </p:txBody>
            </p:sp>
            <p:sp>
              <p:nvSpPr>
                <p:cNvPr id="258" name="ï$ḷîḍé">
                  <a:extLst>
                    <a:ext uri="{FF2B5EF4-FFF2-40B4-BE49-F238E27FC236}">
                      <a16:creationId xmlns:a16="http://schemas.microsoft.com/office/drawing/2014/main" id="{A766C956-3C6E-4C28-9252-5516603B2C23}"/>
                    </a:ext>
                  </a:extLst>
                </p:cNvPr>
                <p:cNvSpPr>
                  <a:spLocks/>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rgbClr val="81B9C1"/>
                </a:solidFill>
                <a:ln>
                  <a:noFill/>
                </a:ln>
              </p:spPr>
              <p:txBody>
                <a:bodyPr anchor="ctr"/>
                <a:lstStyle/>
                <a:p>
                  <a:pPr algn="ctr"/>
                  <a:endParaRPr/>
                </a:p>
              </p:txBody>
            </p:sp>
            <p:sp>
              <p:nvSpPr>
                <p:cNvPr id="259" name="îš1ïḓê">
                  <a:extLst>
                    <a:ext uri="{FF2B5EF4-FFF2-40B4-BE49-F238E27FC236}">
                      <a16:creationId xmlns:a16="http://schemas.microsoft.com/office/drawing/2014/main" id="{2CD337C6-DAD4-4149-AC26-09CBE2618538}"/>
                    </a:ext>
                  </a:extLst>
                </p:cNvPr>
                <p:cNvSpPr>
                  <a:spLocks/>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rgbClr val="81B9C1"/>
                </a:solidFill>
                <a:ln>
                  <a:noFill/>
                </a:ln>
              </p:spPr>
              <p:txBody>
                <a:bodyPr anchor="ctr"/>
                <a:lstStyle/>
                <a:p>
                  <a:pPr algn="ctr"/>
                  <a:endParaRPr dirty="0"/>
                </a:p>
              </p:txBody>
            </p:sp>
            <p:sp>
              <p:nvSpPr>
                <p:cNvPr id="260" name="ïṥ1íďé">
                  <a:extLst>
                    <a:ext uri="{FF2B5EF4-FFF2-40B4-BE49-F238E27FC236}">
                      <a16:creationId xmlns:a16="http://schemas.microsoft.com/office/drawing/2014/main" id="{AC3FA37F-0F8F-4DC7-9AF1-69D8BD1E1038}"/>
                    </a:ext>
                  </a:extLst>
                </p:cNvPr>
                <p:cNvSpPr>
                  <a:spLocks/>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rgbClr val="81B9C1"/>
                </a:solidFill>
                <a:ln>
                  <a:noFill/>
                </a:ln>
              </p:spPr>
              <p:txBody>
                <a:bodyPr anchor="ctr"/>
                <a:lstStyle/>
                <a:p>
                  <a:pPr algn="ctr"/>
                  <a:endParaRPr/>
                </a:p>
              </p:txBody>
            </p:sp>
            <p:sp>
              <p:nvSpPr>
                <p:cNvPr id="261" name="íŝlíḍe">
                  <a:extLst>
                    <a:ext uri="{FF2B5EF4-FFF2-40B4-BE49-F238E27FC236}">
                      <a16:creationId xmlns:a16="http://schemas.microsoft.com/office/drawing/2014/main" id="{B37DC2EA-BA6A-4A5C-8BD3-9DE028F23A1C}"/>
                    </a:ext>
                  </a:extLst>
                </p:cNvPr>
                <p:cNvSpPr>
                  <a:spLocks/>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rgbClr val="C00000"/>
                </a:solidFill>
                <a:ln>
                  <a:noFill/>
                </a:ln>
                <a:scene3d>
                  <a:camera prst="orthographicFront"/>
                  <a:lightRig rig="threePt" dir="t"/>
                </a:scene3d>
                <a:sp3d>
                  <a:bevelT/>
                </a:sp3d>
              </p:spPr>
              <p:txBody>
                <a:bodyPr anchor="ctr"/>
                <a:lstStyle/>
                <a:p>
                  <a:pPr algn="ctr"/>
                  <a:endParaRPr dirty="0"/>
                </a:p>
              </p:txBody>
            </p:sp>
            <p:sp>
              <p:nvSpPr>
                <p:cNvPr id="262" name="îSḷîḑè">
                  <a:extLst>
                    <a:ext uri="{FF2B5EF4-FFF2-40B4-BE49-F238E27FC236}">
                      <a16:creationId xmlns:a16="http://schemas.microsoft.com/office/drawing/2014/main" id="{67609D17-E689-4029-9933-BAF1C7A37296}"/>
                    </a:ext>
                  </a:extLst>
                </p:cNvPr>
                <p:cNvSpPr>
                  <a:spLocks/>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rgbClr val="81B9C1"/>
                </a:solidFill>
                <a:ln>
                  <a:noFill/>
                </a:ln>
              </p:spPr>
              <p:txBody>
                <a:bodyPr anchor="ctr"/>
                <a:lstStyle/>
                <a:p>
                  <a:pPr algn="ctr"/>
                  <a:endParaRPr dirty="0"/>
                </a:p>
              </p:txBody>
            </p:sp>
            <p:sp>
              <p:nvSpPr>
                <p:cNvPr id="263" name="íŝľídê">
                  <a:extLst>
                    <a:ext uri="{FF2B5EF4-FFF2-40B4-BE49-F238E27FC236}">
                      <a16:creationId xmlns:a16="http://schemas.microsoft.com/office/drawing/2014/main" id="{89F78E71-6C8D-4155-8790-FE11895F5BC4}"/>
                    </a:ext>
                  </a:extLst>
                </p:cNvPr>
                <p:cNvSpPr>
                  <a:spLocks/>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rgbClr val="81B9C1"/>
                </a:solidFill>
                <a:ln>
                  <a:noFill/>
                </a:ln>
              </p:spPr>
              <p:txBody>
                <a:bodyPr anchor="ctr"/>
                <a:lstStyle/>
                <a:p>
                  <a:pPr algn="ctr"/>
                  <a:endParaRPr/>
                </a:p>
              </p:txBody>
            </p:sp>
            <p:sp>
              <p:nvSpPr>
                <p:cNvPr id="264" name="išlïḓè">
                  <a:extLst>
                    <a:ext uri="{FF2B5EF4-FFF2-40B4-BE49-F238E27FC236}">
                      <a16:creationId xmlns:a16="http://schemas.microsoft.com/office/drawing/2014/main" id="{CF332FB0-AAF8-4728-B3F0-7DA21D728076}"/>
                    </a:ext>
                  </a:extLst>
                </p:cNvPr>
                <p:cNvSpPr>
                  <a:spLocks/>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rgbClr val="C00000"/>
                </a:solidFill>
                <a:ln>
                  <a:noFill/>
                </a:ln>
                <a:scene3d>
                  <a:camera prst="orthographicFront"/>
                  <a:lightRig rig="threePt" dir="t"/>
                </a:scene3d>
                <a:sp3d>
                  <a:bevelT/>
                </a:sp3d>
              </p:spPr>
              <p:txBody>
                <a:bodyPr anchor="ctr"/>
                <a:lstStyle/>
                <a:p>
                  <a:pPr algn="ctr"/>
                  <a:endParaRPr dirty="0"/>
                </a:p>
              </p:txBody>
            </p:sp>
            <p:sp>
              <p:nvSpPr>
                <p:cNvPr id="265" name="iṧḷíḓé">
                  <a:extLst>
                    <a:ext uri="{FF2B5EF4-FFF2-40B4-BE49-F238E27FC236}">
                      <a16:creationId xmlns:a16="http://schemas.microsoft.com/office/drawing/2014/main" id="{03FE09E5-8C80-44CD-B7B5-770A9247A6FF}"/>
                    </a:ext>
                  </a:extLst>
                </p:cNvPr>
                <p:cNvSpPr>
                  <a:spLocks/>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rgbClr val="81B9C1"/>
                </a:solidFill>
                <a:ln>
                  <a:noFill/>
                </a:ln>
              </p:spPr>
              <p:txBody>
                <a:bodyPr anchor="ctr"/>
                <a:lstStyle/>
                <a:p>
                  <a:pPr algn="ctr"/>
                  <a:endParaRPr/>
                </a:p>
              </p:txBody>
            </p:sp>
            <p:sp>
              <p:nvSpPr>
                <p:cNvPr id="268" name="is1iḑê">
                  <a:extLst>
                    <a:ext uri="{FF2B5EF4-FFF2-40B4-BE49-F238E27FC236}">
                      <a16:creationId xmlns:a16="http://schemas.microsoft.com/office/drawing/2014/main" id="{63EA664A-3379-4A31-89F2-AAFF984B117C}"/>
                    </a:ext>
                  </a:extLst>
                </p:cNvPr>
                <p:cNvSpPr>
                  <a:spLocks/>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rgbClr val="C00000"/>
                </a:solidFill>
                <a:ln>
                  <a:noFill/>
                </a:ln>
                <a:scene3d>
                  <a:camera prst="orthographicFront"/>
                  <a:lightRig rig="threePt" dir="t"/>
                </a:scene3d>
                <a:sp3d>
                  <a:bevelT/>
                </a:sp3d>
              </p:spPr>
              <p:txBody>
                <a:bodyPr anchor="ctr"/>
                <a:lstStyle/>
                <a:p>
                  <a:pPr algn="ctr"/>
                  <a:endParaRPr/>
                </a:p>
              </p:txBody>
            </p:sp>
            <p:sp>
              <p:nvSpPr>
                <p:cNvPr id="302" name="ïṥḷîďè">
                  <a:extLst>
                    <a:ext uri="{FF2B5EF4-FFF2-40B4-BE49-F238E27FC236}">
                      <a16:creationId xmlns:a16="http://schemas.microsoft.com/office/drawing/2014/main" id="{DCADC9FB-8575-4E7C-A788-90B162CBCA9C}"/>
                    </a:ext>
                  </a:extLst>
                </p:cNvPr>
                <p:cNvSpPr>
                  <a:spLocks/>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303" name="ïšlïḍe">
                  <a:extLst>
                    <a:ext uri="{FF2B5EF4-FFF2-40B4-BE49-F238E27FC236}">
                      <a16:creationId xmlns:a16="http://schemas.microsoft.com/office/drawing/2014/main" id="{CEDB6422-CCC9-4A3F-82F2-67B35769D068}"/>
                    </a:ext>
                  </a:extLst>
                </p:cNvPr>
                <p:cNvSpPr>
                  <a:spLocks/>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noFill/>
                <a:ln>
                  <a:noFill/>
                </a:ln>
                <a:scene3d>
                  <a:camera prst="orthographicFront"/>
                  <a:lightRig rig="threePt" dir="t"/>
                </a:scene3d>
                <a:sp3d>
                  <a:bevelT/>
                </a:sp3d>
              </p:spPr>
              <p:txBody>
                <a:bodyPr anchor="ctr"/>
                <a:lstStyle/>
                <a:p>
                  <a:pPr algn="ctr"/>
                  <a:endParaRPr/>
                </a:p>
              </p:txBody>
            </p:sp>
            <p:sp>
              <p:nvSpPr>
                <p:cNvPr id="306" name="îṥľiḋe">
                  <a:extLst>
                    <a:ext uri="{FF2B5EF4-FFF2-40B4-BE49-F238E27FC236}">
                      <a16:creationId xmlns:a16="http://schemas.microsoft.com/office/drawing/2014/main" id="{511F3081-E050-49CC-AE76-A16ED6CCB9AF}"/>
                    </a:ext>
                  </a:extLst>
                </p:cNvPr>
                <p:cNvSpPr>
                  <a:spLocks/>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noFill/>
                <a:ln>
                  <a:noFill/>
                </a:ln>
                <a:scene3d>
                  <a:camera prst="orthographicFront"/>
                  <a:lightRig rig="threePt" dir="t"/>
                </a:scene3d>
                <a:sp3d>
                  <a:bevelT/>
                </a:sp3d>
              </p:spPr>
              <p:txBody>
                <a:bodyPr anchor="ctr"/>
                <a:lstStyle/>
                <a:p>
                  <a:pPr algn="ctr"/>
                  <a:endParaRPr dirty="0"/>
                </a:p>
              </p:txBody>
            </p:sp>
            <p:sp>
              <p:nvSpPr>
                <p:cNvPr id="307" name="íṣḻïḋé">
                  <a:extLst>
                    <a:ext uri="{FF2B5EF4-FFF2-40B4-BE49-F238E27FC236}">
                      <a16:creationId xmlns:a16="http://schemas.microsoft.com/office/drawing/2014/main" id="{AF50BDFD-148A-448F-A275-E51938F06C31}"/>
                    </a:ext>
                  </a:extLst>
                </p:cNvPr>
                <p:cNvSpPr>
                  <a:spLocks/>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308" name="i$liḍè">
                  <a:extLst>
                    <a:ext uri="{FF2B5EF4-FFF2-40B4-BE49-F238E27FC236}">
                      <a16:creationId xmlns:a16="http://schemas.microsoft.com/office/drawing/2014/main" id="{60FE912D-B718-4D93-AEBF-2E2BA9E01621}"/>
                    </a:ext>
                  </a:extLst>
                </p:cNvPr>
                <p:cNvSpPr>
                  <a:spLocks/>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rgbClr val="C00000"/>
                </a:solidFill>
                <a:ln>
                  <a:noFill/>
                </a:ln>
                <a:scene3d>
                  <a:camera prst="orthographicFront"/>
                  <a:lightRig rig="threePt" dir="t"/>
                </a:scene3d>
                <a:sp3d>
                  <a:bevelT/>
                </a:sp3d>
              </p:spPr>
              <p:txBody>
                <a:bodyPr anchor="ctr"/>
                <a:lstStyle/>
                <a:p>
                  <a:pPr algn="ctr"/>
                  <a:endParaRPr/>
                </a:p>
              </p:txBody>
            </p:sp>
          </p:grpSp>
          <p:grpSp>
            <p:nvGrpSpPr>
              <p:cNvPr id="240" name="íṩľidè">
                <a:extLst>
                  <a:ext uri="{FF2B5EF4-FFF2-40B4-BE49-F238E27FC236}">
                    <a16:creationId xmlns:a16="http://schemas.microsoft.com/office/drawing/2014/main" id="{D4CE052E-E18C-4CF7-B73B-E3B0BFA63D6A}"/>
                  </a:ext>
                </a:extLst>
              </p:cNvPr>
              <p:cNvGrpSpPr/>
              <p:nvPr/>
            </p:nvGrpSpPr>
            <p:grpSpPr>
              <a:xfrm>
                <a:off x="6907302" y="1666875"/>
                <a:ext cx="2862421" cy="2879546"/>
                <a:chOff x="907879" y="2281904"/>
                <a:chExt cx="3158296" cy="3287240"/>
              </a:xfrm>
            </p:grpSpPr>
            <p:cxnSp>
              <p:nvCxnSpPr>
                <p:cNvPr id="242" name="Straight Connector 62">
                  <a:extLst>
                    <a:ext uri="{FF2B5EF4-FFF2-40B4-BE49-F238E27FC236}">
                      <a16:creationId xmlns:a16="http://schemas.microsoft.com/office/drawing/2014/main" id="{02CDA680-19B1-4905-8927-97AD9AD92955}"/>
                    </a:ext>
                  </a:extLst>
                </p:cNvPr>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63">
                  <a:extLst>
                    <a:ext uri="{FF2B5EF4-FFF2-40B4-BE49-F238E27FC236}">
                      <a16:creationId xmlns:a16="http://schemas.microsoft.com/office/drawing/2014/main" id="{E1FF9BEC-6828-46F2-895D-A02299B56EC4}"/>
                    </a:ext>
                  </a:extLst>
                </p:cNvPr>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64">
                  <a:extLst>
                    <a:ext uri="{FF2B5EF4-FFF2-40B4-BE49-F238E27FC236}">
                      <a16:creationId xmlns:a16="http://schemas.microsoft.com/office/drawing/2014/main" id="{AD390950-AD1B-49C7-82EC-3E149CCF3925}"/>
                    </a:ext>
                  </a:extLst>
                </p:cNvPr>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65">
                  <a:extLst>
                    <a:ext uri="{FF2B5EF4-FFF2-40B4-BE49-F238E27FC236}">
                      <a16:creationId xmlns:a16="http://schemas.microsoft.com/office/drawing/2014/main" id="{83C52E3E-BE47-4569-8923-EB4AE7A39967}"/>
                    </a:ext>
                  </a:extLst>
                </p:cNvPr>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66">
                  <a:extLst>
                    <a:ext uri="{FF2B5EF4-FFF2-40B4-BE49-F238E27FC236}">
                      <a16:creationId xmlns:a16="http://schemas.microsoft.com/office/drawing/2014/main" id="{253EAF68-C90C-4375-9724-F95DE37366FC}"/>
                    </a:ext>
                  </a:extLst>
                </p:cNvPr>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67">
                  <a:extLst>
                    <a:ext uri="{FF2B5EF4-FFF2-40B4-BE49-F238E27FC236}">
                      <a16:creationId xmlns:a16="http://schemas.microsoft.com/office/drawing/2014/main" id="{28B2B4F0-C938-4DA5-9E3E-FCC0831EB297}"/>
                    </a:ext>
                  </a:extLst>
                </p:cNvPr>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68">
                  <a:extLst>
                    <a:ext uri="{FF2B5EF4-FFF2-40B4-BE49-F238E27FC236}">
                      <a16:creationId xmlns:a16="http://schemas.microsoft.com/office/drawing/2014/main" id="{62A98085-07E3-490C-AA3D-08027B63EE0F}"/>
                    </a:ext>
                  </a:extLst>
                </p:cNvPr>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69">
                  <a:extLst>
                    <a:ext uri="{FF2B5EF4-FFF2-40B4-BE49-F238E27FC236}">
                      <a16:creationId xmlns:a16="http://schemas.microsoft.com/office/drawing/2014/main" id="{5FC99230-C79D-49A8-8445-0109BC7AD54F}"/>
                    </a:ext>
                  </a:extLst>
                </p:cNvPr>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70">
                  <a:extLst>
                    <a:ext uri="{FF2B5EF4-FFF2-40B4-BE49-F238E27FC236}">
                      <a16:creationId xmlns:a16="http://schemas.microsoft.com/office/drawing/2014/main" id="{49A46F55-AF72-4999-8224-9ED655E9454B}"/>
                    </a:ext>
                  </a:extLst>
                </p:cNvPr>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71">
                  <a:extLst>
                    <a:ext uri="{FF2B5EF4-FFF2-40B4-BE49-F238E27FC236}">
                      <a16:creationId xmlns:a16="http://schemas.microsoft.com/office/drawing/2014/main" id="{AC451004-899F-4207-90CC-25F86732B8F3}"/>
                    </a:ext>
                  </a:extLst>
                </p:cNvPr>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1" name="iṩḻïďê">
                <a:extLst>
                  <a:ext uri="{FF2B5EF4-FFF2-40B4-BE49-F238E27FC236}">
                    <a16:creationId xmlns:a16="http://schemas.microsoft.com/office/drawing/2014/main" id="{A1E70B24-CB0A-42C9-87CE-A30B9775D933}"/>
                  </a:ext>
                </a:extLst>
              </p:cNvPr>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38" name="ïśľïḓe">
              <a:extLst>
                <a:ext uri="{FF2B5EF4-FFF2-40B4-BE49-F238E27FC236}">
                  <a16:creationId xmlns:a16="http://schemas.microsoft.com/office/drawing/2014/main" id="{E0EFE3EB-D7D4-410E-9BE2-CEA4281F8D48}"/>
                </a:ext>
              </a:extLst>
            </p:cNvPr>
            <p:cNvSpPr txBox="1">
              <a:spLocks/>
            </p:cNvSpPr>
            <p:nvPr/>
          </p:nvSpPr>
          <p:spPr>
            <a:xfrm>
              <a:off x="4978177" y="3765823"/>
              <a:ext cx="757841" cy="965421"/>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8</a:t>
              </a:r>
              <a:r>
                <a:rPr lang="en-US" altLang="ko-KR" sz="2000" b="1" spc="0" dirty="0">
                  <a:solidFill>
                    <a:schemeClr val="tx1">
                      <a:lumMod val="65000"/>
                      <a:lumOff val="35000"/>
                    </a:schemeClr>
                  </a:solidFill>
                  <a:latin typeface="微軟正黑體" panose="020B0604030504040204" pitchFamily="34" charset="-120"/>
                  <a:ea typeface="微軟正黑體" panose="020B0604030504040204" pitchFamily="34" charset="-120"/>
                </a:rPr>
                <a:t>0%</a:t>
              </a:r>
            </a:p>
            <a:p>
              <a:pPr algn="ctr">
                <a:spcBef>
                  <a:spcPct val="0"/>
                </a:spcBef>
                <a:tabLst>
                  <a:tab pos="180975" algn="l"/>
                </a:tabLst>
              </a:pPr>
              <a:r>
                <a:rPr lang="en-US" altLang="ko-KR" sz="2000" b="1" dirty="0">
                  <a:ln>
                    <a:solidFill>
                      <a:srgbClr val="C00000"/>
                    </a:solidFill>
                  </a:ln>
                  <a:solidFill>
                    <a:srgbClr val="C00000"/>
                  </a:solidFill>
                  <a:latin typeface="微軟正黑體" panose="020B0604030504040204" pitchFamily="34" charset="-120"/>
                  <a:ea typeface="微軟正黑體" panose="020B0604030504040204" pitchFamily="34" charset="-120"/>
                </a:rPr>
                <a:t>↑</a:t>
              </a:r>
              <a:endParaRPr lang="en-US" altLang="ko-KR" sz="2000" b="1" spc="0" dirty="0">
                <a:ln>
                  <a:solidFill>
                    <a:srgbClr val="C00000"/>
                  </a:solidFill>
                </a:ln>
                <a:solidFill>
                  <a:srgbClr val="C00000"/>
                </a:solidFill>
                <a:latin typeface="微軟正黑體" panose="020B0604030504040204" pitchFamily="34" charset="-120"/>
                <a:ea typeface="微軟正黑體" panose="020B0604030504040204" pitchFamily="34" charset="-120"/>
              </a:endParaRPr>
            </a:p>
            <a:p>
              <a:pPr algn="ctr">
                <a:spcBef>
                  <a:spcPct val="0"/>
                </a:spcBef>
                <a:tabLst>
                  <a:tab pos="180975" algn="l"/>
                </a:tabLst>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60%</a:t>
              </a:r>
              <a:endParaRPr lang="en-US" altLang="ko-KR" sz="2000" b="1" spc="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sp>
        <p:nvSpPr>
          <p:cNvPr id="309" name="ïśľïḓe">
            <a:extLst>
              <a:ext uri="{FF2B5EF4-FFF2-40B4-BE49-F238E27FC236}">
                <a16:creationId xmlns:a16="http://schemas.microsoft.com/office/drawing/2014/main" id="{46828265-A0CB-4263-9036-421D7A2B176F}"/>
              </a:ext>
            </a:extLst>
          </p:cNvPr>
          <p:cNvSpPr txBox="1">
            <a:spLocks/>
          </p:cNvSpPr>
          <p:nvPr/>
        </p:nvSpPr>
        <p:spPr>
          <a:xfrm>
            <a:off x="9089353" y="2360285"/>
            <a:ext cx="1173055" cy="444157"/>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2000" b="1" dirty="0">
                <a:latin typeface="微軟正黑體" panose="020B0604030504040204" pitchFamily="34" charset="-120"/>
                <a:ea typeface="微軟正黑體" panose="020B0604030504040204" pitchFamily="34" charset="-120"/>
              </a:rPr>
              <a:t>70</a:t>
            </a:r>
            <a:r>
              <a:rPr lang="en-US" altLang="ko-KR" sz="2000" b="1" spc="0" dirty="0">
                <a:latin typeface="微軟正黑體" panose="020B0604030504040204" pitchFamily="34" charset="-120"/>
                <a:ea typeface="微軟正黑體" panose="020B0604030504040204" pitchFamily="34" charset="-120"/>
              </a:rPr>
              <a:t>%</a:t>
            </a:r>
            <a:endParaRPr lang="en-US" altLang="ko-KR" sz="2000" spc="0" dirty="0">
              <a:ln>
                <a:solidFill>
                  <a:srgbClr val="C00000"/>
                </a:solidFill>
              </a:ln>
              <a:latin typeface="微軟正黑體" panose="020B0604030504040204" pitchFamily="34" charset="-120"/>
              <a:ea typeface="微軟正黑體" panose="020B0604030504040204" pitchFamily="34" charset="-120"/>
            </a:endParaRPr>
          </a:p>
        </p:txBody>
      </p:sp>
      <p:grpSp>
        <p:nvGrpSpPr>
          <p:cNvPr id="314" name="组合 83">
            <a:extLst>
              <a:ext uri="{FF2B5EF4-FFF2-40B4-BE49-F238E27FC236}">
                <a16:creationId xmlns:a16="http://schemas.microsoft.com/office/drawing/2014/main" id="{EF79A5CE-66AA-4132-80C9-999B4D7F184D}"/>
              </a:ext>
            </a:extLst>
          </p:cNvPr>
          <p:cNvGrpSpPr/>
          <p:nvPr/>
        </p:nvGrpSpPr>
        <p:grpSpPr>
          <a:xfrm>
            <a:off x="8534080" y="4564581"/>
            <a:ext cx="2124000" cy="2124000"/>
            <a:chOff x="6907302" y="1666875"/>
            <a:chExt cx="2862421" cy="2879546"/>
          </a:xfrm>
        </p:grpSpPr>
        <p:grpSp>
          <p:nvGrpSpPr>
            <p:cNvPr id="315" name="iṩļiďê">
              <a:extLst>
                <a:ext uri="{FF2B5EF4-FFF2-40B4-BE49-F238E27FC236}">
                  <a16:creationId xmlns:a16="http://schemas.microsoft.com/office/drawing/2014/main" id="{B87917FB-A391-41E7-9413-0F90F0A2EA0A}"/>
                </a:ext>
              </a:extLst>
            </p:cNvPr>
            <p:cNvGrpSpPr/>
            <p:nvPr/>
          </p:nvGrpSpPr>
          <p:grpSpPr>
            <a:xfrm>
              <a:off x="7152873" y="1926172"/>
              <a:ext cx="2395286" cy="2393983"/>
              <a:chOff x="6211860" y="2498961"/>
              <a:chExt cx="2848032" cy="2846478"/>
            </a:xfrm>
          </p:grpSpPr>
          <p:sp>
            <p:nvSpPr>
              <p:cNvPr id="328" name="ïṡļiḑê">
                <a:extLst>
                  <a:ext uri="{FF2B5EF4-FFF2-40B4-BE49-F238E27FC236}">
                    <a16:creationId xmlns:a16="http://schemas.microsoft.com/office/drawing/2014/main" id="{A431076C-4D8A-49BA-A661-69165B438F7D}"/>
                  </a:ext>
                </a:extLst>
              </p:cNvPr>
              <p:cNvSpPr>
                <a:spLocks/>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rgbClr val="84BBC2"/>
              </a:solidFill>
              <a:ln>
                <a:noFill/>
              </a:ln>
            </p:spPr>
            <p:txBody>
              <a:bodyPr anchor="ctr"/>
              <a:lstStyle/>
              <a:p>
                <a:pPr algn="ctr"/>
                <a:endParaRPr/>
              </a:p>
            </p:txBody>
          </p:sp>
          <p:sp>
            <p:nvSpPr>
              <p:cNvPr id="329" name="îš1iḍe">
                <a:extLst>
                  <a:ext uri="{FF2B5EF4-FFF2-40B4-BE49-F238E27FC236}">
                    <a16:creationId xmlns:a16="http://schemas.microsoft.com/office/drawing/2014/main" id="{A3562D36-B289-4DBC-A963-F3757B2A64DF}"/>
                  </a:ext>
                </a:extLst>
              </p:cNvPr>
              <p:cNvSpPr>
                <a:spLocks/>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rgbClr val="81B9C1"/>
              </a:solidFill>
              <a:ln>
                <a:noFill/>
              </a:ln>
            </p:spPr>
            <p:txBody>
              <a:bodyPr anchor="ctr"/>
              <a:lstStyle/>
              <a:p>
                <a:pPr algn="ctr"/>
                <a:endParaRPr dirty="0"/>
              </a:p>
            </p:txBody>
          </p:sp>
          <p:sp>
            <p:nvSpPr>
              <p:cNvPr id="330" name="îSľide">
                <a:extLst>
                  <a:ext uri="{FF2B5EF4-FFF2-40B4-BE49-F238E27FC236}">
                    <a16:creationId xmlns:a16="http://schemas.microsoft.com/office/drawing/2014/main" id="{CE5D211E-625F-41A4-847B-4E75DD81774D}"/>
                  </a:ext>
                </a:extLst>
              </p:cNvPr>
              <p:cNvSpPr>
                <a:spLocks/>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rgbClr val="84BBC2"/>
              </a:solidFill>
              <a:ln>
                <a:noFill/>
              </a:ln>
            </p:spPr>
            <p:txBody>
              <a:bodyPr anchor="ctr"/>
              <a:lstStyle/>
              <a:p>
                <a:pPr algn="ctr"/>
                <a:endParaRPr/>
              </a:p>
            </p:txBody>
          </p:sp>
          <p:sp>
            <p:nvSpPr>
              <p:cNvPr id="331" name="íŝľíde">
                <a:extLst>
                  <a:ext uri="{FF2B5EF4-FFF2-40B4-BE49-F238E27FC236}">
                    <a16:creationId xmlns:a16="http://schemas.microsoft.com/office/drawing/2014/main" id="{DC55D858-A1DA-4477-BADB-D603FDBF1BEA}"/>
                  </a:ext>
                </a:extLst>
              </p:cNvPr>
              <p:cNvSpPr>
                <a:spLocks/>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rgbClr val="84BBC2"/>
              </a:solidFill>
              <a:ln>
                <a:noFill/>
              </a:ln>
            </p:spPr>
            <p:txBody>
              <a:bodyPr anchor="ctr"/>
              <a:lstStyle/>
              <a:p>
                <a:pPr algn="ctr"/>
                <a:endParaRPr/>
              </a:p>
            </p:txBody>
          </p:sp>
          <p:sp>
            <p:nvSpPr>
              <p:cNvPr id="332" name="îṥľîdè">
                <a:extLst>
                  <a:ext uri="{FF2B5EF4-FFF2-40B4-BE49-F238E27FC236}">
                    <a16:creationId xmlns:a16="http://schemas.microsoft.com/office/drawing/2014/main" id="{D291740C-0126-46FC-9C9D-499661819C40}"/>
                  </a:ext>
                </a:extLst>
              </p:cNvPr>
              <p:cNvSpPr>
                <a:spLocks/>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rgbClr val="C00000"/>
              </a:solidFill>
              <a:ln>
                <a:noFill/>
              </a:ln>
              <a:scene3d>
                <a:camera prst="orthographicFront"/>
                <a:lightRig rig="threePt" dir="t"/>
              </a:scene3d>
              <a:sp3d>
                <a:bevelT/>
              </a:sp3d>
            </p:spPr>
            <p:txBody>
              <a:bodyPr anchor="ctr"/>
              <a:lstStyle/>
              <a:p>
                <a:pPr algn="ctr"/>
                <a:endParaRPr/>
              </a:p>
            </p:txBody>
          </p:sp>
          <p:sp>
            <p:nvSpPr>
              <p:cNvPr id="333" name="îsḷïḑe">
                <a:extLst>
                  <a:ext uri="{FF2B5EF4-FFF2-40B4-BE49-F238E27FC236}">
                    <a16:creationId xmlns:a16="http://schemas.microsoft.com/office/drawing/2014/main" id="{4ECB2513-16E6-4A6E-8576-6562C5A6728C}"/>
                  </a:ext>
                </a:extLst>
              </p:cNvPr>
              <p:cNvSpPr>
                <a:spLocks/>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rgbClr val="81B9C1"/>
              </a:solidFill>
              <a:ln>
                <a:noFill/>
              </a:ln>
            </p:spPr>
            <p:txBody>
              <a:bodyPr anchor="ctr"/>
              <a:lstStyle/>
              <a:p>
                <a:pPr algn="ctr"/>
                <a:endParaRPr/>
              </a:p>
            </p:txBody>
          </p:sp>
          <p:sp>
            <p:nvSpPr>
              <p:cNvPr id="334" name="ï$ḷîḍé">
                <a:extLst>
                  <a:ext uri="{FF2B5EF4-FFF2-40B4-BE49-F238E27FC236}">
                    <a16:creationId xmlns:a16="http://schemas.microsoft.com/office/drawing/2014/main" id="{693DA351-A09D-4372-8143-12AA7C6A2A0A}"/>
                  </a:ext>
                </a:extLst>
              </p:cNvPr>
              <p:cNvSpPr>
                <a:spLocks/>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rgbClr val="81B9C1"/>
              </a:solidFill>
              <a:ln>
                <a:noFill/>
              </a:ln>
            </p:spPr>
            <p:txBody>
              <a:bodyPr anchor="ctr"/>
              <a:lstStyle/>
              <a:p>
                <a:pPr algn="ctr"/>
                <a:endParaRPr/>
              </a:p>
            </p:txBody>
          </p:sp>
          <p:sp>
            <p:nvSpPr>
              <p:cNvPr id="335" name="îš1ïḓê">
                <a:extLst>
                  <a:ext uri="{FF2B5EF4-FFF2-40B4-BE49-F238E27FC236}">
                    <a16:creationId xmlns:a16="http://schemas.microsoft.com/office/drawing/2014/main" id="{405EF0B4-C5C5-4A6F-B9D6-9B00CD9A260B}"/>
                  </a:ext>
                </a:extLst>
              </p:cNvPr>
              <p:cNvSpPr>
                <a:spLocks/>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rgbClr val="81B9C1"/>
              </a:solidFill>
              <a:ln>
                <a:noFill/>
              </a:ln>
            </p:spPr>
            <p:txBody>
              <a:bodyPr anchor="ctr"/>
              <a:lstStyle/>
              <a:p>
                <a:pPr algn="ctr"/>
                <a:endParaRPr/>
              </a:p>
            </p:txBody>
          </p:sp>
          <p:sp>
            <p:nvSpPr>
              <p:cNvPr id="336" name="ïṥ1íďé">
                <a:extLst>
                  <a:ext uri="{FF2B5EF4-FFF2-40B4-BE49-F238E27FC236}">
                    <a16:creationId xmlns:a16="http://schemas.microsoft.com/office/drawing/2014/main" id="{9AD815CD-13F0-4B63-83F4-19DA88B81E93}"/>
                  </a:ext>
                </a:extLst>
              </p:cNvPr>
              <p:cNvSpPr>
                <a:spLocks/>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rgbClr val="81B9C1"/>
              </a:solidFill>
              <a:ln>
                <a:noFill/>
              </a:ln>
            </p:spPr>
            <p:txBody>
              <a:bodyPr anchor="ctr"/>
              <a:lstStyle/>
              <a:p>
                <a:pPr algn="ctr"/>
                <a:endParaRPr/>
              </a:p>
            </p:txBody>
          </p:sp>
          <p:sp>
            <p:nvSpPr>
              <p:cNvPr id="337" name="íŝlíḍe">
                <a:extLst>
                  <a:ext uri="{FF2B5EF4-FFF2-40B4-BE49-F238E27FC236}">
                    <a16:creationId xmlns:a16="http://schemas.microsoft.com/office/drawing/2014/main" id="{4AB1FBF3-183C-4248-A681-B9A4C427498E}"/>
                  </a:ext>
                </a:extLst>
              </p:cNvPr>
              <p:cNvSpPr>
                <a:spLocks/>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rgbClr val="C00000"/>
              </a:solidFill>
              <a:ln>
                <a:noFill/>
              </a:ln>
              <a:scene3d>
                <a:camera prst="orthographicFront"/>
                <a:lightRig rig="threePt" dir="t"/>
              </a:scene3d>
              <a:sp3d>
                <a:bevelT/>
              </a:sp3d>
            </p:spPr>
            <p:txBody>
              <a:bodyPr anchor="ctr"/>
              <a:lstStyle/>
              <a:p>
                <a:pPr algn="ctr"/>
                <a:endParaRPr dirty="0"/>
              </a:p>
            </p:txBody>
          </p:sp>
          <p:sp>
            <p:nvSpPr>
              <p:cNvPr id="338" name="îSḷîḑè">
                <a:extLst>
                  <a:ext uri="{FF2B5EF4-FFF2-40B4-BE49-F238E27FC236}">
                    <a16:creationId xmlns:a16="http://schemas.microsoft.com/office/drawing/2014/main" id="{40B9342B-5081-4327-89DE-2DAD872086D9}"/>
                  </a:ext>
                </a:extLst>
              </p:cNvPr>
              <p:cNvSpPr>
                <a:spLocks/>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rgbClr val="84BBC2"/>
              </a:solidFill>
              <a:ln>
                <a:noFill/>
              </a:ln>
            </p:spPr>
            <p:txBody>
              <a:bodyPr anchor="ctr"/>
              <a:lstStyle/>
              <a:p>
                <a:pPr algn="ctr"/>
                <a:endParaRPr/>
              </a:p>
            </p:txBody>
          </p:sp>
          <p:sp>
            <p:nvSpPr>
              <p:cNvPr id="339" name="íŝľídê">
                <a:extLst>
                  <a:ext uri="{FF2B5EF4-FFF2-40B4-BE49-F238E27FC236}">
                    <a16:creationId xmlns:a16="http://schemas.microsoft.com/office/drawing/2014/main" id="{304D09F3-0F44-459C-8D66-3C1670850922}"/>
                  </a:ext>
                </a:extLst>
              </p:cNvPr>
              <p:cNvSpPr>
                <a:spLocks/>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rgbClr val="81B9C1"/>
              </a:solidFill>
              <a:ln>
                <a:noFill/>
              </a:ln>
            </p:spPr>
            <p:txBody>
              <a:bodyPr anchor="ctr"/>
              <a:lstStyle/>
              <a:p>
                <a:pPr algn="ctr"/>
                <a:endParaRPr/>
              </a:p>
            </p:txBody>
          </p:sp>
          <p:sp>
            <p:nvSpPr>
              <p:cNvPr id="340" name="išlïḓè">
                <a:extLst>
                  <a:ext uri="{FF2B5EF4-FFF2-40B4-BE49-F238E27FC236}">
                    <a16:creationId xmlns:a16="http://schemas.microsoft.com/office/drawing/2014/main" id="{8D1B8AED-293A-4D49-B1BC-66B8663B800F}"/>
                  </a:ext>
                </a:extLst>
              </p:cNvPr>
              <p:cNvSpPr>
                <a:spLocks/>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rgbClr val="C00000"/>
              </a:solidFill>
              <a:ln>
                <a:noFill/>
              </a:ln>
              <a:scene3d>
                <a:camera prst="orthographicFront"/>
                <a:lightRig rig="threePt" dir="t"/>
              </a:scene3d>
              <a:sp3d>
                <a:bevelT/>
              </a:sp3d>
            </p:spPr>
            <p:txBody>
              <a:bodyPr anchor="ctr"/>
              <a:lstStyle/>
              <a:p>
                <a:pPr algn="ctr"/>
                <a:endParaRPr/>
              </a:p>
            </p:txBody>
          </p:sp>
          <p:sp>
            <p:nvSpPr>
              <p:cNvPr id="341" name="iṧḷíḓé">
                <a:extLst>
                  <a:ext uri="{FF2B5EF4-FFF2-40B4-BE49-F238E27FC236}">
                    <a16:creationId xmlns:a16="http://schemas.microsoft.com/office/drawing/2014/main" id="{A1464736-E88A-4678-9CB7-72ACF68ECE20}"/>
                  </a:ext>
                </a:extLst>
              </p:cNvPr>
              <p:cNvSpPr>
                <a:spLocks/>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rgbClr val="C00000"/>
              </a:solidFill>
              <a:ln>
                <a:noFill/>
              </a:ln>
              <a:scene3d>
                <a:camera prst="orthographicFront"/>
                <a:lightRig rig="threePt" dir="t"/>
              </a:scene3d>
              <a:sp3d>
                <a:bevelT/>
              </a:sp3d>
            </p:spPr>
            <p:txBody>
              <a:bodyPr anchor="ctr"/>
              <a:lstStyle/>
              <a:p>
                <a:pPr algn="ctr"/>
                <a:endParaRPr/>
              </a:p>
            </p:txBody>
          </p:sp>
          <p:sp>
            <p:nvSpPr>
              <p:cNvPr id="342" name="is1iḑê">
                <a:extLst>
                  <a:ext uri="{FF2B5EF4-FFF2-40B4-BE49-F238E27FC236}">
                    <a16:creationId xmlns:a16="http://schemas.microsoft.com/office/drawing/2014/main" id="{E7D00779-64DD-4E51-B8C0-B8DDA06DEB0B}"/>
                  </a:ext>
                </a:extLst>
              </p:cNvPr>
              <p:cNvSpPr>
                <a:spLocks/>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rgbClr val="C00000"/>
              </a:solidFill>
              <a:ln>
                <a:noFill/>
              </a:ln>
              <a:scene3d>
                <a:camera prst="orthographicFront"/>
                <a:lightRig rig="threePt" dir="t"/>
              </a:scene3d>
              <a:sp3d>
                <a:bevelT/>
              </a:sp3d>
            </p:spPr>
            <p:txBody>
              <a:bodyPr anchor="ctr"/>
              <a:lstStyle/>
              <a:p>
                <a:pPr algn="ctr"/>
                <a:endParaRPr/>
              </a:p>
            </p:txBody>
          </p:sp>
          <p:sp>
            <p:nvSpPr>
              <p:cNvPr id="343" name="ïṥḷîďè">
                <a:extLst>
                  <a:ext uri="{FF2B5EF4-FFF2-40B4-BE49-F238E27FC236}">
                    <a16:creationId xmlns:a16="http://schemas.microsoft.com/office/drawing/2014/main" id="{FB49707C-D7BC-4254-8559-271A829FBA71}"/>
                  </a:ext>
                </a:extLst>
              </p:cNvPr>
              <p:cNvSpPr>
                <a:spLocks/>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344" name="ïšlïḍe">
                <a:extLst>
                  <a:ext uri="{FF2B5EF4-FFF2-40B4-BE49-F238E27FC236}">
                    <a16:creationId xmlns:a16="http://schemas.microsoft.com/office/drawing/2014/main" id="{08D73D57-9B3E-48F6-AC9E-FD6903E321FF}"/>
                  </a:ext>
                </a:extLst>
              </p:cNvPr>
              <p:cNvSpPr>
                <a:spLocks/>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345" name="îṥľiḋe">
                <a:extLst>
                  <a:ext uri="{FF2B5EF4-FFF2-40B4-BE49-F238E27FC236}">
                    <a16:creationId xmlns:a16="http://schemas.microsoft.com/office/drawing/2014/main" id="{A16A57D4-049C-4D88-9EF4-11FFE1B50E24}"/>
                  </a:ext>
                </a:extLst>
              </p:cNvPr>
              <p:cNvSpPr>
                <a:spLocks/>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346" name="íṣḻïḋé">
                <a:extLst>
                  <a:ext uri="{FF2B5EF4-FFF2-40B4-BE49-F238E27FC236}">
                    <a16:creationId xmlns:a16="http://schemas.microsoft.com/office/drawing/2014/main" id="{E0A6AC6D-98BE-4881-BC9A-3440B6180130}"/>
                  </a:ext>
                </a:extLst>
              </p:cNvPr>
              <p:cNvSpPr>
                <a:spLocks/>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347" name="i$liḍè">
                <a:extLst>
                  <a:ext uri="{FF2B5EF4-FFF2-40B4-BE49-F238E27FC236}">
                    <a16:creationId xmlns:a16="http://schemas.microsoft.com/office/drawing/2014/main" id="{E5A1389B-2F2C-4011-B964-A4772D7A3FBB}"/>
                  </a:ext>
                </a:extLst>
              </p:cNvPr>
              <p:cNvSpPr>
                <a:spLocks/>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rgbClr val="C00000"/>
              </a:solidFill>
              <a:ln>
                <a:noFill/>
              </a:ln>
              <a:scene3d>
                <a:camera prst="orthographicFront"/>
                <a:lightRig rig="threePt" dir="t"/>
              </a:scene3d>
              <a:sp3d>
                <a:bevelT/>
              </a:sp3d>
            </p:spPr>
            <p:txBody>
              <a:bodyPr anchor="ctr"/>
              <a:lstStyle/>
              <a:p>
                <a:pPr algn="ctr"/>
                <a:endParaRPr dirty="0"/>
              </a:p>
            </p:txBody>
          </p:sp>
        </p:grpSp>
        <p:grpSp>
          <p:nvGrpSpPr>
            <p:cNvPr id="316" name="íṩľidè">
              <a:extLst>
                <a:ext uri="{FF2B5EF4-FFF2-40B4-BE49-F238E27FC236}">
                  <a16:creationId xmlns:a16="http://schemas.microsoft.com/office/drawing/2014/main" id="{190B134C-DA63-4ABD-B55F-90F99373BE98}"/>
                </a:ext>
              </a:extLst>
            </p:cNvPr>
            <p:cNvGrpSpPr/>
            <p:nvPr/>
          </p:nvGrpSpPr>
          <p:grpSpPr>
            <a:xfrm>
              <a:off x="6907302" y="1666875"/>
              <a:ext cx="2862421" cy="2879546"/>
              <a:chOff x="907879" y="2281904"/>
              <a:chExt cx="3158296" cy="3287240"/>
            </a:xfrm>
          </p:grpSpPr>
          <p:cxnSp>
            <p:nvCxnSpPr>
              <p:cNvPr id="318" name="Straight Connector 62">
                <a:extLst>
                  <a:ext uri="{FF2B5EF4-FFF2-40B4-BE49-F238E27FC236}">
                    <a16:creationId xmlns:a16="http://schemas.microsoft.com/office/drawing/2014/main" id="{B18404B7-7FB3-43BB-88A3-59FD76F00F06}"/>
                  </a:ext>
                </a:extLst>
              </p:cNvPr>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63">
                <a:extLst>
                  <a:ext uri="{FF2B5EF4-FFF2-40B4-BE49-F238E27FC236}">
                    <a16:creationId xmlns:a16="http://schemas.microsoft.com/office/drawing/2014/main" id="{5F8B308F-7EA6-455A-8351-EC752FC8B1E8}"/>
                  </a:ext>
                </a:extLst>
              </p:cNvPr>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64">
                <a:extLst>
                  <a:ext uri="{FF2B5EF4-FFF2-40B4-BE49-F238E27FC236}">
                    <a16:creationId xmlns:a16="http://schemas.microsoft.com/office/drawing/2014/main" id="{EE9455C5-471E-49EB-949A-1F2E5D7DCEFA}"/>
                  </a:ext>
                </a:extLst>
              </p:cNvPr>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65">
                <a:extLst>
                  <a:ext uri="{FF2B5EF4-FFF2-40B4-BE49-F238E27FC236}">
                    <a16:creationId xmlns:a16="http://schemas.microsoft.com/office/drawing/2014/main" id="{3D46ADBB-DB68-4C72-95D4-110AB7F718E1}"/>
                  </a:ext>
                </a:extLst>
              </p:cNvPr>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66">
                <a:extLst>
                  <a:ext uri="{FF2B5EF4-FFF2-40B4-BE49-F238E27FC236}">
                    <a16:creationId xmlns:a16="http://schemas.microsoft.com/office/drawing/2014/main" id="{9B24B0A4-5024-47D3-81BE-7730B082BC88}"/>
                  </a:ext>
                </a:extLst>
              </p:cNvPr>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67">
                <a:extLst>
                  <a:ext uri="{FF2B5EF4-FFF2-40B4-BE49-F238E27FC236}">
                    <a16:creationId xmlns:a16="http://schemas.microsoft.com/office/drawing/2014/main" id="{685E6F08-AAA3-4BB8-95EC-60F12E0B9037}"/>
                  </a:ext>
                </a:extLst>
              </p:cNvPr>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68">
                <a:extLst>
                  <a:ext uri="{FF2B5EF4-FFF2-40B4-BE49-F238E27FC236}">
                    <a16:creationId xmlns:a16="http://schemas.microsoft.com/office/drawing/2014/main" id="{01AA9175-17D5-42CA-AE16-505AA05E44FE}"/>
                  </a:ext>
                </a:extLst>
              </p:cNvPr>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69">
                <a:extLst>
                  <a:ext uri="{FF2B5EF4-FFF2-40B4-BE49-F238E27FC236}">
                    <a16:creationId xmlns:a16="http://schemas.microsoft.com/office/drawing/2014/main" id="{139028F9-8986-4DDD-9A45-8A185BDF7BC1}"/>
                  </a:ext>
                </a:extLst>
              </p:cNvPr>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70">
                <a:extLst>
                  <a:ext uri="{FF2B5EF4-FFF2-40B4-BE49-F238E27FC236}">
                    <a16:creationId xmlns:a16="http://schemas.microsoft.com/office/drawing/2014/main" id="{1389EC1D-D150-4941-8F10-A36937995870}"/>
                  </a:ext>
                </a:extLst>
              </p:cNvPr>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71">
                <a:extLst>
                  <a:ext uri="{FF2B5EF4-FFF2-40B4-BE49-F238E27FC236}">
                    <a16:creationId xmlns:a16="http://schemas.microsoft.com/office/drawing/2014/main" id="{6C590C11-F42C-4C20-AA82-E9F41EB3A6C1}"/>
                  </a:ext>
                </a:extLst>
              </p:cNvPr>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 name="iṩḻïďê">
              <a:extLst>
                <a:ext uri="{FF2B5EF4-FFF2-40B4-BE49-F238E27FC236}">
                  <a16:creationId xmlns:a16="http://schemas.microsoft.com/office/drawing/2014/main" id="{0D0D5339-5C50-477A-975C-5E83991227A5}"/>
                </a:ext>
              </a:extLst>
            </p:cNvPr>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48" name="ïśľïḓe">
            <a:extLst>
              <a:ext uri="{FF2B5EF4-FFF2-40B4-BE49-F238E27FC236}">
                <a16:creationId xmlns:a16="http://schemas.microsoft.com/office/drawing/2014/main" id="{FCC4EB18-828A-445E-A8EC-50186DBB5AB5}"/>
              </a:ext>
            </a:extLst>
          </p:cNvPr>
          <p:cNvSpPr txBox="1">
            <a:spLocks/>
          </p:cNvSpPr>
          <p:nvPr/>
        </p:nvSpPr>
        <p:spPr>
          <a:xfrm>
            <a:off x="9286442" y="5541919"/>
            <a:ext cx="757841" cy="330358"/>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80%</a:t>
            </a:r>
            <a:endParaRPr lang="en-US" altLang="ko-KR" sz="2000" b="1" spc="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4045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39C326F-2823-4876-B0A9-84B7439FD6B0}"/>
              </a:ext>
            </a:extLst>
          </p:cNvPr>
          <p:cNvSpPr>
            <a:spLocks noGrp="1"/>
          </p:cNvSpPr>
          <p:nvPr>
            <p:ph type="sldNum" sz="quarter" idx="11"/>
          </p:nvPr>
        </p:nvSpPr>
        <p:spPr/>
        <p:txBody>
          <a:bodyPr/>
          <a:lstStyle/>
          <a:p>
            <a:fld id="{5924C9F2-6427-4B92-A119-013226287370}" type="slidenum">
              <a:rPr lang="zh-TW" altLang="en-US" smtClean="0"/>
              <a:pPr/>
              <a:t>13</a:t>
            </a:fld>
            <a:endParaRPr lang="zh-TW" altLang="en-US" dirty="0"/>
          </a:p>
        </p:txBody>
      </p:sp>
      <p:sp>
        <p:nvSpPr>
          <p:cNvPr id="23" name="任意多边形 38">
            <a:extLst>
              <a:ext uri="{FF2B5EF4-FFF2-40B4-BE49-F238E27FC236}">
                <a16:creationId xmlns:a16="http://schemas.microsoft.com/office/drawing/2014/main" id="{8AD3ED10-86DE-4976-8C26-30CBC3B1125D}"/>
              </a:ext>
            </a:extLst>
          </p:cNvPr>
          <p:cNvSpPr/>
          <p:nvPr/>
        </p:nvSpPr>
        <p:spPr>
          <a:xfrm>
            <a:off x="441025" y="218860"/>
            <a:ext cx="384775" cy="936000"/>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字方塊 25">
            <a:extLst>
              <a:ext uri="{FF2B5EF4-FFF2-40B4-BE49-F238E27FC236}">
                <a16:creationId xmlns:a16="http://schemas.microsoft.com/office/drawing/2014/main" id="{A1709DDB-286A-46F4-8F5C-C8AAF0E71A98}"/>
              </a:ext>
            </a:extLst>
          </p:cNvPr>
          <p:cNvSpPr txBox="1"/>
          <p:nvPr/>
        </p:nvSpPr>
        <p:spPr>
          <a:xfrm>
            <a:off x="595414" y="434880"/>
            <a:ext cx="5500586" cy="605294"/>
          </a:xfrm>
          <a:prstGeom prst="rect">
            <a:avLst/>
          </a:prstGeom>
          <a:noFill/>
        </p:spPr>
        <p:txBody>
          <a:bodyPr wrap="square" rtlCol="0">
            <a:spAutoFit/>
          </a:bodyPr>
          <a:lstStyle/>
          <a:p>
            <a:pPr>
              <a:lnSpc>
                <a:spcPts val="4000"/>
              </a:lnSpc>
              <a:spcBef>
                <a:spcPct val="0"/>
              </a:spcBef>
            </a:pPr>
            <a:r>
              <a:rPr lang="zh-TW" altLang="en-US" sz="2800" b="1" dirty="0">
                <a:solidFill>
                  <a:schemeClr val="tx1">
                    <a:lumMod val="75000"/>
                    <a:lumOff val="25000"/>
                  </a:schemeClr>
                </a:solidFill>
                <a:latin typeface="Century Gothic" panose="020B0502020202020204" pitchFamily="34" charset="0"/>
              </a:rPr>
              <a:t>識毒：第二期重點工作</a:t>
            </a:r>
          </a:p>
        </p:txBody>
      </p:sp>
      <p:grpSp>
        <p:nvGrpSpPr>
          <p:cNvPr id="47" name="群組 46">
            <a:extLst>
              <a:ext uri="{FF2B5EF4-FFF2-40B4-BE49-F238E27FC236}">
                <a16:creationId xmlns:a16="http://schemas.microsoft.com/office/drawing/2014/main" id="{F62252C5-2660-4279-B454-3BBAB90D5BF4}"/>
              </a:ext>
            </a:extLst>
          </p:cNvPr>
          <p:cNvGrpSpPr/>
          <p:nvPr/>
        </p:nvGrpSpPr>
        <p:grpSpPr>
          <a:xfrm>
            <a:off x="4747528" y="1203833"/>
            <a:ext cx="7065925" cy="5314110"/>
            <a:chOff x="4893251" y="1326189"/>
            <a:chExt cx="7065925" cy="5314110"/>
          </a:xfrm>
        </p:grpSpPr>
        <p:sp>
          <p:nvSpPr>
            <p:cNvPr id="48" name="矩形: 圓角 47">
              <a:extLst>
                <a:ext uri="{FF2B5EF4-FFF2-40B4-BE49-F238E27FC236}">
                  <a16:creationId xmlns:a16="http://schemas.microsoft.com/office/drawing/2014/main" id="{4EEDCF34-AA4F-4C41-97ED-81F04EB2018B}"/>
                </a:ext>
              </a:extLst>
            </p:cNvPr>
            <p:cNvSpPr/>
            <p:nvPr/>
          </p:nvSpPr>
          <p:spPr>
            <a:xfrm>
              <a:off x="5135532" y="5267317"/>
              <a:ext cx="6823644" cy="1372982"/>
            </a:xfrm>
            <a:prstGeom prst="roundRect">
              <a:avLst>
                <a:gd name="adj" fmla="val 8673"/>
              </a:avLst>
            </a:prstGeom>
            <a:noFill/>
            <a:ln w="19050">
              <a:solidFill>
                <a:srgbClr val="6D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圓角 48">
              <a:extLst>
                <a:ext uri="{FF2B5EF4-FFF2-40B4-BE49-F238E27FC236}">
                  <a16:creationId xmlns:a16="http://schemas.microsoft.com/office/drawing/2014/main" id="{C7DE2132-1140-4493-B4CA-5791097F0822}"/>
                </a:ext>
              </a:extLst>
            </p:cNvPr>
            <p:cNvSpPr/>
            <p:nvPr/>
          </p:nvSpPr>
          <p:spPr>
            <a:xfrm>
              <a:off x="5110480" y="3077237"/>
              <a:ext cx="6823644" cy="1779391"/>
            </a:xfrm>
            <a:prstGeom prst="roundRect">
              <a:avLst>
                <a:gd name="adj" fmla="val 8673"/>
              </a:avLst>
            </a:prstGeom>
            <a:noFill/>
            <a:ln w="19050">
              <a:solidFill>
                <a:srgbClr val="6D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圓角 49">
              <a:extLst>
                <a:ext uri="{FF2B5EF4-FFF2-40B4-BE49-F238E27FC236}">
                  <a16:creationId xmlns:a16="http://schemas.microsoft.com/office/drawing/2014/main" id="{7BF8DD33-2285-4A34-B043-F9589CDEF998}"/>
                </a:ext>
              </a:extLst>
            </p:cNvPr>
            <p:cNvSpPr/>
            <p:nvPr/>
          </p:nvSpPr>
          <p:spPr>
            <a:xfrm>
              <a:off x="5110480" y="1664129"/>
              <a:ext cx="6823644" cy="1032936"/>
            </a:xfrm>
            <a:prstGeom prst="roundRect">
              <a:avLst>
                <a:gd name="adj" fmla="val 16667"/>
              </a:avLst>
            </a:prstGeom>
            <a:noFill/>
            <a:ln w="19050">
              <a:solidFill>
                <a:srgbClr val="6D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a16="http://schemas.microsoft.com/office/drawing/2014/main" id="{EF9B924B-FBE8-40D2-B56E-F39409923858}"/>
                </a:ext>
              </a:extLst>
            </p:cNvPr>
            <p:cNvSpPr/>
            <p:nvPr/>
          </p:nvSpPr>
          <p:spPr>
            <a:xfrm>
              <a:off x="5045501" y="3235473"/>
              <a:ext cx="6823644" cy="1584280"/>
            </a:xfrm>
            <a:prstGeom prst="rect">
              <a:avLst/>
            </a:prstGeom>
          </p:spPr>
          <p:txBody>
            <a:bodyPr wrap="square">
              <a:spAutoFit/>
            </a:bodyPr>
            <a:lstStyle/>
            <a:p>
              <a:pPr marL="504000" indent="-252000">
                <a:lnSpc>
                  <a:spcPts val="2500"/>
                </a:lnSpc>
                <a:spcBef>
                  <a:spcPts val="600"/>
                </a:spcBef>
              </a:pPr>
              <a:r>
                <a:rPr lang="en-US" altLang="zh-TW" sz="2000" b="1" kern="100"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針對特定人員</a:t>
              </a:r>
              <a:r>
                <a:rPr lang="zh-TW" altLang="en-US"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全面篩檢新興毒品</a:t>
              </a:r>
              <a:endParaRPr lang="en-US" altLang="zh-TW"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04000" indent="-252000">
                <a:lnSpc>
                  <a:spcPts val="2500"/>
                </a:lnSpc>
                <a:spcBef>
                  <a:spcPts val="600"/>
                </a:spcBef>
              </a:pPr>
              <a:r>
                <a:rPr lang="en-US" altLang="zh-TW" sz="2000" b="1" kern="100"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提供</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關心人員名冊</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予</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警政署，警政</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署</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回饋</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校外</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群聚名單</a:t>
              </a:r>
              <a:endPar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504000" indent="-252000">
                <a:lnSpc>
                  <a:spcPts val="2500"/>
                </a:lnSpc>
                <a:spcBef>
                  <a:spcPts val="600"/>
                </a:spcBef>
              </a:pPr>
              <a:r>
                <a:rPr lang="en-US" altLang="zh-TW" sz="2000" b="1" kern="100"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勾稽藥頭藥腳學籍</a:t>
              </a:r>
              <a:endPar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504000" indent="-252000">
                <a:lnSpc>
                  <a:spcPts val="2500"/>
                </a:lnSpc>
                <a:spcBef>
                  <a:spcPts val="600"/>
                </a:spcBef>
              </a:pPr>
              <a:r>
                <a:rPr lang="en-US" altLang="zh-TW" sz="2000" b="1" kern="100"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邀請專責警力共同輔導春暉個案，藉以獲得情資</a:t>
              </a:r>
            </a:p>
          </p:txBody>
        </p:sp>
        <p:grpSp>
          <p:nvGrpSpPr>
            <p:cNvPr id="52" name="群組 51">
              <a:extLst>
                <a:ext uri="{FF2B5EF4-FFF2-40B4-BE49-F238E27FC236}">
                  <a16:creationId xmlns:a16="http://schemas.microsoft.com/office/drawing/2014/main" id="{B89A0097-AA27-4C73-9BD7-F611CC6C81EA}"/>
                </a:ext>
              </a:extLst>
            </p:cNvPr>
            <p:cNvGrpSpPr/>
            <p:nvPr/>
          </p:nvGrpSpPr>
          <p:grpSpPr>
            <a:xfrm>
              <a:off x="4893251" y="1326189"/>
              <a:ext cx="1330960" cy="469612"/>
              <a:chOff x="5679440" y="726113"/>
              <a:chExt cx="1330960" cy="469612"/>
            </a:xfrm>
          </p:grpSpPr>
          <p:sp>
            <p:nvSpPr>
              <p:cNvPr id="61" name="箭號: 五邊形 60">
                <a:extLst>
                  <a:ext uri="{FF2B5EF4-FFF2-40B4-BE49-F238E27FC236}">
                    <a16:creationId xmlns:a16="http://schemas.microsoft.com/office/drawing/2014/main" id="{44BFB8B8-0D49-4080-807D-134322C65A6D}"/>
                  </a:ext>
                </a:extLst>
              </p:cNvPr>
              <p:cNvSpPr/>
              <p:nvPr/>
            </p:nvSpPr>
            <p:spPr>
              <a:xfrm>
                <a:off x="5679440" y="726113"/>
                <a:ext cx="1330960" cy="469612"/>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F6ADEA85-C5DA-4E21-96C0-9DDFCEF93305}"/>
                  </a:ext>
                </a:extLst>
              </p:cNvPr>
              <p:cNvSpPr/>
              <p:nvPr/>
            </p:nvSpPr>
            <p:spPr>
              <a:xfrm>
                <a:off x="5742389" y="767574"/>
                <a:ext cx="1107996" cy="387286"/>
              </a:xfrm>
              <a:prstGeom prst="rect">
                <a:avLst/>
              </a:prstGeom>
            </p:spPr>
            <p:txBody>
              <a:bodyPr wrap="none">
                <a:spAutoFit/>
              </a:bodyPr>
              <a:lstStyle/>
              <a:p>
                <a:pPr marL="252000" indent="-252000" algn="just">
                  <a:lnSpc>
                    <a:spcPts val="2500"/>
                  </a:lnSpc>
                  <a:spcBef>
                    <a:spcPts val="600"/>
                  </a:spcBef>
                </a:pPr>
                <a:r>
                  <a:rPr lang="zh-TW" altLang="en-US" b="1" dirty="0">
                    <a:solidFill>
                      <a:schemeClr val="bg1"/>
                    </a:solidFill>
                    <a:effectLst>
                      <a:outerShdw blurRad="38100" dist="38100" dir="2700000" algn="tl">
                        <a:srgbClr val="000000">
                          <a:alpha val="43137"/>
                        </a:srgbClr>
                      </a:outerShdw>
                    </a:effectLst>
                  </a:rPr>
                  <a:t>輔導轉介</a:t>
                </a:r>
              </a:p>
            </p:txBody>
          </p:sp>
        </p:grpSp>
        <p:grpSp>
          <p:nvGrpSpPr>
            <p:cNvPr id="53" name="群組 52">
              <a:extLst>
                <a:ext uri="{FF2B5EF4-FFF2-40B4-BE49-F238E27FC236}">
                  <a16:creationId xmlns:a16="http://schemas.microsoft.com/office/drawing/2014/main" id="{080FF827-F49E-445B-8FA9-51DA778A4D84}"/>
                </a:ext>
              </a:extLst>
            </p:cNvPr>
            <p:cNvGrpSpPr/>
            <p:nvPr/>
          </p:nvGrpSpPr>
          <p:grpSpPr>
            <a:xfrm>
              <a:off x="4917755" y="2727636"/>
              <a:ext cx="1330960" cy="469612"/>
              <a:chOff x="8016240" y="1538913"/>
              <a:chExt cx="1330960" cy="469612"/>
            </a:xfrm>
          </p:grpSpPr>
          <p:sp>
            <p:nvSpPr>
              <p:cNvPr id="59" name="箭號: 五邊形 58">
                <a:extLst>
                  <a:ext uri="{FF2B5EF4-FFF2-40B4-BE49-F238E27FC236}">
                    <a16:creationId xmlns:a16="http://schemas.microsoft.com/office/drawing/2014/main" id="{A639E960-C372-47BC-8228-166DEB380E4C}"/>
                  </a:ext>
                </a:extLst>
              </p:cNvPr>
              <p:cNvSpPr/>
              <p:nvPr/>
            </p:nvSpPr>
            <p:spPr>
              <a:xfrm>
                <a:off x="8016240" y="1538913"/>
                <a:ext cx="1330960" cy="469612"/>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F87550F8-F554-42A4-92C6-EE9139BC5F29}"/>
                  </a:ext>
                </a:extLst>
              </p:cNvPr>
              <p:cNvSpPr/>
              <p:nvPr/>
            </p:nvSpPr>
            <p:spPr>
              <a:xfrm>
                <a:off x="8056880" y="1580076"/>
                <a:ext cx="1107996" cy="387286"/>
              </a:xfrm>
              <a:prstGeom prst="rect">
                <a:avLst/>
              </a:prstGeom>
            </p:spPr>
            <p:txBody>
              <a:bodyPr wrap="none">
                <a:spAutoFit/>
              </a:bodyPr>
              <a:lstStyle/>
              <a:p>
                <a:pPr marL="252000" indent="-252000" algn="just">
                  <a:lnSpc>
                    <a:spcPts val="2500"/>
                  </a:lnSpc>
                  <a:spcBef>
                    <a:spcPts val="1200"/>
                  </a:spcBef>
                </a:pPr>
                <a:r>
                  <a:rPr lang="zh-TW" altLang="en-US" b="1" dirty="0">
                    <a:solidFill>
                      <a:schemeClr val="bg1"/>
                    </a:solidFill>
                    <a:effectLst>
                      <a:outerShdw blurRad="38100" dist="38100" dir="2700000" algn="tl">
                        <a:srgbClr val="000000">
                          <a:alpha val="43137"/>
                        </a:srgbClr>
                      </a:outerShdw>
                    </a:effectLst>
                  </a:rPr>
                  <a:t>清查通報</a:t>
                </a:r>
              </a:p>
            </p:txBody>
          </p:sp>
        </p:grpSp>
        <p:grpSp>
          <p:nvGrpSpPr>
            <p:cNvPr id="54" name="群組 53">
              <a:extLst>
                <a:ext uri="{FF2B5EF4-FFF2-40B4-BE49-F238E27FC236}">
                  <a16:creationId xmlns:a16="http://schemas.microsoft.com/office/drawing/2014/main" id="{AC8062AB-3BBE-407A-8D8E-F1B04E0466D6}"/>
                </a:ext>
              </a:extLst>
            </p:cNvPr>
            <p:cNvGrpSpPr/>
            <p:nvPr/>
          </p:nvGrpSpPr>
          <p:grpSpPr>
            <a:xfrm>
              <a:off x="4893251" y="4899639"/>
              <a:ext cx="1330960" cy="469612"/>
              <a:chOff x="6344920" y="3307726"/>
              <a:chExt cx="1330960" cy="469612"/>
            </a:xfrm>
          </p:grpSpPr>
          <p:sp>
            <p:nvSpPr>
              <p:cNvPr id="57" name="箭號: 五邊形 56">
                <a:extLst>
                  <a:ext uri="{FF2B5EF4-FFF2-40B4-BE49-F238E27FC236}">
                    <a16:creationId xmlns:a16="http://schemas.microsoft.com/office/drawing/2014/main" id="{84A1F5CD-5ECA-41CF-A0F6-ED16B99BB366}"/>
                  </a:ext>
                </a:extLst>
              </p:cNvPr>
              <p:cNvSpPr/>
              <p:nvPr/>
            </p:nvSpPr>
            <p:spPr>
              <a:xfrm>
                <a:off x="6344920" y="3307726"/>
                <a:ext cx="1330960" cy="469612"/>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7C4920E1-80FF-4E0C-9C78-7194FECDE503}"/>
                  </a:ext>
                </a:extLst>
              </p:cNvPr>
              <p:cNvSpPr/>
              <p:nvPr/>
            </p:nvSpPr>
            <p:spPr>
              <a:xfrm>
                <a:off x="6365240" y="3347042"/>
                <a:ext cx="1107996" cy="387286"/>
              </a:xfrm>
              <a:prstGeom prst="rect">
                <a:avLst/>
              </a:prstGeom>
            </p:spPr>
            <p:txBody>
              <a:bodyPr wrap="none">
                <a:spAutoFit/>
              </a:bodyPr>
              <a:lstStyle/>
              <a:p>
                <a:pPr marL="252000" indent="-252000" algn="just">
                  <a:lnSpc>
                    <a:spcPts val="2500"/>
                  </a:lnSpc>
                  <a:spcBef>
                    <a:spcPts val="1200"/>
                  </a:spcBef>
                </a:pPr>
                <a:r>
                  <a:rPr lang="zh-TW" altLang="en-US" b="1" dirty="0">
                    <a:solidFill>
                      <a:schemeClr val="bg1"/>
                    </a:solidFill>
                  </a:rPr>
                  <a:t>教育宣導</a:t>
                </a:r>
              </a:p>
            </p:txBody>
          </p:sp>
        </p:grpSp>
        <p:sp>
          <p:nvSpPr>
            <p:cNvPr id="55" name="矩形 54">
              <a:extLst>
                <a:ext uri="{FF2B5EF4-FFF2-40B4-BE49-F238E27FC236}">
                  <a16:creationId xmlns:a16="http://schemas.microsoft.com/office/drawing/2014/main" id="{BAA214BF-6C08-43BD-936B-C54E8CAE171F}"/>
                </a:ext>
              </a:extLst>
            </p:cNvPr>
            <p:cNvSpPr/>
            <p:nvPr/>
          </p:nvSpPr>
          <p:spPr>
            <a:xfrm>
              <a:off x="5049520" y="1858498"/>
              <a:ext cx="6898640" cy="789190"/>
            </a:xfrm>
            <a:prstGeom prst="rect">
              <a:avLst/>
            </a:prstGeom>
          </p:spPr>
          <p:txBody>
            <a:bodyPr wrap="square">
              <a:spAutoFit/>
            </a:bodyPr>
            <a:lstStyle/>
            <a:p>
              <a:pPr marL="504000" indent="-252000" algn="just">
                <a:lnSpc>
                  <a:spcPts val="2500"/>
                </a:lnSpc>
                <a:spcBef>
                  <a:spcPts val="600"/>
                </a:spcBef>
                <a:spcAft>
                  <a:spcPts val="0"/>
                </a:spcAft>
              </a:pPr>
              <a:r>
                <a:rPr lang="en-US" altLang="zh-TW" sz="2000" b="1" kern="1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強化在學與未在學少年輔導資源連結、追蹤與轉介</a:t>
              </a:r>
              <a:endPar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504000" indent="-252000" algn="just">
                <a:lnSpc>
                  <a:spcPts val="2500"/>
                </a:lnSpc>
                <a:spcBef>
                  <a:spcPts val="600"/>
                </a:spcBef>
              </a:pPr>
              <a:r>
                <a:rPr lang="en-US" altLang="zh-TW" sz="2000" b="1" kern="100" dirty="0">
                  <a:solidFill>
                    <a:schemeClr val="accent6"/>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建置兒少藥物濫用輔導資源網絡</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，落實少事法規定事項</a:t>
              </a:r>
              <a:endPar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6" name="矩形 55">
              <a:extLst>
                <a:ext uri="{FF2B5EF4-FFF2-40B4-BE49-F238E27FC236}">
                  <a16:creationId xmlns:a16="http://schemas.microsoft.com/office/drawing/2014/main" id="{76FA8F28-EF42-4EFA-A3DC-EE9EC2B31DC5}"/>
                </a:ext>
              </a:extLst>
            </p:cNvPr>
            <p:cNvSpPr/>
            <p:nvPr/>
          </p:nvSpPr>
          <p:spPr>
            <a:xfrm>
              <a:off x="5021177" y="5459297"/>
              <a:ext cx="6823644" cy="1109791"/>
            </a:xfrm>
            <a:prstGeom prst="rect">
              <a:avLst/>
            </a:prstGeom>
          </p:spPr>
          <p:txBody>
            <a:bodyPr wrap="square">
              <a:spAutoFit/>
            </a:bodyPr>
            <a:lstStyle/>
            <a:p>
              <a:pPr marL="504000" indent="-252000" algn="just">
                <a:lnSpc>
                  <a:spcPts val="2500"/>
                </a:lnSpc>
                <a:spcBef>
                  <a:spcPts val="600"/>
                </a:spcBef>
                <a:spcAft>
                  <a:spcPts val="0"/>
                </a:spcAft>
              </a:pPr>
              <a:r>
                <a:rPr lang="en-US" altLang="zh-TW" sz="2000" b="1" kern="100"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強化分眾分級</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、多元即時</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反毒宣導</a:t>
              </a:r>
            </a:p>
            <a:p>
              <a:pPr marL="504000" indent="-252000" algn="just">
                <a:lnSpc>
                  <a:spcPts val="2500"/>
                </a:lnSpc>
                <a:spcBef>
                  <a:spcPts val="600"/>
                </a:spcBef>
                <a:spcAft>
                  <a:spcPts val="0"/>
                </a:spcAft>
              </a:pPr>
              <a:r>
                <a:rPr lang="en-US" altLang="zh-TW" sz="2000" b="1" kern="100"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提升教育場域相關人員</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、少輔會</a:t>
              </a:r>
              <a: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kern="100" dirty="0">
                  <a:latin typeface="微軟正黑體" panose="020B0604030504040204" pitchFamily="34" charset="-120"/>
                  <a:ea typeface="微軟正黑體" panose="020B0604030504040204" pitchFamily="34" charset="-120"/>
                  <a:cs typeface="Times New Roman" panose="02020603050405020304" pitchFamily="18" charset="0"/>
                </a:rPr>
                <a:t>警政署</a:t>
              </a:r>
              <a: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兒少拒毒預防及家長親職教育處遇人員</a:t>
              </a:r>
              <a: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kern="100" dirty="0">
                  <a:latin typeface="微軟正黑體" panose="020B0604030504040204" pitchFamily="34" charset="-120"/>
                  <a:ea typeface="微軟正黑體" panose="020B0604030504040204" pitchFamily="34" charset="-120"/>
                  <a:cs typeface="Times New Roman" panose="02020603050405020304" pitchFamily="18" charset="0"/>
                </a:rPr>
                <a:t>衛福部</a:t>
              </a:r>
              <a: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識毒</a:t>
              </a:r>
              <a:r>
                <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專業知能</a:t>
              </a:r>
            </a:p>
          </p:txBody>
        </p:sp>
      </p:grpSp>
      <p:grpSp>
        <p:nvGrpSpPr>
          <p:cNvPr id="7" name="群組 6">
            <a:extLst>
              <a:ext uri="{FF2B5EF4-FFF2-40B4-BE49-F238E27FC236}">
                <a16:creationId xmlns:a16="http://schemas.microsoft.com/office/drawing/2014/main" id="{42DB6FA2-4FCD-4788-898E-FF0F30A40320}"/>
              </a:ext>
            </a:extLst>
          </p:cNvPr>
          <p:cNvGrpSpPr/>
          <p:nvPr/>
        </p:nvGrpSpPr>
        <p:grpSpPr>
          <a:xfrm>
            <a:off x="738712" y="2143760"/>
            <a:ext cx="3906846" cy="3931512"/>
            <a:chOff x="738712" y="2143760"/>
            <a:chExt cx="3906846" cy="3931512"/>
          </a:xfrm>
        </p:grpSpPr>
        <p:grpSp>
          <p:nvGrpSpPr>
            <p:cNvPr id="28" name="群組 27">
              <a:extLst>
                <a:ext uri="{FF2B5EF4-FFF2-40B4-BE49-F238E27FC236}">
                  <a16:creationId xmlns:a16="http://schemas.microsoft.com/office/drawing/2014/main" id="{A1626860-389F-4644-955E-C41C26BEF839}"/>
                </a:ext>
              </a:extLst>
            </p:cNvPr>
            <p:cNvGrpSpPr/>
            <p:nvPr/>
          </p:nvGrpSpPr>
          <p:grpSpPr>
            <a:xfrm>
              <a:off x="738712" y="2314176"/>
              <a:ext cx="3723622" cy="3761096"/>
              <a:chOff x="4144867" y="1877225"/>
              <a:chExt cx="3723622" cy="3761096"/>
            </a:xfrm>
            <a:effectLst>
              <a:outerShdw blurRad="50800" dist="38100" dir="5400000" algn="t" rotWithShape="0">
                <a:prstClr val="black">
                  <a:alpha val="40000"/>
                </a:prstClr>
              </a:outerShdw>
            </a:effectLst>
          </p:grpSpPr>
          <p:sp>
            <p:nvSpPr>
              <p:cNvPr id="29" name="梯形 12">
                <a:extLst>
                  <a:ext uri="{FF2B5EF4-FFF2-40B4-BE49-F238E27FC236}">
                    <a16:creationId xmlns:a16="http://schemas.microsoft.com/office/drawing/2014/main" id="{ADB71D8E-E65E-4A89-92E2-E59958B621A3}"/>
                  </a:ext>
                </a:extLst>
              </p:cNvPr>
              <p:cNvSpPr/>
              <p:nvPr/>
            </p:nvSpPr>
            <p:spPr>
              <a:xfrm rot="20819999">
                <a:off x="5501169" y="4186178"/>
                <a:ext cx="2367320" cy="1452143"/>
              </a:xfrm>
              <a:custGeom>
                <a:avLst/>
                <a:gdLst>
                  <a:gd name="connsiteX0" fmla="*/ 0 w 2452590"/>
                  <a:gd name="connsiteY0" fmla="*/ 1374139 h 1374139"/>
                  <a:gd name="connsiteX1" fmla="*/ 403873 w 2452590"/>
                  <a:gd name="connsiteY1" fmla="*/ 0 h 1374139"/>
                  <a:gd name="connsiteX2" fmla="*/ 2048717 w 2452590"/>
                  <a:gd name="connsiteY2" fmla="*/ 0 h 1374139"/>
                  <a:gd name="connsiteX3" fmla="*/ 2452590 w 2452590"/>
                  <a:gd name="connsiteY3" fmla="*/ 1374139 h 1374139"/>
                  <a:gd name="connsiteX4" fmla="*/ 0 w 2452590"/>
                  <a:gd name="connsiteY4" fmla="*/ 1374139 h 1374139"/>
                  <a:gd name="connsiteX0" fmla="*/ 0 w 2340664"/>
                  <a:gd name="connsiteY0" fmla="*/ 1374139 h 1374139"/>
                  <a:gd name="connsiteX1" fmla="*/ 403873 w 2340664"/>
                  <a:gd name="connsiteY1" fmla="*/ 0 h 1374139"/>
                  <a:gd name="connsiteX2" fmla="*/ 2048717 w 2340664"/>
                  <a:gd name="connsiteY2" fmla="*/ 0 h 1374139"/>
                  <a:gd name="connsiteX3" fmla="*/ 2340664 w 2340664"/>
                  <a:gd name="connsiteY3" fmla="*/ 1181463 h 1374139"/>
                  <a:gd name="connsiteX4" fmla="*/ 0 w 2340664"/>
                  <a:gd name="connsiteY4" fmla="*/ 1374139 h 1374139"/>
                  <a:gd name="connsiteX0" fmla="*/ 0 w 2367320"/>
                  <a:gd name="connsiteY0" fmla="*/ 1374139 h 1374139"/>
                  <a:gd name="connsiteX1" fmla="*/ 403873 w 2367320"/>
                  <a:gd name="connsiteY1" fmla="*/ 0 h 1374139"/>
                  <a:gd name="connsiteX2" fmla="*/ 2048717 w 2367320"/>
                  <a:gd name="connsiteY2" fmla="*/ 0 h 1374139"/>
                  <a:gd name="connsiteX3" fmla="*/ 2367320 w 2367320"/>
                  <a:gd name="connsiteY3" fmla="*/ 1156335 h 1374139"/>
                  <a:gd name="connsiteX4" fmla="*/ 0 w 2367320"/>
                  <a:gd name="connsiteY4" fmla="*/ 1374139 h 1374139"/>
                  <a:gd name="connsiteX0" fmla="*/ 0 w 2367320"/>
                  <a:gd name="connsiteY0" fmla="*/ 1374139 h 1374139"/>
                  <a:gd name="connsiteX1" fmla="*/ 403873 w 2367320"/>
                  <a:gd name="connsiteY1" fmla="*/ 0 h 1374139"/>
                  <a:gd name="connsiteX2" fmla="*/ 2026633 w 2367320"/>
                  <a:gd name="connsiteY2" fmla="*/ 5329 h 1374139"/>
                  <a:gd name="connsiteX3" fmla="*/ 2367320 w 2367320"/>
                  <a:gd name="connsiteY3" fmla="*/ 1156335 h 1374139"/>
                  <a:gd name="connsiteX4" fmla="*/ 0 w 2367320"/>
                  <a:gd name="connsiteY4" fmla="*/ 1374139 h 1374139"/>
                  <a:gd name="connsiteX0" fmla="*/ 0 w 2367320"/>
                  <a:gd name="connsiteY0" fmla="*/ 1406424 h 1406424"/>
                  <a:gd name="connsiteX1" fmla="*/ 403873 w 2367320"/>
                  <a:gd name="connsiteY1" fmla="*/ 32285 h 1406424"/>
                  <a:gd name="connsiteX2" fmla="*/ 2012427 w 2367320"/>
                  <a:gd name="connsiteY2" fmla="*/ 0 h 1406424"/>
                  <a:gd name="connsiteX3" fmla="*/ 2367320 w 2367320"/>
                  <a:gd name="connsiteY3" fmla="*/ 1188620 h 1406424"/>
                  <a:gd name="connsiteX4" fmla="*/ 0 w 2367320"/>
                  <a:gd name="connsiteY4" fmla="*/ 1406424 h 1406424"/>
                  <a:gd name="connsiteX0" fmla="*/ 0 w 2367320"/>
                  <a:gd name="connsiteY0" fmla="*/ 1452143 h 1452143"/>
                  <a:gd name="connsiteX1" fmla="*/ 403873 w 2367320"/>
                  <a:gd name="connsiteY1" fmla="*/ 78004 h 1452143"/>
                  <a:gd name="connsiteX2" fmla="*/ 1968074 w 2367320"/>
                  <a:gd name="connsiteY2" fmla="*/ 0 h 1452143"/>
                  <a:gd name="connsiteX3" fmla="*/ 2367320 w 2367320"/>
                  <a:gd name="connsiteY3" fmla="*/ 1234339 h 1452143"/>
                  <a:gd name="connsiteX4" fmla="*/ 0 w 2367320"/>
                  <a:gd name="connsiteY4" fmla="*/ 1452143 h 1452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320" h="1452143">
                    <a:moveTo>
                      <a:pt x="0" y="1452143"/>
                    </a:moveTo>
                    <a:lnTo>
                      <a:pt x="403873" y="78004"/>
                    </a:lnTo>
                    <a:lnTo>
                      <a:pt x="1968074" y="0"/>
                    </a:lnTo>
                    <a:lnTo>
                      <a:pt x="2367320" y="1234339"/>
                    </a:lnTo>
                    <a:lnTo>
                      <a:pt x="0" y="1452143"/>
                    </a:lnTo>
                    <a:close/>
                  </a:path>
                </a:pathLst>
              </a:custGeom>
              <a:gradFill flip="none" rotWithShape="1">
                <a:gsLst>
                  <a:gs pos="0">
                    <a:srgbClr val="91C2C9"/>
                  </a:gs>
                  <a:gs pos="50000">
                    <a:srgbClr val="91C2C9">
                      <a:tint val="44500"/>
                      <a:satMod val="160000"/>
                    </a:srgbClr>
                  </a:gs>
                  <a:gs pos="100000">
                    <a:srgbClr val="91C2C9"/>
                  </a:gs>
                </a:gsLst>
                <a:lin ang="0" scaled="1"/>
                <a:tileRect/>
              </a:gradFill>
              <a:ln>
                <a:solidFill>
                  <a:srgbClr val="91C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梯形 7">
                <a:extLst>
                  <a:ext uri="{FF2B5EF4-FFF2-40B4-BE49-F238E27FC236}">
                    <a16:creationId xmlns:a16="http://schemas.microsoft.com/office/drawing/2014/main" id="{D42A49B2-87BE-4F12-A836-53DD8C6AADCE}"/>
                  </a:ext>
                </a:extLst>
              </p:cNvPr>
              <p:cNvSpPr/>
              <p:nvPr/>
            </p:nvSpPr>
            <p:spPr>
              <a:xfrm rot="1260000">
                <a:off x="4738786" y="3282082"/>
                <a:ext cx="1260000" cy="1008000"/>
              </a:xfrm>
              <a:custGeom>
                <a:avLst/>
                <a:gdLst>
                  <a:gd name="connsiteX0" fmla="*/ 0 w 1284609"/>
                  <a:gd name="connsiteY0" fmla="*/ 945438 h 945438"/>
                  <a:gd name="connsiteX1" fmla="*/ 193976 w 1284609"/>
                  <a:gd name="connsiteY1" fmla="*/ 0 h 945438"/>
                  <a:gd name="connsiteX2" fmla="*/ 1090633 w 1284609"/>
                  <a:gd name="connsiteY2" fmla="*/ 0 h 945438"/>
                  <a:gd name="connsiteX3" fmla="*/ 1284609 w 1284609"/>
                  <a:gd name="connsiteY3" fmla="*/ 945438 h 945438"/>
                  <a:gd name="connsiteX4" fmla="*/ 0 w 1284609"/>
                  <a:gd name="connsiteY4" fmla="*/ 945438 h 945438"/>
                  <a:gd name="connsiteX0" fmla="*/ 0 w 1284609"/>
                  <a:gd name="connsiteY0" fmla="*/ 945438 h 945438"/>
                  <a:gd name="connsiteX1" fmla="*/ 193976 w 1284609"/>
                  <a:gd name="connsiteY1" fmla="*/ 0 h 945438"/>
                  <a:gd name="connsiteX2" fmla="*/ 1044995 w 1284609"/>
                  <a:gd name="connsiteY2" fmla="*/ 5574 h 945438"/>
                  <a:gd name="connsiteX3" fmla="*/ 1284609 w 1284609"/>
                  <a:gd name="connsiteY3" fmla="*/ 945438 h 945438"/>
                  <a:gd name="connsiteX4" fmla="*/ 0 w 1284609"/>
                  <a:gd name="connsiteY4" fmla="*/ 945438 h 945438"/>
                  <a:gd name="connsiteX0" fmla="*/ 0 w 1284609"/>
                  <a:gd name="connsiteY0" fmla="*/ 945438 h 945438"/>
                  <a:gd name="connsiteX1" fmla="*/ 193976 w 1284609"/>
                  <a:gd name="connsiteY1" fmla="*/ 0 h 945438"/>
                  <a:gd name="connsiteX2" fmla="*/ 982531 w 1284609"/>
                  <a:gd name="connsiteY2" fmla="*/ 29551 h 945438"/>
                  <a:gd name="connsiteX3" fmla="*/ 1284609 w 1284609"/>
                  <a:gd name="connsiteY3" fmla="*/ 945438 h 945438"/>
                  <a:gd name="connsiteX4" fmla="*/ 0 w 1284609"/>
                  <a:gd name="connsiteY4" fmla="*/ 945438 h 945438"/>
                  <a:gd name="connsiteX0" fmla="*/ 0 w 1284609"/>
                  <a:gd name="connsiteY0" fmla="*/ 948697 h 948697"/>
                  <a:gd name="connsiteX1" fmla="*/ 193976 w 1284609"/>
                  <a:gd name="connsiteY1" fmla="*/ 3259 h 948697"/>
                  <a:gd name="connsiteX2" fmla="*/ 1005771 w 1284609"/>
                  <a:gd name="connsiteY2" fmla="*/ 0 h 948697"/>
                  <a:gd name="connsiteX3" fmla="*/ 1284609 w 1284609"/>
                  <a:gd name="connsiteY3" fmla="*/ 948697 h 948697"/>
                  <a:gd name="connsiteX4" fmla="*/ 0 w 1284609"/>
                  <a:gd name="connsiteY4" fmla="*/ 948697 h 948697"/>
                  <a:gd name="connsiteX0" fmla="*/ 0 w 1310663"/>
                  <a:gd name="connsiteY0" fmla="*/ 948697 h 1046388"/>
                  <a:gd name="connsiteX1" fmla="*/ 193976 w 1310663"/>
                  <a:gd name="connsiteY1" fmla="*/ 3259 h 1046388"/>
                  <a:gd name="connsiteX2" fmla="*/ 1005771 w 1310663"/>
                  <a:gd name="connsiteY2" fmla="*/ 0 h 1046388"/>
                  <a:gd name="connsiteX3" fmla="*/ 1310663 w 1310663"/>
                  <a:gd name="connsiteY3" fmla="*/ 1046388 h 1046388"/>
                  <a:gd name="connsiteX4" fmla="*/ 0 w 1310663"/>
                  <a:gd name="connsiteY4" fmla="*/ 948697 h 1046388"/>
                  <a:gd name="connsiteX0" fmla="*/ 0 w 1307342"/>
                  <a:gd name="connsiteY0" fmla="*/ 948697 h 1131251"/>
                  <a:gd name="connsiteX1" fmla="*/ 193976 w 1307342"/>
                  <a:gd name="connsiteY1" fmla="*/ 3259 h 1131251"/>
                  <a:gd name="connsiteX2" fmla="*/ 1005771 w 1307342"/>
                  <a:gd name="connsiteY2" fmla="*/ 0 h 1131251"/>
                  <a:gd name="connsiteX3" fmla="*/ 1307342 w 1307342"/>
                  <a:gd name="connsiteY3" fmla="*/ 1131251 h 1131251"/>
                  <a:gd name="connsiteX4" fmla="*/ 0 w 1307342"/>
                  <a:gd name="connsiteY4" fmla="*/ 948697 h 113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2" h="1131251">
                    <a:moveTo>
                      <a:pt x="0" y="948697"/>
                    </a:moveTo>
                    <a:lnTo>
                      <a:pt x="193976" y="3259"/>
                    </a:lnTo>
                    <a:lnTo>
                      <a:pt x="1005771" y="0"/>
                    </a:lnTo>
                    <a:lnTo>
                      <a:pt x="1307342" y="1131251"/>
                    </a:lnTo>
                    <a:lnTo>
                      <a:pt x="0" y="948697"/>
                    </a:lnTo>
                    <a:close/>
                  </a:path>
                </a:pathLst>
              </a:custGeom>
              <a:gradFill flip="none" rotWithShape="1">
                <a:gsLst>
                  <a:gs pos="0">
                    <a:srgbClr val="91C2C9">
                      <a:shade val="30000"/>
                      <a:satMod val="115000"/>
                    </a:srgbClr>
                  </a:gs>
                  <a:gs pos="50000">
                    <a:srgbClr val="91C2C9">
                      <a:shade val="67500"/>
                      <a:satMod val="115000"/>
                    </a:srgbClr>
                  </a:gs>
                  <a:gs pos="100000">
                    <a:srgbClr val="91C2C9">
                      <a:shade val="100000"/>
                      <a:satMod val="115000"/>
                    </a:srgbClr>
                  </a:gs>
                </a:gsLst>
                <a:lin ang="10800000" scaled="1"/>
                <a:tileRect/>
              </a:gradFill>
              <a:ln>
                <a:solidFill>
                  <a:srgbClr val="6D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梯形 10">
                <a:extLst>
                  <a:ext uri="{FF2B5EF4-FFF2-40B4-BE49-F238E27FC236}">
                    <a16:creationId xmlns:a16="http://schemas.microsoft.com/office/drawing/2014/main" id="{9459C6CA-1CC0-4A9A-A67A-5D8F195202FA}"/>
                  </a:ext>
                </a:extLst>
              </p:cNvPr>
              <p:cNvSpPr/>
              <p:nvPr/>
            </p:nvSpPr>
            <p:spPr>
              <a:xfrm rot="20880000">
                <a:off x="5662818" y="3319154"/>
                <a:ext cx="1590068" cy="992902"/>
              </a:xfrm>
              <a:custGeom>
                <a:avLst/>
                <a:gdLst>
                  <a:gd name="connsiteX0" fmla="*/ 0 w 1694986"/>
                  <a:gd name="connsiteY0" fmla="*/ 992902 h 992902"/>
                  <a:gd name="connsiteX1" fmla="*/ 292003 w 1694986"/>
                  <a:gd name="connsiteY1" fmla="*/ 0 h 992902"/>
                  <a:gd name="connsiteX2" fmla="*/ 1402983 w 1694986"/>
                  <a:gd name="connsiteY2" fmla="*/ 0 h 992902"/>
                  <a:gd name="connsiteX3" fmla="*/ 1694986 w 1694986"/>
                  <a:gd name="connsiteY3" fmla="*/ 992902 h 992902"/>
                  <a:gd name="connsiteX4" fmla="*/ 0 w 1694986"/>
                  <a:gd name="connsiteY4" fmla="*/ 992902 h 992902"/>
                  <a:gd name="connsiteX0" fmla="*/ 0 w 1694986"/>
                  <a:gd name="connsiteY0" fmla="*/ 992902 h 992902"/>
                  <a:gd name="connsiteX1" fmla="*/ 292003 w 1694986"/>
                  <a:gd name="connsiteY1" fmla="*/ 0 h 992902"/>
                  <a:gd name="connsiteX2" fmla="*/ 1308767 w 1694986"/>
                  <a:gd name="connsiteY2" fmla="*/ 14175 h 992902"/>
                  <a:gd name="connsiteX3" fmla="*/ 1694986 w 1694986"/>
                  <a:gd name="connsiteY3" fmla="*/ 992902 h 992902"/>
                  <a:gd name="connsiteX4" fmla="*/ 0 w 1694986"/>
                  <a:gd name="connsiteY4" fmla="*/ 992902 h 992902"/>
                  <a:gd name="connsiteX0" fmla="*/ 0 w 1694986"/>
                  <a:gd name="connsiteY0" fmla="*/ 992902 h 992902"/>
                  <a:gd name="connsiteX1" fmla="*/ 292003 w 1694986"/>
                  <a:gd name="connsiteY1" fmla="*/ 0 h 992902"/>
                  <a:gd name="connsiteX2" fmla="*/ 1333469 w 1694986"/>
                  <a:gd name="connsiteY2" fmla="*/ 7903 h 992902"/>
                  <a:gd name="connsiteX3" fmla="*/ 1694986 w 1694986"/>
                  <a:gd name="connsiteY3" fmla="*/ 992902 h 992902"/>
                  <a:gd name="connsiteX4" fmla="*/ 0 w 1694986"/>
                  <a:gd name="connsiteY4" fmla="*/ 992902 h 992902"/>
                  <a:gd name="connsiteX0" fmla="*/ 0 w 1694986"/>
                  <a:gd name="connsiteY0" fmla="*/ 992902 h 992902"/>
                  <a:gd name="connsiteX1" fmla="*/ 292003 w 1694986"/>
                  <a:gd name="connsiteY1" fmla="*/ 0 h 992902"/>
                  <a:gd name="connsiteX2" fmla="*/ 1322304 w 1694986"/>
                  <a:gd name="connsiteY2" fmla="*/ 5585 h 992902"/>
                  <a:gd name="connsiteX3" fmla="*/ 1694986 w 1694986"/>
                  <a:gd name="connsiteY3" fmla="*/ 992902 h 992902"/>
                  <a:gd name="connsiteX4" fmla="*/ 0 w 1694986"/>
                  <a:gd name="connsiteY4" fmla="*/ 992902 h 992902"/>
                  <a:gd name="connsiteX0" fmla="*/ 0 w 1658622"/>
                  <a:gd name="connsiteY0" fmla="*/ 992902 h 992902"/>
                  <a:gd name="connsiteX1" fmla="*/ 292003 w 1658622"/>
                  <a:gd name="connsiteY1" fmla="*/ 0 h 992902"/>
                  <a:gd name="connsiteX2" fmla="*/ 1322304 w 1658622"/>
                  <a:gd name="connsiteY2" fmla="*/ 5585 h 992902"/>
                  <a:gd name="connsiteX3" fmla="*/ 1658622 w 1658622"/>
                  <a:gd name="connsiteY3" fmla="*/ 964576 h 992902"/>
                  <a:gd name="connsiteX4" fmla="*/ 0 w 1658622"/>
                  <a:gd name="connsiteY4" fmla="*/ 992902 h 992902"/>
                  <a:gd name="connsiteX0" fmla="*/ 0 w 1627502"/>
                  <a:gd name="connsiteY0" fmla="*/ 992902 h 992902"/>
                  <a:gd name="connsiteX1" fmla="*/ 292003 w 1627502"/>
                  <a:gd name="connsiteY1" fmla="*/ 0 h 992902"/>
                  <a:gd name="connsiteX2" fmla="*/ 1322304 w 1627502"/>
                  <a:gd name="connsiteY2" fmla="*/ 5585 h 992902"/>
                  <a:gd name="connsiteX3" fmla="*/ 1627502 w 1627502"/>
                  <a:gd name="connsiteY3" fmla="*/ 946713 h 992902"/>
                  <a:gd name="connsiteX4" fmla="*/ 0 w 1627502"/>
                  <a:gd name="connsiteY4" fmla="*/ 992902 h 992902"/>
                  <a:gd name="connsiteX0" fmla="*/ 0 w 1627502"/>
                  <a:gd name="connsiteY0" fmla="*/ 992902 h 992902"/>
                  <a:gd name="connsiteX1" fmla="*/ 292003 w 1627502"/>
                  <a:gd name="connsiteY1" fmla="*/ 0 h 992902"/>
                  <a:gd name="connsiteX2" fmla="*/ 1299799 w 1627502"/>
                  <a:gd name="connsiteY2" fmla="*/ 11298 h 992902"/>
                  <a:gd name="connsiteX3" fmla="*/ 1627502 w 1627502"/>
                  <a:gd name="connsiteY3" fmla="*/ 946713 h 992902"/>
                  <a:gd name="connsiteX4" fmla="*/ 0 w 1627502"/>
                  <a:gd name="connsiteY4" fmla="*/ 992902 h 992902"/>
                  <a:gd name="connsiteX0" fmla="*/ 0 w 1627502"/>
                  <a:gd name="connsiteY0" fmla="*/ 992902 h 992902"/>
                  <a:gd name="connsiteX1" fmla="*/ 292003 w 1627502"/>
                  <a:gd name="connsiteY1" fmla="*/ 0 h 992902"/>
                  <a:gd name="connsiteX2" fmla="*/ 1309971 w 1627502"/>
                  <a:gd name="connsiteY2" fmla="*/ 13411 h 992902"/>
                  <a:gd name="connsiteX3" fmla="*/ 1627502 w 1627502"/>
                  <a:gd name="connsiteY3" fmla="*/ 946713 h 992902"/>
                  <a:gd name="connsiteX4" fmla="*/ 0 w 1627502"/>
                  <a:gd name="connsiteY4" fmla="*/ 992902 h 99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502" h="992902">
                    <a:moveTo>
                      <a:pt x="0" y="992902"/>
                    </a:moveTo>
                    <a:lnTo>
                      <a:pt x="292003" y="0"/>
                    </a:lnTo>
                    <a:lnTo>
                      <a:pt x="1309971" y="13411"/>
                    </a:lnTo>
                    <a:lnTo>
                      <a:pt x="1627502" y="946713"/>
                    </a:lnTo>
                    <a:lnTo>
                      <a:pt x="0" y="992902"/>
                    </a:lnTo>
                    <a:close/>
                  </a:path>
                </a:pathLst>
              </a:custGeom>
              <a:gradFill flip="none" rotWithShape="1">
                <a:gsLst>
                  <a:gs pos="0">
                    <a:srgbClr val="91C2C9">
                      <a:shade val="30000"/>
                      <a:satMod val="115000"/>
                    </a:srgbClr>
                  </a:gs>
                  <a:gs pos="50000">
                    <a:srgbClr val="91C2C9">
                      <a:shade val="67500"/>
                      <a:satMod val="115000"/>
                    </a:srgbClr>
                  </a:gs>
                  <a:gs pos="100000">
                    <a:srgbClr val="91C2C9">
                      <a:shade val="100000"/>
                      <a:satMod val="115000"/>
                    </a:srgbClr>
                  </a:gs>
                </a:gsLst>
                <a:lin ang="2700000" scaled="1"/>
                <a:tileRect/>
              </a:gradFill>
              <a:ln>
                <a:solidFill>
                  <a:srgbClr val="6DA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梯形 11">
                <a:extLst>
                  <a:ext uri="{FF2B5EF4-FFF2-40B4-BE49-F238E27FC236}">
                    <a16:creationId xmlns:a16="http://schemas.microsoft.com/office/drawing/2014/main" id="{E5F488ED-A753-4EDB-9762-20C892F7889C}"/>
                  </a:ext>
                </a:extLst>
              </p:cNvPr>
              <p:cNvSpPr/>
              <p:nvPr/>
            </p:nvSpPr>
            <p:spPr>
              <a:xfrm rot="1680000">
                <a:off x="4144867" y="4220066"/>
                <a:ext cx="1961942" cy="1284657"/>
              </a:xfrm>
              <a:custGeom>
                <a:avLst/>
                <a:gdLst>
                  <a:gd name="connsiteX0" fmla="*/ 0 w 2077749"/>
                  <a:gd name="connsiteY0" fmla="*/ 1308721 h 1308721"/>
                  <a:gd name="connsiteX1" fmla="*/ 414838 w 2077749"/>
                  <a:gd name="connsiteY1" fmla="*/ 0 h 1308721"/>
                  <a:gd name="connsiteX2" fmla="*/ 1662911 w 2077749"/>
                  <a:gd name="connsiteY2" fmla="*/ 0 h 1308721"/>
                  <a:gd name="connsiteX3" fmla="*/ 2077749 w 2077749"/>
                  <a:gd name="connsiteY3" fmla="*/ 1308721 h 1308721"/>
                  <a:gd name="connsiteX4" fmla="*/ 0 w 2077749"/>
                  <a:gd name="connsiteY4" fmla="*/ 1308721 h 1308721"/>
                  <a:gd name="connsiteX0" fmla="*/ 0 w 2241768"/>
                  <a:gd name="connsiteY0" fmla="*/ 1308721 h 1308721"/>
                  <a:gd name="connsiteX1" fmla="*/ 414838 w 2241768"/>
                  <a:gd name="connsiteY1" fmla="*/ 0 h 1308721"/>
                  <a:gd name="connsiteX2" fmla="*/ 1662911 w 2241768"/>
                  <a:gd name="connsiteY2" fmla="*/ 0 h 1308721"/>
                  <a:gd name="connsiteX3" fmla="*/ 2241768 w 2241768"/>
                  <a:gd name="connsiteY3" fmla="*/ 1284657 h 1308721"/>
                  <a:gd name="connsiteX4" fmla="*/ 0 w 2241768"/>
                  <a:gd name="connsiteY4" fmla="*/ 1308721 h 1308721"/>
                  <a:gd name="connsiteX0" fmla="*/ 0 w 1957725"/>
                  <a:gd name="connsiteY0" fmla="*/ 1296617 h 1296617"/>
                  <a:gd name="connsiteX1" fmla="*/ 130795 w 1957725"/>
                  <a:gd name="connsiteY1" fmla="*/ 0 h 1296617"/>
                  <a:gd name="connsiteX2" fmla="*/ 1378868 w 1957725"/>
                  <a:gd name="connsiteY2" fmla="*/ 0 h 1296617"/>
                  <a:gd name="connsiteX3" fmla="*/ 1957725 w 1957725"/>
                  <a:gd name="connsiteY3" fmla="*/ 1284657 h 1296617"/>
                  <a:gd name="connsiteX4" fmla="*/ 0 w 1957725"/>
                  <a:gd name="connsiteY4" fmla="*/ 1296617 h 1296617"/>
                  <a:gd name="connsiteX0" fmla="*/ 0 w 1888803"/>
                  <a:gd name="connsiteY0" fmla="*/ 1259971 h 1284657"/>
                  <a:gd name="connsiteX1" fmla="*/ 61873 w 1888803"/>
                  <a:gd name="connsiteY1" fmla="*/ 0 h 1284657"/>
                  <a:gd name="connsiteX2" fmla="*/ 1309946 w 1888803"/>
                  <a:gd name="connsiteY2" fmla="*/ 0 h 1284657"/>
                  <a:gd name="connsiteX3" fmla="*/ 1888803 w 1888803"/>
                  <a:gd name="connsiteY3" fmla="*/ 1284657 h 1284657"/>
                  <a:gd name="connsiteX4" fmla="*/ 0 w 1888803"/>
                  <a:gd name="connsiteY4" fmla="*/ 1259971 h 1284657"/>
                  <a:gd name="connsiteX0" fmla="*/ 0 w 1906381"/>
                  <a:gd name="connsiteY0" fmla="*/ 1155651 h 1284657"/>
                  <a:gd name="connsiteX1" fmla="*/ 79451 w 1906381"/>
                  <a:gd name="connsiteY1" fmla="*/ 0 h 1284657"/>
                  <a:gd name="connsiteX2" fmla="*/ 1327524 w 1906381"/>
                  <a:gd name="connsiteY2" fmla="*/ 0 h 1284657"/>
                  <a:gd name="connsiteX3" fmla="*/ 1906381 w 1906381"/>
                  <a:gd name="connsiteY3" fmla="*/ 1284657 h 1284657"/>
                  <a:gd name="connsiteX4" fmla="*/ 0 w 1906381"/>
                  <a:gd name="connsiteY4" fmla="*/ 1155651 h 1284657"/>
                  <a:gd name="connsiteX0" fmla="*/ 0 w 1923976"/>
                  <a:gd name="connsiteY0" fmla="*/ 1165190 h 1284657"/>
                  <a:gd name="connsiteX1" fmla="*/ 97046 w 1923976"/>
                  <a:gd name="connsiteY1" fmla="*/ 0 h 1284657"/>
                  <a:gd name="connsiteX2" fmla="*/ 1345119 w 1923976"/>
                  <a:gd name="connsiteY2" fmla="*/ 0 h 1284657"/>
                  <a:gd name="connsiteX3" fmla="*/ 1923976 w 1923976"/>
                  <a:gd name="connsiteY3" fmla="*/ 1284657 h 1284657"/>
                  <a:gd name="connsiteX4" fmla="*/ 0 w 1923976"/>
                  <a:gd name="connsiteY4" fmla="*/ 1165190 h 1284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976" h="1284657">
                    <a:moveTo>
                      <a:pt x="0" y="1165190"/>
                    </a:moveTo>
                    <a:lnTo>
                      <a:pt x="97046" y="0"/>
                    </a:lnTo>
                    <a:lnTo>
                      <a:pt x="1345119" y="0"/>
                    </a:lnTo>
                    <a:lnTo>
                      <a:pt x="1923976" y="1284657"/>
                    </a:lnTo>
                    <a:lnTo>
                      <a:pt x="0" y="1165190"/>
                    </a:lnTo>
                    <a:close/>
                  </a:path>
                </a:pathLst>
              </a:custGeom>
              <a:gradFill>
                <a:gsLst>
                  <a:gs pos="0">
                    <a:srgbClr val="6DAEB7"/>
                  </a:gs>
                  <a:gs pos="50000">
                    <a:srgbClr val="91C2C9"/>
                  </a:gs>
                  <a:gs pos="100000">
                    <a:srgbClr val="6DAEB7"/>
                  </a:gs>
                </a:gsLst>
                <a:lin ang="0" scaled="1"/>
              </a:gradFill>
              <a:ln>
                <a:solidFill>
                  <a:srgbClr val="91C2C9"/>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dirty="0"/>
              </a:p>
            </p:txBody>
          </p:sp>
          <p:sp>
            <p:nvSpPr>
              <p:cNvPr id="33" name="文字方塊 32">
                <a:extLst>
                  <a:ext uri="{FF2B5EF4-FFF2-40B4-BE49-F238E27FC236}">
                    <a16:creationId xmlns:a16="http://schemas.microsoft.com/office/drawing/2014/main" id="{7219795F-E209-4F4C-8AA6-83E00D2218A1}"/>
                  </a:ext>
                </a:extLst>
              </p:cNvPr>
              <p:cNvSpPr txBox="1"/>
              <p:nvPr/>
            </p:nvSpPr>
            <p:spPr>
              <a:xfrm rot="1919246">
                <a:off x="4437082" y="4666551"/>
                <a:ext cx="1210588" cy="400110"/>
              </a:xfrm>
              <a:prstGeom prst="rect">
                <a:avLst/>
              </a:prstGeom>
              <a:noFill/>
            </p:spPr>
            <p:txBody>
              <a:bodyPr wrap="none" rtlCol="0">
                <a:spAutoFit/>
              </a:bodyPr>
              <a:lstStyle/>
              <a:p>
                <a:r>
                  <a:rPr lang="zh-TW" altLang="en-US" sz="2000" b="1" dirty="0">
                    <a:solidFill>
                      <a:schemeClr val="bg1"/>
                    </a:solidFill>
                    <a:effectLst>
                      <a:outerShdw blurRad="38100" dist="38100" dir="2700000" algn="tl">
                        <a:srgbClr val="000000">
                          <a:alpha val="43137"/>
                        </a:srgbClr>
                      </a:outerShdw>
                    </a:effectLst>
                  </a:rPr>
                  <a:t>教育宣導</a:t>
                </a:r>
              </a:p>
            </p:txBody>
          </p:sp>
          <p:sp>
            <p:nvSpPr>
              <p:cNvPr id="34" name="文字方塊 33">
                <a:extLst>
                  <a:ext uri="{FF2B5EF4-FFF2-40B4-BE49-F238E27FC236}">
                    <a16:creationId xmlns:a16="http://schemas.microsoft.com/office/drawing/2014/main" id="{78F1E8AA-33F6-4B28-9283-F40515FF4CBE}"/>
                  </a:ext>
                </a:extLst>
              </p:cNvPr>
              <p:cNvSpPr txBox="1"/>
              <p:nvPr/>
            </p:nvSpPr>
            <p:spPr>
              <a:xfrm rot="20932444">
                <a:off x="6088308" y="4784101"/>
                <a:ext cx="1210588" cy="400110"/>
              </a:xfrm>
              <a:prstGeom prst="rect">
                <a:avLst/>
              </a:prstGeom>
              <a:noFill/>
            </p:spPr>
            <p:txBody>
              <a:bodyPr wrap="none" rtlCol="0">
                <a:spAutoFit/>
              </a:bodyPr>
              <a:lstStyle/>
              <a:p>
                <a:r>
                  <a:rPr lang="zh-TW" altLang="en-US" sz="2000" b="1" dirty="0">
                    <a:solidFill>
                      <a:schemeClr val="bg1"/>
                    </a:solidFill>
                    <a:effectLst>
                      <a:outerShdw blurRad="38100" dist="38100" dir="2700000" algn="tl">
                        <a:srgbClr val="000000">
                          <a:alpha val="43137"/>
                        </a:srgbClr>
                      </a:outerShdw>
                    </a:effectLst>
                  </a:rPr>
                  <a:t>教育宣導</a:t>
                </a:r>
              </a:p>
            </p:txBody>
          </p:sp>
          <p:sp>
            <p:nvSpPr>
              <p:cNvPr id="35" name="文字方塊 34">
                <a:extLst>
                  <a:ext uri="{FF2B5EF4-FFF2-40B4-BE49-F238E27FC236}">
                    <a16:creationId xmlns:a16="http://schemas.microsoft.com/office/drawing/2014/main" id="{735F5778-AFFA-4D71-BBE9-0FDDFC861783}"/>
                  </a:ext>
                </a:extLst>
              </p:cNvPr>
              <p:cNvSpPr txBox="1"/>
              <p:nvPr/>
            </p:nvSpPr>
            <p:spPr>
              <a:xfrm rot="1743621">
                <a:off x="4796264" y="3605601"/>
                <a:ext cx="1000894" cy="349855"/>
              </a:xfrm>
              <a:prstGeom prst="rect">
                <a:avLst/>
              </a:prstGeom>
              <a:noFill/>
            </p:spPr>
            <p:txBody>
              <a:bodyPr wrap="square" rtlCol="0">
                <a:spAutoFit/>
              </a:bodyPr>
              <a:lstStyle/>
              <a:p>
                <a:r>
                  <a:rPr lang="zh-TW" altLang="en-US" sz="1600" b="1" dirty="0">
                    <a:solidFill>
                      <a:schemeClr val="bg1"/>
                    </a:solidFill>
                    <a:effectLst>
                      <a:outerShdw blurRad="38100" dist="38100" dir="2700000" algn="tl">
                        <a:srgbClr val="000000">
                          <a:alpha val="43137"/>
                        </a:srgbClr>
                      </a:outerShdw>
                    </a:effectLst>
                  </a:rPr>
                  <a:t>清查通報</a:t>
                </a:r>
              </a:p>
            </p:txBody>
          </p:sp>
          <p:sp>
            <p:nvSpPr>
              <p:cNvPr id="36" name="等腰三角形 5">
                <a:extLst>
                  <a:ext uri="{FF2B5EF4-FFF2-40B4-BE49-F238E27FC236}">
                    <a16:creationId xmlns:a16="http://schemas.microsoft.com/office/drawing/2014/main" id="{AFB54692-4955-49B5-959A-0A1357285493}"/>
                  </a:ext>
                </a:extLst>
              </p:cNvPr>
              <p:cNvSpPr/>
              <p:nvPr/>
            </p:nvSpPr>
            <p:spPr>
              <a:xfrm rot="315705">
                <a:off x="5194459" y="1877225"/>
                <a:ext cx="737683" cy="1573634"/>
              </a:xfrm>
              <a:custGeom>
                <a:avLst/>
                <a:gdLst>
                  <a:gd name="connsiteX0" fmla="*/ 0 w 850572"/>
                  <a:gd name="connsiteY0" fmla="*/ 1531247 h 1531247"/>
                  <a:gd name="connsiteX1" fmla="*/ 850572 w 850572"/>
                  <a:gd name="connsiteY1" fmla="*/ 0 h 1531247"/>
                  <a:gd name="connsiteX2" fmla="*/ 850572 w 850572"/>
                  <a:gd name="connsiteY2" fmla="*/ 1531247 h 1531247"/>
                  <a:gd name="connsiteX3" fmla="*/ 0 w 850572"/>
                  <a:gd name="connsiteY3" fmla="*/ 1531247 h 1531247"/>
                  <a:gd name="connsiteX0" fmla="*/ 0 w 737683"/>
                  <a:gd name="connsiteY0" fmla="*/ 1316790 h 1531247"/>
                  <a:gd name="connsiteX1" fmla="*/ 737683 w 737683"/>
                  <a:gd name="connsiteY1" fmla="*/ 0 h 1531247"/>
                  <a:gd name="connsiteX2" fmla="*/ 737683 w 737683"/>
                  <a:gd name="connsiteY2" fmla="*/ 1531247 h 1531247"/>
                  <a:gd name="connsiteX3" fmla="*/ 0 w 737683"/>
                  <a:gd name="connsiteY3" fmla="*/ 1316790 h 1531247"/>
                  <a:gd name="connsiteX0" fmla="*/ 0 w 737683"/>
                  <a:gd name="connsiteY0" fmla="*/ 1316790 h 1593666"/>
                  <a:gd name="connsiteX1" fmla="*/ 737683 w 737683"/>
                  <a:gd name="connsiteY1" fmla="*/ 0 h 1593666"/>
                  <a:gd name="connsiteX2" fmla="*/ 733156 w 737683"/>
                  <a:gd name="connsiteY2" fmla="*/ 1593666 h 1593666"/>
                  <a:gd name="connsiteX3" fmla="*/ 0 w 737683"/>
                  <a:gd name="connsiteY3" fmla="*/ 1316790 h 1593666"/>
                  <a:gd name="connsiteX0" fmla="*/ 0 w 737683"/>
                  <a:gd name="connsiteY0" fmla="*/ 1316790 h 1593666"/>
                  <a:gd name="connsiteX1" fmla="*/ 737683 w 737683"/>
                  <a:gd name="connsiteY1" fmla="*/ 0 h 1593666"/>
                  <a:gd name="connsiteX2" fmla="*/ 733156 w 737683"/>
                  <a:gd name="connsiteY2" fmla="*/ 1593666 h 1593666"/>
                  <a:gd name="connsiteX3" fmla="*/ 0 w 737683"/>
                  <a:gd name="connsiteY3" fmla="*/ 1316790 h 1593666"/>
                </a:gdLst>
                <a:ahLst/>
                <a:cxnLst>
                  <a:cxn ang="0">
                    <a:pos x="connsiteX0" y="connsiteY0"/>
                  </a:cxn>
                  <a:cxn ang="0">
                    <a:pos x="connsiteX1" y="connsiteY1"/>
                  </a:cxn>
                  <a:cxn ang="0">
                    <a:pos x="connsiteX2" y="connsiteY2"/>
                  </a:cxn>
                  <a:cxn ang="0">
                    <a:pos x="connsiteX3" y="connsiteY3"/>
                  </a:cxn>
                </a:cxnLst>
                <a:rect l="l" t="t" r="r" b="b"/>
                <a:pathLst>
                  <a:path w="737683" h="1593666">
                    <a:moveTo>
                      <a:pt x="0" y="1316790"/>
                    </a:moveTo>
                    <a:lnTo>
                      <a:pt x="737683" y="0"/>
                    </a:lnTo>
                    <a:lnTo>
                      <a:pt x="733156" y="1593666"/>
                    </a:lnTo>
                    <a:lnTo>
                      <a:pt x="0" y="131679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dirty="0"/>
              </a:p>
            </p:txBody>
          </p:sp>
          <p:sp>
            <p:nvSpPr>
              <p:cNvPr id="37" name="等腰三角形 6">
                <a:extLst>
                  <a:ext uri="{FF2B5EF4-FFF2-40B4-BE49-F238E27FC236}">
                    <a16:creationId xmlns:a16="http://schemas.microsoft.com/office/drawing/2014/main" id="{E855B18E-9848-4E1F-9588-0B269580B65C}"/>
                  </a:ext>
                </a:extLst>
              </p:cNvPr>
              <p:cNvSpPr/>
              <p:nvPr/>
            </p:nvSpPr>
            <p:spPr>
              <a:xfrm>
                <a:off x="5858650" y="1930400"/>
                <a:ext cx="968870" cy="1562800"/>
              </a:xfrm>
              <a:custGeom>
                <a:avLst/>
                <a:gdLst>
                  <a:gd name="connsiteX0" fmla="*/ 0 w 1070470"/>
                  <a:gd name="connsiteY0" fmla="*/ 1498600 h 1498600"/>
                  <a:gd name="connsiteX1" fmla="*/ 128510 w 1070470"/>
                  <a:gd name="connsiteY1" fmla="*/ 0 h 1498600"/>
                  <a:gd name="connsiteX2" fmla="*/ 1070470 w 1070470"/>
                  <a:gd name="connsiteY2" fmla="*/ 1498600 h 1498600"/>
                  <a:gd name="connsiteX3" fmla="*/ 0 w 1070470"/>
                  <a:gd name="connsiteY3" fmla="*/ 1498600 h 1498600"/>
                  <a:gd name="connsiteX0" fmla="*/ 0 w 897750"/>
                  <a:gd name="connsiteY0" fmla="*/ 1498600 h 1498600"/>
                  <a:gd name="connsiteX1" fmla="*/ 128510 w 897750"/>
                  <a:gd name="connsiteY1" fmla="*/ 0 h 1498600"/>
                  <a:gd name="connsiteX2" fmla="*/ 897750 w 897750"/>
                  <a:gd name="connsiteY2" fmla="*/ 1305560 h 1498600"/>
                  <a:gd name="connsiteX3" fmla="*/ 0 w 897750"/>
                  <a:gd name="connsiteY3" fmla="*/ 1498600 h 1498600"/>
                  <a:gd name="connsiteX0" fmla="*/ 0 w 916982"/>
                  <a:gd name="connsiteY0" fmla="*/ 1498600 h 1498600"/>
                  <a:gd name="connsiteX1" fmla="*/ 128510 w 916982"/>
                  <a:gd name="connsiteY1" fmla="*/ 0 h 1498600"/>
                  <a:gd name="connsiteX2" fmla="*/ 916982 w 916982"/>
                  <a:gd name="connsiteY2" fmla="*/ 1285240 h 1498600"/>
                  <a:gd name="connsiteX3" fmla="*/ 0 w 916982"/>
                  <a:gd name="connsiteY3" fmla="*/ 1498600 h 1498600"/>
                  <a:gd name="connsiteX0" fmla="*/ 0 w 916982"/>
                  <a:gd name="connsiteY0" fmla="*/ 1548950 h 1548950"/>
                  <a:gd name="connsiteX1" fmla="*/ 128510 w 916982"/>
                  <a:gd name="connsiteY1" fmla="*/ 0 h 1548950"/>
                  <a:gd name="connsiteX2" fmla="*/ 916982 w 916982"/>
                  <a:gd name="connsiteY2" fmla="*/ 1285240 h 1548950"/>
                  <a:gd name="connsiteX3" fmla="*/ 0 w 916982"/>
                  <a:gd name="connsiteY3" fmla="*/ 1548950 h 1548950"/>
                </a:gdLst>
                <a:ahLst/>
                <a:cxnLst>
                  <a:cxn ang="0">
                    <a:pos x="connsiteX0" y="connsiteY0"/>
                  </a:cxn>
                  <a:cxn ang="0">
                    <a:pos x="connsiteX1" y="connsiteY1"/>
                  </a:cxn>
                  <a:cxn ang="0">
                    <a:pos x="connsiteX2" y="connsiteY2"/>
                  </a:cxn>
                  <a:cxn ang="0">
                    <a:pos x="connsiteX3" y="connsiteY3"/>
                  </a:cxn>
                </a:cxnLst>
                <a:rect l="l" t="t" r="r" b="b"/>
                <a:pathLst>
                  <a:path w="916982" h="1548950">
                    <a:moveTo>
                      <a:pt x="0" y="1548950"/>
                    </a:moveTo>
                    <a:lnTo>
                      <a:pt x="128510" y="0"/>
                    </a:lnTo>
                    <a:lnTo>
                      <a:pt x="916982" y="1285240"/>
                    </a:lnTo>
                    <a:lnTo>
                      <a:pt x="0" y="154895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dirty="0"/>
              </a:p>
            </p:txBody>
          </p:sp>
          <p:sp>
            <p:nvSpPr>
              <p:cNvPr id="38" name="文字方塊 37">
                <a:extLst>
                  <a:ext uri="{FF2B5EF4-FFF2-40B4-BE49-F238E27FC236}">
                    <a16:creationId xmlns:a16="http://schemas.microsoft.com/office/drawing/2014/main" id="{5F73A710-8757-4DBD-B48C-AF1648744876}"/>
                  </a:ext>
                </a:extLst>
              </p:cNvPr>
              <p:cNvSpPr txBox="1"/>
              <p:nvPr/>
            </p:nvSpPr>
            <p:spPr>
              <a:xfrm rot="21055100">
                <a:off x="5967378" y="3769545"/>
                <a:ext cx="1000894" cy="349855"/>
              </a:xfrm>
              <a:prstGeom prst="rect">
                <a:avLst/>
              </a:prstGeom>
              <a:noFill/>
            </p:spPr>
            <p:txBody>
              <a:bodyPr wrap="square" rtlCol="0">
                <a:spAutoFit/>
              </a:bodyPr>
              <a:lstStyle/>
              <a:p>
                <a:r>
                  <a:rPr lang="zh-TW" altLang="en-US" sz="1600" b="1" dirty="0">
                    <a:solidFill>
                      <a:schemeClr val="bg1"/>
                    </a:solidFill>
                    <a:effectLst>
                      <a:outerShdw blurRad="38100" dist="38100" dir="2700000" algn="tl">
                        <a:srgbClr val="000000">
                          <a:alpha val="43137"/>
                        </a:srgbClr>
                      </a:outerShdw>
                    </a:effectLst>
                  </a:rPr>
                  <a:t>清查通報</a:t>
                </a:r>
              </a:p>
            </p:txBody>
          </p:sp>
          <p:sp>
            <p:nvSpPr>
              <p:cNvPr id="39" name="文字方塊 38">
                <a:extLst>
                  <a:ext uri="{FF2B5EF4-FFF2-40B4-BE49-F238E27FC236}">
                    <a16:creationId xmlns:a16="http://schemas.microsoft.com/office/drawing/2014/main" id="{DD895453-3E3E-424A-BE77-66E4834BE750}"/>
                  </a:ext>
                </a:extLst>
              </p:cNvPr>
              <p:cNvSpPr txBox="1"/>
              <p:nvPr/>
            </p:nvSpPr>
            <p:spPr>
              <a:xfrm rot="1555874">
                <a:off x="5297743" y="2794384"/>
                <a:ext cx="606789" cy="523220"/>
              </a:xfrm>
              <a:prstGeom prst="rect">
                <a:avLst/>
              </a:prstGeom>
              <a:noFill/>
            </p:spPr>
            <p:txBody>
              <a:bodyPr wrap="square" rtlCol="0">
                <a:spAutoFit/>
              </a:bodyPr>
              <a:lstStyle/>
              <a:p>
                <a:r>
                  <a:rPr lang="zh-TW" altLang="en-US" sz="1400" b="1" dirty="0">
                    <a:solidFill>
                      <a:schemeClr val="bg1"/>
                    </a:solidFill>
                    <a:effectLst>
                      <a:outerShdw blurRad="38100" dist="38100" dir="2700000" algn="tl">
                        <a:srgbClr val="000000">
                          <a:alpha val="43137"/>
                        </a:srgbClr>
                      </a:outerShdw>
                    </a:effectLst>
                  </a:rPr>
                  <a:t>輔導</a:t>
                </a:r>
                <a:endParaRPr lang="en-US" altLang="zh-TW" sz="1400" b="1" dirty="0">
                  <a:solidFill>
                    <a:schemeClr val="bg1"/>
                  </a:solidFill>
                  <a:effectLst>
                    <a:outerShdw blurRad="38100" dist="38100" dir="2700000" algn="tl">
                      <a:srgbClr val="000000">
                        <a:alpha val="43137"/>
                      </a:srgbClr>
                    </a:outerShdw>
                  </a:effectLst>
                </a:endParaRPr>
              </a:p>
              <a:p>
                <a:r>
                  <a:rPr lang="zh-TW" altLang="en-US" sz="1400" b="1" dirty="0">
                    <a:solidFill>
                      <a:schemeClr val="bg1"/>
                    </a:solidFill>
                    <a:effectLst>
                      <a:outerShdw blurRad="38100" dist="38100" dir="2700000" algn="tl">
                        <a:srgbClr val="000000">
                          <a:alpha val="43137"/>
                        </a:srgbClr>
                      </a:outerShdw>
                    </a:effectLst>
                  </a:rPr>
                  <a:t>轉介</a:t>
                </a:r>
              </a:p>
            </p:txBody>
          </p:sp>
          <p:sp>
            <p:nvSpPr>
              <p:cNvPr id="40" name="文字方塊 39">
                <a:extLst>
                  <a:ext uri="{FF2B5EF4-FFF2-40B4-BE49-F238E27FC236}">
                    <a16:creationId xmlns:a16="http://schemas.microsoft.com/office/drawing/2014/main" id="{E2692F2B-568B-4579-BCC3-81181CB9B4A6}"/>
                  </a:ext>
                </a:extLst>
              </p:cNvPr>
              <p:cNvSpPr txBox="1"/>
              <p:nvPr/>
            </p:nvSpPr>
            <p:spPr>
              <a:xfrm rot="20933492">
                <a:off x="5970853" y="2794383"/>
                <a:ext cx="606789" cy="523220"/>
              </a:xfrm>
              <a:prstGeom prst="rect">
                <a:avLst/>
              </a:prstGeom>
              <a:noFill/>
            </p:spPr>
            <p:txBody>
              <a:bodyPr wrap="square" rtlCol="0">
                <a:spAutoFit/>
              </a:bodyPr>
              <a:lstStyle/>
              <a:p>
                <a:r>
                  <a:rPr lang="zh-TW" altLang="en-US" sz="1400" b="1" dirty="0">
                    <a:solidFill>
                      <a:schemeClr val="bg1"/>
                    </a:solidFill>
                    <a:effectLst>
                      <a:outerShdw blurRad="38100" dist="38100" dir="2700000" algn="tl">
                        <a:srgbClr val="000000">
                          <a:alpha val="43137"/>
                        </a:srgbClr>
                      </a:outerShdw>
                    </a:effectLst>
                  </a:rPr>
                  <a:t>輔導</a:t>
                </a:r>
                <a:endParaRPr lang="en-US" altLang="zh-TW" sz="1400" b="1" dirty="0">
                  <a:solidFill>
                    <a:schemeClr val="bg1"/>
                  </a:solidFill>
                  <a:effectLst>
                    <a:outerShdw blurRad="38100" dist="38100" dir="2700000" algn="tl">
                      <a:srgbClr val="000000">
                        <a:alpha val="43137"/>
                      </a:srgbClr>
                    </a:outerShdw>
                  </a:effectLst>
                </a:endParaRPr>
              </a:p>
              <a:p>
                <a:r>
                  <a:rPr lang="zh-TW" altLang="en-US" sz="1400" b="1" dirty="0">
                    <a:solidFill>
                      <a:schemeClr val="bg1"/>
                    </a:solidFill>
                    <a:effectLst>
                      <a:outerShdw blurRad="38100" dist="38100" dir="2700000" algn="tl">
                        <a:srgbClr val="000000">
                          <a:alpha val="43137"/>
                        </a:srgbClr>
                      </a:outerShdw>
                    </a:effectLst>
                  </a:rPr>
                  <a:t>轉介</a:t>
                </a:r>
              </a:p>
            </p:txBody>
          </p:sp>
        </p:grpSp>
        <p:cxnSp>
          <p:nvCxnSpPr>
            <p:cNvPr id="4" name="直線接點 3">
              <a:extLst>
                <a:ext uri="{FF2B5EF4-FFF2-40B4-BE49-F238E27FC236}">
                  <a16:creationId xmlns:a16="http://schemas.microsoft.com/office/drawing/2014/main" id="{E7C6B105-00E2-46A0-BB09-F6A88B573936}"/>
                </a:ext>
              </a:extLst>
            </p:cNvPr>
            <p:cNvCxnSpPr>
              <a:cxnSpLocks/>
            </p:cNvCxnSpPr>
            <p:nvPr/>
          </p:nvCxnSpPr>
          <p:spPr>
            <a:xfrm>
              <a:off x="2502725" y="2143760"/>
              <a:ext cx="2142833" cy="35904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860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18476" y="263356"/>
            <a:ext cx="10786222" cy="1157543"/>
            <a:chOff x="441025" y="218860"/>
            <a:chExt cx="3988457" cy="1157543"/>
          </a:xfrm>
        </p:grpSpPr>
        <p:sp>
          <p:nvSpPr>
            <p:cNvPr id="19" name="文本框 18"/>
            <p:cNvSpPr txBox="1"/>
            <p:nvPr/>
          </p:nvSpPr>
          <p:spPr>
            <a:xfrm>
              <a:off x="525139" y="453073"/>
              <a:ext cx="3904343" cy="92333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dirty="0"/>
                <a:t>第二期</a:t>
              </a:r>
              <a:r>
                <a:rPr lang="en-US" altLang="zh-TW" dirty="0"/>
                <a:t>(110-113</a:t>
              </a:r>
              <a:r>
                <a:rPr lang="zh-TW" altLang="en-US" dirty="0"/>
                <a:t>年</a:t>
              </a:r>
              <a:r>
                <a:rPr lang="en-US" altLang="zh-TW" dirty="0"/>
                <a:t>)</a:t>
              </a:r>
              <a:r>
                <a:rPr lang="zh-TW" altLang="en-US" dirty="0"/>
                <a:t>政策目標與策略思維：全力落實總統政見</a:t>
              </a:r>
              <a:r>
                <a:rPr lang="en-US" altLang="zh-TW" dirty="0"/>
                <a:t>(</a:t>
              </a:r>
              <a:r>
                <a:rPr lang="zh-TW" altLang="en-US" dirty="0"/>
                <a:t>二</a:t>
              </a:r>
              <a:r>
                <a:rPr lang="en-US" altLang="zh-TW" dirty="0"/>
                <a:t>)</a:t>
              </a:r>
            </a:p>
            <a:p>
              <a:r>
                <a:rPr lang="en-US" altLang="zh-TW" sz="2600" dirty="0"/>
                <a:t>《</a:t>
              </a:r>
              <a:r>
                <a:rPr lang="zh-TW" altLang="en-US" sz="2600" dirty="0"/>
                <a:t>新世代反毒策略行動綱領</a:t>
              </a:r>
              <a:r>
                <a:rPr lang="en-US" altLang="zh-TW" sz="2600" dirty="0"/>
                <a:t>2.0》</a:t>
              </a:r>
              <a:endParaRPr lang="zh-CN" altLang="en-US" sz="2600" dirty="0"/>
            </a:p>
          </p:txBody>
        </p:sp>
        <p:sp>
          <p:nvSpPr>
            <p:cNvPr id="18" name="任意多边形 17"/>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投影片編號版面配置區 1"/>
          <p:cNvSpPr>
            <a:spLocks noGrp="1"/>
          </p:cNvSpPr>
          <p:nvPr>
            <p:ph type="sldNum" sz="quarter" idx="11"/>
          </p:nvPr>
        </p:nvSpPr>
        <p:spPr>
          <a:xfrm>
            <a:off x="9208977" y="6418447"/>
            <a:ext cx="2844800" cy="365125"/>
          </a:xfrm>
        </p:spPr>
        <p:txBody>
          <a:bodyPr/>
          <a:lstStyle/>
          <a:p>
            <a:fld id="{5924C9F2-6427-4B92-A119-013226287370}" type="slidenum">
              <a:rPr lang="zh-TW" altLang="en-US" smtClean="0"/>
              <a:pPr/>
              <a:t>14</a:t>
            </a:fld>
            <a:endParaRPr lang="zh-TW" altLang="en-US" dirty="0"/>
          </a:p>
        </p:txBody>
      </p:sp>
      <p:sp>
        <p:nvSpPr>
          <p:cNvPr id="68" name="箭头3"/>
          <p:cNvSpPr>
            <a:spLocks noChangeArrowheads="1"/>
          </p:cNvSpPr>
          <p:nvPr/>
        </p:nvSpPr>
        <p:spPr bwMode="auto">
          <a:xfrm flipV="1">
            <a:off x="2534645" y="4139108"/>
            <a:ext cx="819150" cy="114141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headEnd/>
            <a:tailEnd/>
          </a:ln>
        </p:spPr>
        <p:txBody>
          <a:bodyPr wrap="none" lIns="62111" tIns="31055" rIns="62111" bIns="31055" anchor="ctr"/>
          <a:lstStyle/>
          <a:p>
            <a:endParaRPr lang="zh-CN" altLang="en-US" sz="900" dirty="0">
              <a:solidFill>
                <a:srgbClr val="000000"/>
              </a:solidFill>
            </a:endParaRPr>
          </a:p>
        </p:txBody>
      </p:sp>
      <p:sp>
        <p:nvSpPr>
          <p:cNvPr id="69" name="箭头2"/>
          <p:cNvSpPr>
            <a:spLocks noChangeArrowheads="1"/>
          </p:cNvSpPr>
          <p:nvPr/>
        </p:nvSpPr>
        <p:spPr bwMode="auto">
          <a:xfrm rot="-5400000">
            <a:off x="2759011" y="3395842"/>
            <a:ext cx="244475" cy="974725"/>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headEnd/>
            <a:tailEnd/>
          </a:ln>
        </p:spPr>
        <p:txBody>
          <a:bodyPr wrap="none" lIns="62111" tIns="31055" rIns="62111" bIns="31055" anchor="ctr"/>
          <a:lstStyle/>
          <a:p>
            <a:endParaRPr lang="zh-CN" altLang="en-US" sz="900" dirty="0">
              <a:solidFill>
                <a:srgbClr val="000000"/>
              </a:solidFill>
            </a:endParaRPr>
          </a:p>
        </p:txBody>
      </p:sp>
      <p:sp>
        <p:nvSpPr>
          <p:cNvPr id="70" name="箭头1"/>
          <p:cNvSpPr>
            <a:spLocks noChangeArrowheads="1"/>
          </p:cNvSpPr>
          <p:nvPr/>
        </p:nvSpPr>
        <p:spPr bwMode="auto">
          <a:xfrm>
            <a:off x="2520886" y="2511553"/>
            <a:ext cx="819150" cy="1322387"/>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headEnd/>
            <a:tailEnd/>
          </a:ln>
        </p:spPr>
        <p:txBody>
          <a:bodyPr wrap="none" lIns="62111" tIns="31055" rIns="62111" bIns="31055" anchor="ctr"/>
          <a:lstStyle/>
          <a:p>
            <a:endParaRPr lang="zh-CN" altLang="en-US" sz="900" dirty="0">
              <a:solidFill>
                <a:srgbClr val="000000"/>
              </a:solidFill>
            </a:endParaRPr>
          </a:p>
        </p:txBody>
      </p:sp>
      <p:sp>
        <p:nvSpPr>
          <p:cNvPr id="71" name="文本1"/>
          <p:cNvSpPr>
            <a:spLocks noChangeArrowheads="1"/>
          </p:cNvSpPr>
          <p:nvPr/>
        </p:nvSpPr>
        <p:spPr bwMode="auto">
          <a:xfrm>
            <a:off x="4371910" y="1928886"/>
            <a:ext cx="5168199" cy="1189092"/>
          </a:xfrm>
          <a:prstGeom prst="roundRect">
            <a:avLst>
              <a:gd name="adj" fmla="val 11505"/>
            </a:avLst>
          </a:prstGeom>
          <a:noFill/>
          <a:ln w="15875">
            <a:solidFill>
              <a:schemeClr val="bg1">
                <a:lumMod val="75000"/>
              </a:schemeClr>
            </a:solidFill>
            <a:round/>
            <a:headEnd/>
            <a:tailEnd/>
          </a:ln>
        </p:spPr>
        <p:txBody>
          <a:bodyPr lIns="62111" tIns="31055" rIns="62111" bIns="31055" anchor="ctr"/>
          <a:lstStyle/>
          <a:p>
            <a:pPr>
              <a:lnSpc>
                <a:spcPct val="120000"/>
              </a:lnSpc>
            </a:pPr>
            <a:r>
              <a:rPr lang="zh-TW" altLang="en-US" sz="2400" dirty="0">
                <a:solidFill>
                  <a:schemeClr val="bg1">
                    <a:lumMod val="50000"/>
                  </a:schemeClr>
                </a:solidFill>
                <a:latin typeface="微软雅黑" pitchFamily="34" charset="-122"/>
                <a:ea typeface="微软雅黑" pitchFamily="34" charset="-122"/>
              </a:rPr>
              <a:t>落實毒品收容人</a:t>
            </a:r>
            <a:r>
              <a:rPr lang="zh-TW" altLang="en-US" sz="2400" dirty="0">
                <a:solidFill>
                  <a:srgbClr val="FF0000"/>
                </a:solidFill>
                <a:latin typeface="微软雅黑" pitchFamily="34" charset="-122"/>
                <a:ea typeface="微软雅黑" pitchFamily="34" charset="-122"/>
              </a:rPr>
              <a:t>「個別處遇計畫」</a:t>
            </a:r>
            <a:r>
              <a:rPr lang="zh-TW" altLang="en-US" sz="2400" dirty="0">
                <a:solidFill>
                  <a:schemeClr val="bg1">
                    <a:lumMod val="50000"/>
                  </a:schemeClr>
                </a:solidFill>
                <a:latin typeface="微软雅黑" pitchFamily="34" charset="-122"/>
                <a:ea typeface="微软雅黑" pitchFamily="34" charset="-122"/>
              </a:rPr>
              <a:t>，以協助刑滿出監後順利復歸社會</a:t>
            </a:r>
            <a:endParaRPr lang="zh-CN" altLang="zh-CN" sz="2400" dirty="0">
              <a:solidFill>
                <a:srgbClr val="404040"/>
              </a:solidFill>
              <a:latin typeface="微软雅黑" pitchFamily="34" charset="-122"/>
              <a:ea typeface="微软雅黑" pitchFamily="34" charset="-122"/>
            </a:endParaRPr>
          </a:p>
        </p:txBody>
      </p:sp>
      <p:sp>
        <p:nvSpPr>
          <p:cNvPr id="72" name="标题1"/>
          <p:cNvSpPr>
            <a:spLocks noChangeArrowheads="1"/>
          </p:cNvSpPr>
          <p:nvPr/>
        </p:nvSpPr>
        <p:spPr bwMode="auto">
          <a:xfrm>
            <a:off x="3340036" y="2047115"/>
            <a:ext cx="1020761" cy="901700"/>
          </a:xfrm>
          <a:prstGeom prst="roundRect">
            <a:avLst>
              <a:gd name="adj" fmla="val 11921"/>
            </a:avLst>
          </a:prstGeom>
          <a:solidFill>
            <a:schemeClr val="accent2"/>
          </a:solidFill>
          <a:ln w="25400">
            <a:noFill/>
            <a:round/>
            <a:headEnd/>
            <a:tailEnd/>
          </a:ln>
        </p:spPr>
        <p:txBody>
          <a:bodyPr lIns="62111" tIns="31055" rIns="62111" bIns="31055" anchor="ctr"/>
          <a:lstStyle/>
          <a:p>
            <a:pPr algn="ctr">
              <a:lnSpc>
                <a:spcPct val="120000"/>
              </a:lnSpc>
            </a:pPr>
            <a:r>
              <a:rPr lang="zh-TW" altLang="en-US" sz="1600" b="1" dirty="0">
                <a:solidFill>
                  <a:srgbClr val="F2F2F2"/>
                </a:solidFill>
                <a:latin typeface="微软雅黑" pitchFamily="34" charset="-122"/>
                <a:ea typeface="微软雅黑" pitchFamily="34" charset="-122"/>
              </a:rPr>
              <a:t>成年</a:t>
            </a:r>
            <a:endParaRPr lang="en-US" altLang="zh-TW" sz="1600" b="1" dirty="0">
              <a:solidFill>
                <a:srgbClr val="F2F2F2"/>
              </a:solidFill>
              <a:latin typeface="微软雅黑" pitchFamily="34" charset="-122"/>
              <a:ea typeface="微软雅黑" pitchFamily="34" charset="-122"/>
            </a:endParaRPr>
          </a:p>
          <a:p>
            <a:pPr algn="ctr">
              <a:lnSpc>
                <a:spcPct val="120000"/>
              </a:lnSpc>
            </a:pPr>
            <a:r>
              <a:rPr lang="zh-TW" altLang="en-US" sz="1600" b="1" dirty="0">
                <a:solidFill>
                  <a:srgbClr val="F2F2F2"/>
                </a:solidFill>
                <a:latin typeface="微软雅黑" pitchFamily="34" charset="-122"/>
                <a:ea typeface="微软雅黑" pitchFamily="34" charset="-122"/>
              </a:rPr>
              <a:t>毒品問題</a:t>
            </a:r>
            <a:endParaRPr lang="zh-CN" altLang="zh-CN" sz="1600" b="1" dirty="0">
              <a:solidFill>
                <a:srgbClr val="F2F2F2"/>
              </a:solidFill>
              <a:latin typeface="微软雅黑" pitchFamily="34" charset="-122"/>
              <a:ea typeface="微软雅黑" pitchFamily="34" charset="-122"/>
            </a:endParaRPr>
          </a:p>
        </p:txBody>
      </p:sp>
      <p:sp>
        <p:nvSpPr>
          <p:cNvPr id="73" name="文本2"/>
          <p:cNvSpPr>
            <a:spLocks noChangeArrowheads="1"/>
          </p:cNvSpPr>
          <p:nvPr/>
        </p:nvSpPr>
        <p:spPr bwMode="auto">
          <a:xfrm>
            <a:off x="4371910" y="3303716"/>
            <a:ext cx="5168199" cy="1087436"/>
          </a:xfrm>
          <a:prstGeom prst="roundRect">
            <a:avLst>
              <a:gd name="adj" fmla="val 11505"/>
            </a:avLst>
          </a:prstGeom>
          <a:noFill/>
          <a:ln w="15875">
            <a:solidFill>
              <a:schemeClr val="bg1">
                <a:lumMod val="75000"/>
              </a:schemeClr>
            </a:solidFill>
            <a:round/>
            <a:headEnd/>
            <a:tailEnd/>
          </a:ln>
        </p:spPr>
        <p:txBody>
          <a:bodyPr lIns="62111" tIns="31055" rIns="62111" bIns="31055" anchor="ctr"/>
          <a:lstStyle/>
          <a:p>
            <a:pPr>
              <a:lnSpc>
                <a:spcPct val="120000"/>
              </a:lnSpc>
            </a:pPr>
            <a:r>
              <a:rPr lang="zh-TW" altLang="en-US" sz="2400" dirty="0">
                <a:solidFill>
                  <a:schemeClr val="bg1">
                    <a:lumMod val="50000"/>
                  </a:schemeClr>
                </a:solidFill>
                <a:latin typeface="微软雅黑" pitchFamily="34" charset="-122"/>
                <a:ea typeface="微软雅黑" pitchFamily="34" charset="-122"/>
              </a:rPr>
              <a:t>配合</a:t>
            </a:r>
            <a:r>
              <a:rPr lang="en-US" altLang="zh-TW" sz="2400" dirty="0">
                <a:solidFill>
                  <a:srgbClr val="FF0000"/>
                </a:solidFill>
                <a:latin typeface="微软雅黑" pitchFamily="34" charset="-122"/>
                <a:ea typeface="微软雅黑" pitchFamily="34" charset="-122"/>
              </a:rPr>
              <a:t>《</a:t>
            </a:r>
            <a:r>
              <a:rPr lang="zh-TW" altLang="en-US" sz="2400" dirty="0">
                <a:solidFill>
                  <a:srgbClr val="FF0000"/>
                </a:solidFill>
                <a:latin typeface="微软雅黑" pitchFamily="34" charset="-122"/>
                <a:ea typeface="微软雅黑" pitchFamily="34" charset="-122"/>
              </a:rPr>
              <a:t>少事法</a:t>
            </a:r>
            <a:r>
              <a:rPr lang="en-US" altLang="zh-TW" sz="2400" dirty="0">
                <a:solidFill>
                  <a:srgbClr val="FF0000"/>
                </a:solidFill>
                <a:latin typeface="微软雅黑" pitchFamily="34" charset="-122"/>
                <a:ea typeface="微软雅黑" pitchFamily="34" charset="-122"/>
              </a:rPr>
              <a:t>》</a:t>
            </a:r>
            <a:r>
              <a:rPr lang="zh-TW" altLang="en-US" sz="2400" dirty="0">
                <a:solidFill>
                  <a:srgbClr val="FF0000"/>
                </a:solidFill>
                <a:latin typeface="微软雅黑" pitchFamily="34" charset="-122"/>
                <a:ea typeface="微软雅黑" pitchFamily="34" charset="-122"/>
              </a:rPr>
              <a:t>修正</a:t>
            </a:r>
            <a:r>
              <a:rPr lang="zh-TW" altLang="en-US" sz="2400" dirty="0">
                <a:solidFill>
                  <a:schemeClr val="bg1">
                    <a:lumMod val="50000"/>
                  </a:schemeClr>
                </a:solidFill>
                <a:latin typeface="微软雅黑" pitchFamily="34" charset="-122"/>
                <a:ea typeface="微软雅黑" pitchFamily="34" charset="-122"/>
              </a:rPr>
              <a:t>，讓法院和行政機關對涉毒少年建立妥善聯繋機制</a:t>
            </a:r>
          </a:p>
        </p:txBody>
      </p:sp>
      <p:sp>
        <p:nvSpPr>
          <p:cNvPr id="74" name="标题2"/>
          <p:cNvSpPr>
            <a:spLocks noChangeArrowheads="1"/>
          </p:cNvSpPr>
          <p:nvPr/>
        </p:nvSpPr>
        <p:spPr bwMode="auto">
          <a:xfrm>
            <a:off x="3355913" y="3381640"/>
            <a:ext cx="1015998" cy="895350"/>
          </a:xfrm>
          <a:prstGeom prst="roundRect">
            <a:avLst>
              <a:gd name="adj" fmla="val 11921"/>
            </a:avLst>
          </a:prstGeom>
          <a:solidFill>
            <a:schemeClr val="accent3"/>
          </a:solidFill>
          <a:ln w="25400">
            <a:noFill/>
            <a:round/>
            <a:headEnd/>
            <a:tailEnd/>
          </a:ln>
        </p:spPr>
        <p:txBody>
          <a:bodyPr lIns="62111" tIns="31055" rIns="62111" bIns="31055" anchor="ctr"/>
          <a:lstStyle/>
          <a:p>
            <a:pPr algn="ctr">
              <a:lnSpc>
                <a:spcPct val="120000"/>
              </a:lnSpc>
            </a:pPr>
            <a:r>
              <a:rPr lang="zh-TW" altLang="en-US" sz="1600" b="1" dirty="0">
                <a:solidFill>
                  <a:srgbClr val="F2F2F2"/>
                </a:solidFill>
                <a:latin typeface="微软雅黑" pitchFamily="34" charset="-122"/>
                <a:ea typeface="微软雅黑" pitchFamily="34" charset="-122"/>
              </a:rPr>
              <a:t>少年</a:t>
            </a:r>
            <a:endParaRPr lang="en-US" altLang="zh-TW" sz="1600" b="1" dirty="0">
              <a:solidFill>
                <a:srgbClr val="F2F2F2"/>
              </a:solidFill>
              <a:latin typeface="微软雅黑" pitchFamily="34" charset="-122"/>
              <a:ea typeface="微软雅黑" pitchFamily="34" charset="-122"/>
            </a:endParaRPr>
          </a:p>
          <a:p>
            <a:pPr algn="ctr">
              <a:lnSpc>
                <a:spcPct val="120000"/>
              </a:lnSpc>
            </a:pPr>
            <a:r>
              <a:rPr lang="zh-TW" altLang="en-US" sz="1600" b="1" dirty="0">
                <a:solidFill>
                  <a:srgbClr val="F2F2F2"/>
                </a:solidFill>
                <a:latin typeface="微软雅黑" pitchFamily="34" charset="-122"/>
                <a:ea typeface="微软雅黑" pitchFamily="34" charset="-122"/>
              </a:rPr>
              <a:t>毒品問題</a:t>
            </a:r>
            <a:endParaRPr lang="zh-CN" altLang="zh-CN" sz="1600" b="1" dirty="0">
              <a:solidFill>
                <a:srgbClr val="F2F2F2"/>
              </a:solidFill>
              <a:latin typeface="微软雅黑" pitchFamily="34" charset="-122"/>
              <a:ea typeface="微软雅黑" pitchFamily="34" charset="-122"/>
            </a:endParaRPr>
          </a:p>
        </p:txBody>
      </p:sp>
      <p:sp>
        <p:nvSpPr>
          <p:cNvPr id="75" name="文本3"/>
          <p:cNvSpPr>
            <a:spLocks noChangeArrowheads="1"/>
          </p:cNvSpPr>
          <p:nvPr/>
        </p:nvSpPr>
        <p:spPr bwMode="auto">
          <a:xfrm>
            <a:off x="4371911" y="4552751"/>
            <a:ext cx="5168198" cy="1111577"/>
          </a:xfrm>
          <a:prstGeom prst="roundRect">
            <a:avLst>
              <a:gd name="adj" fmla="val 11505"/>
            </a:avLst>
          </a:prstGeom>
          <a:noFill/>
          <a:ln w="15875">
            <a:solidFill>
              <a:schemeClr val="bg1">
                <a:lumMod val="75000"/>
              </a:schemeClr>
            </a:solidFill>
            <a:round/>
            <a:headEnd/>
            <a:tailEnd/>
          </a:ln>
        </p:spPr>
        <p:txBody>
          <a:bodyPr lIns="62111" tIns="31055" rIns="62111" bIns="31055" anchor="ctr"/>
          <a:lstStyle/>
          <a:p>
            <a:pPr>
              <a:lnSpc>
                <a:spcPct val="120000"/>
              </a:lnSpc>
            </a:pPr>
            <a:r>
              <a:rPr lang="zh-TW" altLang="en-US" sz="2400" dirty="0">
                <a:solidFill>
                  <a:schemeClr val="bg1">
                    <a:lumMod val="50000"/>
                  </a:schemeClr>
                </a:solidFill>
                <a:latin typeface="微软雅黑" pitchFamily="34" charset="-122"/>
                <a:ea typeface="微软雅黑" pitchFamily="34" charset="-122"/>
              </a:rPr>
              <a:t>訂定</a:t>
            </a:r>
            <a:r>
              <a:rPr lang="zh-TW" altLang="en-US" sz="2400" dirty="0">
                <a:solidFill>
                  <a:srgbClr val="FF0000"/>
                </a:solidFill>
                <a:latin typeface="微软雅黑" pitchFamily="34" charset="-122"/>
                <a:ea typeface="微软雅黑" pitchFamily="34" charset="-122"/>
              </a:rPr>
              <a:t>「再犯防止推進計畫」</a:t>
            </a:r>
            <a:r>
              <a:rPr lang="zh-TW" altLang="en-US" sz="2400" dirty="0">
                <a:solidFill>
                  <a:schemeClr val="bg1">
                    <a:lumMod val="50000"/>
                  </a:schemeClr>
                </a:solidFill>
                <a:latin typeface="微软雅黑" pitchFamily="34" charset="-122"/>
                <a:ea typeface="微软雅黑" pitchFamily="34" charset="-122"/>
              </a:rPr>
              <a:t>，透過公私協力、全民參與，以有效降低再犯</a:t>
            </a:r>
          </a:p>
        </p:txBody>
      </p:sp>
      <p:sp>
        <p:nvSpPr>
          <p:cNvPr id="76" name="标题3"/>
          <p:cNvSpPr>
            <a:spLocks noChangeArrowheads="1"/>
          </p:cNvSpPr>
          <p:nvPr/>
        </p:nvSpPr>
        <p:spPr bwMode="auto">
          <a:xfrm>
            <a:off x="3328922" y="4665626"/>
            <a:ext cx="1031875" cy="885825"/>
          </a:xfrm>
          <a:prstGeom prst="roundRect">
            <a:avLst>
              <a:gd name="adj" fmla="val 11921"/>
            </a:avLst>
          </a:prstGeom>
          <a:solidFill>
            <a:schemeClr val="accent4"/>
          </a:solidFill>
          <a:ln w="25400">
            <a:noFill/>
            <a:round/>
            <a:headEnd/>
            <a:tailEnd/>
          </a:ln>
        </p:spPr>
        <p:txBody>
          <a:bodyPr lIns="62111" tIns="31055" rIns="62111" bIns="31055" anchor="ctr"/>
          <a:lstStyle/>
          <a:p>
            <a:pPr algn="ctr">
              <a:lnSpc>
                <a:spcPct val="120000"/>
              </a:lnSpc>
            </a:pPr>
            <a:r>
              <a:rPr lang="zh-TW" altLang="en-US" sz="1600" b="1" dirty="0">
                <a:solidFill>
                  <a:srgbClr val="F2F2F2"/>
                </a:solidFill>
                <a:latin typeface="微软雅黑" pitchFamily="34" charset="-122"/>
                <a:ea typeface="微软雅黑" pitchFamily="34" charset="-122"/>
              </a:rPr>
              <a:t>全面</a:t>
            </a:r>
            <a:endParaRPr lang="en-US" altLang="zh-TW" sz="1600" b="1" dirty="0">
              <a:solidFill>
                <a:srgbClr val="F2F2F2"/>
              </a:solidFill>
              <a:latin typeface="微软雅黑" pitchFamily="34" charset="-122"/>
              <a:ea typeface="微软雅黑" pitchFamily="34" charset="-122"/>
            </a:endParaRPr>
          </a:p>
          <a:p>
            <a:pPr algn="ctr">
              <a:lnSpc>
                <a:spcPct val="120000"/>
              </a:lnSpc>
            </a:pPr>
            <a:r>
              <a:rPr lang="zh-TW" altLang="en-US" sz="1600" b="1" dirty="0">
                <a:solidFill>
                  <a:srgbClr val="F2F2F2"/>
                </a:solidFill>
                <a:latin typeface="微软雅黑" pitchFamily="34" charset="-122"/>
                <a:ea typeface="微软雅黑" pitchFamily="34" charset="-122"/>
              </a:rPr>
              <a:t>減少再犯</a:t>
            </a:r>
            <a:endParaRPr lang="zh-CN" altLang="zh-CN" sz="1600" b="1" dirty="0">
              <a:solidFill>
                <a:srgbClr val="F2F2F2"/>
              </a:solidFill>
              <a:latin typeface="微软雅黑" pitchFamily="34" charset="-122"/>
              <a:ea typeface="微软雅黑" pitchFamily="34" charset="-122"/>
            </a:endParaRPr>
          </a:p>
        </p:txBody>
      </p:sp>
      <p:sp>
        <p:nvSpPr>
          <p:cNvPr id="77" name="Oval 19"/>
          <p:cNvSpPr>
            <a:spLocks noChangeArrowheads="1"/>
          </p:cNvSpPr>
          <p:nvPr/>
        </p:nvSpPr>
        <p:spPr bwMode="auto">
          <a:xfrm>
            <a:off x="2032138" y="3521730"/>
            <a:ext cx="890072" cy="895350"/>
          </a:xfrm>
          <a:prstGeom prst="ellipse">
            <a:avLst/>
          </a:prstGeom>
          <a:solidFill>
            <a:schemeClr val="accent1"/>
          </a:solidFill>
          <a:ln w="9525">
            <a:noFill/>
            <a:round/>
            <a:headEnd/>
            <a:tailEnd/>
          </a:ln>
        </p:spPr>
        <p:txBody>
          <a:bodyPr lIns="62111" tIns="31055" rIns="62111" bIns="31055" anchor="ctr"/>
          <a:lstStyle/>
          <a:p>
            <a:pPr algn="ctr">
              <a:lnSpc>
                <a:spcPct val="120000"/>
              </a:lnSpc>
            </a:pPr>
            <a:r>
              <a:rPr lang="zh-TW" altLang="en-US" sz="1900" b="1" dirty="0">
                <a:solidFill>
                  <a:schemeClr val="bg1"/>
                </a:solidFill>
                <a:latin typeface="Arial" pitchFamily="34" charset="0"/>
                <a:ea typeface="微软雅黑" pitchFamily="34" charset="-122"/>
              </a:rPr>
              <a:t>總統政見</a:t>
            </a:r>
            <a:endParaRPr lang="en-US" altLang="zh-CN" sz="1900" b="1" dirty="0">
              <a:solidFill>
                <a:schemeClr val="bg1"/>
              </a:solidFill>
              <a:latin typeface="Arial" pitchFamily="34" charset="0"/>
              <a:ea typeface="微软雅黑" pitchFamily="34" charset="-122"/>
            </a:endParaRPr>
          </a:p>
        </p:txBody>
      </p:sp>
    </p:spTree>
    <p:extLst>
      <p:ext uri="{BB962C8B-B14F-4D97-AF65-F5344CB8AC3E}">
        <p14:creationId xmlns:p14="http://schemas.microsoft.com/office/powerpoint/2010/main" val="24939412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left)">
                                      <p:cBhvr>
                                        <p:cTn id="29" dur="500"/>
                                        <p:tgtEl>
                                          <p:spTgt spid="7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left)">
                                      <p:cBhvr>
                                        <p:cTn id="33" dur="500"/>
                                        <p:tgtEl>
                                          <p:spTgt spid="7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left)">
                                      <p:cBhvr>
                                        <p:cTn id="37" dur="500"/>
                                        <p:tgtEl>
                                          <p:spTgt spid="68"/>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left)">
                                      <p:cBhvr>
                                        <p:cTn id="4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圓角矩形 85"/>
          <p:cNvSpPr/>
          <p:nvPr/>
        </p:nvSpPr>
        <p:spPr>
          <a:xfrm>
            <a:off x="52498" y="3304209"/>
            <a:ext cx="2428875" cy="2513586"/>
          </a:xfrm>
          <a:prstGeom prst="roundRect">
            <a:avLst/>
          </a:prstGeom>
          <a:solidFill>
            <a:schemeClr val="lt1">
              <a:alpha val="85000"/>
            </a:schemeClr>
          </a:solidFill>
          <a:ln w="28575">
            <a:solidFill>
              <a:schemeClr val="bg1">
                <a:lumMod val="75000"/>
              </a:schemeClr>
            </a:solidFill>
            <a:prstDash val="sysDash"/>
          </a:ln>
        </p:spPr>
        <p:style>
          <a:lnRef idx="2">
            <a:schemeClr val="accent4"/>
          </a:lnRef>
          <a:fillRef idx="1">
            <a:schemeClr val="lt1"/>
          </a:fillRef>
          <a:effectRef idx="0">
            <a:schemeClr val="accent4"/>
          </a:effectRef>
          <a:fontRef idx="minor">
            <a:schemeClr val="dk1"/>
          </a:fontRef>
        </p:style>
        <p:txBody>
          <a:bodyPr rtlCol="0" anchor="t" anchorCtr="0"/>
          <a:lstStyle/>
          <a:p>
            <a:pPr marL="0" marR="0" lvl="0" indent="0" algn="just" defTabSz="914400" rtl="0" eaLnBrk="1" fontAlgn="auto" latinLnBrk="0" hangingPunct="1">
              <a:lnSpc>
                <a:spcPts val="3000"/>
              </a:lnSpc>
              <a:spcBef>
                <a:spcPts val="0"/>
              </a:spcBef>
              <a:spcAft>
                <a:spcPts val="0"/>
              </a:spcAft>
              <a:buClrTx/>
              <a:buSzTx/>
              <a:buFontTx/>
              <a:buNone/>
              <a:tabLst/>
              <a:defRPr/>
            </a:pPr>
            <a:endParaRPr kumimoji="0" lang="en-US" altLang="zh-TW" sz="2400" b="1" i="0" u="sng" strike="noStrike" kern="1200" cap="none" spc="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3000"/>
              </a:lnSpc>
              <a:spcBef>
                <a:spcPts val="600"/>
              </a:spcBef>
              <a:spcAft>
                <a:spcPts val="0"/>
              </a:spcAft>
              <a:buClrTx/>
              <a:buSzTx/>
              <a:buFontTx/>
              <a:buNone/>
              <a:tabLst/>
              <a:defRPr/>
            </a:pPr>
            <a:r>
              <a:rPr kumimoji="0" lang="zh-TW" altLang="en-US" sz="2000" b="1" i="0" u="sng" strike="noStrike" kern="1200" cap="none" spc="-3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再犯防止推進計畫</a:t>
            </a:r>
            <a:endParaRPr kumimoji="0" lang="en-US" altLang="zh-TW" sz="2000" b="1" i="0" u="sng" strike="noStrike" kern="1200" cap="none" spc="-3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3000"/>
              </a:lnSpc>
              <a:spcBef>
                <a:spcPts val="600"/>
              </a:spcBef>
              <a:spcAft>
                <a:spcPts val="0"/>
              </a:spcAft>
              <a:buClrTx/>
              <a:buSzTx/>
              <a:buFontTx/>
              <a:buNone/>
              <a:tabLst/>
              <a:defRPr/>
            </a:pPr>
            <a:r>
              <a:rPr kumimoji="0" lang="zh-TW" altLang="en-US" sz="2000" b="1" i="0" u="sng" strike="noStrike" kern="1200" cap="none" spc="-3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監獄行刑法</a:t>
            </a:r>
            <a:r>
              <a:rPr kumimoji="0" lang="zh-TW" altLang="zh-TW" sz="2000" b="1" i="0" u="sng" strike="noStrike" kern="1200" cap="none" spc="-3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a:t>
            </a:r>
            <a:r>
              <a:rPr kumimoji="0" lang="en-US" altLang="zh-TW" sz="2000" b="1" i="0" u="sng" strike="noStrike" kern="1200" cap="none" spc="-3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11</a:t>
            </a:r>
          </a:p>
          <a:p>
            <a:pPr marL="0" marR="0" lvl="0" indent="0" algn="just" defTabSz="914400" rtl="0" eaLnBrk="1" fontAlgn="auto" latinLnBrk="0" hangingPunct="1">
              <a:lnSpc>
                <a:spcPts val="24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rPr>
              <a:t>受刑人入監</a:t>
            </a:r>
            <a:r>
              <a:rPr kumimoji="0" lang="en-US" altLang="zh-TW" sz="18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rPr>
              <a:t>3</a:t>
            </a:r>
            <a:r>
              <a:rPr kumimoji="0" lang="zh-TW" altLang="en-US" sz="18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rPr>
              <a:t>個月內，依調查資料，訂定其</a:t>
            </a:r>
            <a:r>
              <a:rPr kumimoji="0" lang="zh-TW" altLang="en-US" sz="1800" b="1" i="0" u="sng"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個別處遇計畫</a:t>
            </a:r>
            <a:r>
              <a:rPr kumimoji="0" lang="zh-TW" altLang="en-US" sz="18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rPr>
              <a:t>。</a:t>
            </a:r>
            <a:endParaRPr kumimoji="0" lang="en-US" altLang="zh-TW" sz="18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343434"/>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cxnSp>
        <p:nvCxnSpPr>
          <p:cNvPr id="49" name="直線接點 48"/>
          <p:cNvCxnSpPr>
            <a:cxnSpLocks/>
            <a:stCxn id="18" idx="6"/>
            <a:endCxn id="5" idx="2"/>
          </p:cNvCxnSpPr>
          <p:nvPr/>
        </p:nvCxnSpPr>
        <p:spPr>
          <a:xfrm flipV="1">
            <a:off x="2130345" y="1579212"/>
            <a:ext cx="843526" cy="636245"/>
          </a:xfrm>
          <a:prstGeom prst="line">
            <a:avLst/>
          </a:prstGeom>
          <a:ln w="57150">
            <a:gradFill>
              <a:gsLst>
                <a:gs pos="34000">
                  <a:srgbClr val="20656D"/>
                </a:gs>
                <a:gs pos="100000">
                  <a:srgbClr val="DEDFD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直線接點 53"/>
          <p:cNvCxnSpPr>
            <a:cxnSpLocks/>
            <a:stCxn id="5" idx="6"/>
            <a:endCxn id="41" idx="3"/>
          </p:cNvCxnSpPr>
          <p:nvPr/>
        </p:nvCxnSpPr>
        <p:spPr>
          <a:xfrm>
            <a:off x="4700096" y="1579212"/>
            <a:ext cx="2062467" cy="783595"/>
          </a:xfrm>
          <a:prstGeom prst="line">
            <a:avLst/>
          </a:prstGeom>
          <a:ln w="57150">
            <a:gradFill>
              <a:gsLst>
                <a:gs pos="27000">
                  <a:srgbClr val="DEDFDE"/>
                </a:gs>
                <a:gs pos="100000">
                  <a:srgbClr val="A67D0F"/>
                </a:gs>
              </a:gsLst>
              <a:lin ang="5400000" scaled="1"/>
            </a:gradFill>
          </a:ln>
        </p:spPr>
        <p:style>
          <a:lnRef idx="1">
            <a:schemeClr val="accent1"/>
          </a:lnRef>
          <a:fillRef idx="0">
            <a:schemeClr val="accent1"/>
          </a:fillRef>
          <a:effectRef idx="0">
            <a:schemeClr val="accent1"/>
          </a:effectRef>
          <a:fontRef idx="minor">
            <a:schemeClr val="tx1"/>
          </a:fontRef>
        </p:style>
      </p:cxnSp>
      <p:sp>
        <p:nvSpPr>
          <p:cNvPr id="65" name="圓角矩形 64"/>
          <p:cNvSpPr/>
          <p:nvPr/>
        </p:nvSpPr>
        <p:spPr>
          <a:xfrm>
            <a:off x="2597912" y="2517418"/>
            <a:ext cx="2878963" cy="4340582"/>
          </a:xfrm>
          <a:prstGeom prst="roundRect">
            <a:avLst/>
          </a:prstGeom>
          <a:solidFill>
            <a:schemeClr val="lt1">
              <a:alpha val="85000"/>
            </a:schemeClr>
          </a:solidFill>
          <a:ln w="31750">
            <a:solidFill>
              <a:schemeClr val="bg1">
                <a:lumMod val="75000"/>
              </a:schemeClr>
            </a:solidFill>
            <a:prstDash val="sysDash"/>
          </a:ln>
        </p:spPr>
        <p:style>
          <a:lnRef idx="2">
            <a:schemeClr val="accent4"/>
          </a:lnRef>
          <a:fillRef idx="1">
            <a:schemeClr val="lt1"/>
          </a:fillRef>
          <a:effectRef idx="0">
            <a:schemeClr val="accent4"/>
          </a:effectRef>
          <a:fontRef idx="minor">
            <a:schemeClr val="dk1"/>
          </a:fontRef>
        </p:style>
        <p:txBody>
          <a:bodyPr rtlCol="0" anchor="t" anchorCtr="0"/>
          <a:lstStyle/>
          <a:p>
            <a:pPr marL="0" marR="0" lvl="0" indent="0" algn="just" defTabSz="914400" rtl="0" eaLnBrk="1" fontAlgn="auto" latinLnBrk="0" hangingPunct="1">
              <a:lnSpc>
                <a:spcPts val="2300"/>
              </a:lnSpc>
              <a:spcBef>
                <a:spcPts val="0"/>
              </a:spcBef>
              <a:spcAft>
                <a:spcPts val="0"/>
              </a:spcAft>
              <a:buClrTx/>
              <a:buSzTx/>
              <a:buFontTx/>
              <a:buNone/>
              <a:tabLst/>
              <a:defRPr/>
            </a:pPr>
            <a:endParaRPr kumimoji="0" lang="en-US" altLang="zh-TW" sz="2400" b="1" i="0" u="sng"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endParaRPr>
          </a:p>
          <a:p>
            <a:pPr marL="180975" marR="0" lvl="0" indent="0" algn="just" defTabSz="914400" rtl="0" eaLnBrk="1" fontAlgn="auto" latinLnBrk="0" hangingPunct="1">
              <a:lnSpc>
                <a:spcPts val="2300"/>
              </a:lnSpc>
              <a:spcBef>
                <a:spcPts val="0"/>
              </a:spcBef>
              <a:spcAft>
                <a:spcPts val="0"/>
              </a:spcAft>
              <a:buClrTx/>
              <a:buSzTx/>
              <a:buFontTx/>
              <a:buNone/>
              <a:tabLst/>
              <a:defRPr/>
            </a:pPr>
            <a:endParaRPr kumimoji="0" lang="en-US" altLang="zh-TW" sz="2400" b="1" i="0" u="sng"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23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rPr>
              <a:t>新收評估</a:t>
            </a:r>
            <a:endParaRPr kumimoji="0" lang="en-US" altLang="zh-TW" sz="2400" b="1" i="0" u="sng" strike="noStrike" kern="1200" cap="none" spc="0" normalizeH="0" baseline="0" noProof="0" dirty="0">
              <a:ln>
                <a:noFill/>
              </a:ln>
              <a:solidFill>
                <a:srgbClr val="7030A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心理社會需求評估</a:t>
            </a:r>
            <a:r>
              <a:rPr kumimoji="0" lang="zh-TW" altLang="en-US" sz="2400" b="1" i="0" u="none" strike="noStrike" kern="1200" cap="none" spc="0" normalizeH="0" baseline="0" noProof="0" dirty="0">
                <a:ln>
                  <a:noFill/>
                </a:ln>
                <a:solidFill>
                  <a:srgbClr val="FFC000">
                    <a:lumMod val="75000"/>
                  </a:srgbClr>
                </a:solidFill>
                <a:effectLst/>
                <a:uLnTx/>
                <a:uFillTx/>
                <a:latin typeface="微軟正黑體" panose="020B0604030504040204" pitchFamily="34" charset="-120"/>
                <a:ea typeface="微軟正黑體" panose="020B0604030504040204" pitchFamily="34" charset="-120"/>
                <a:cs typeface="+mn-cs"/>
              </a:rPr>
              <a:t>  </a:t>
            </a:r>
            <a:endParaRPr kumimoji="0" lang="en-US" altLang="zh-TW" sz="2400" b="1" i="0" u="none" strike="noStrike" kern="1200" cap="none" spc="0" normalizeH="0" baseline="0" noProof="0" dirty="0">
              <a:ln>
                <a:noFill/>
              </a:ln>
              <a:solidFill>
                <a:srgbClr val="FFC000">
                  <a:lumMod val="75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srgbClr val="FFC000">
                    <a:lumMod val="75000"/>
                  </a:srgbClr>
                </a:solidFill>
                <a:effectLst/>
                <a:uLnTx/>
                <a:uFillTx/>
                <a:latin typeface="微軟正黑體" panose="020B0604030504040204" pitchFamily="34" charset="-120"/>
                <a:ea typeface="微軟正黑體" panose="020B0604030504040204" pitchFamily="34" charset="-120"/>
                <a:cs typeface="+mn-cs"/>
              </a:rPr>
              <a:t>在監輔導</a:t>
            </a:r>
            <a:endParaRPr kumimoji="0" lang="en-US" altLang="zh-TW" sz="2400" b="1" i="0" u="sng" strike="noStrike" kern="1200" cap="none" spc="0" normalizeH="0" baseline="0" noProof="0" dirty="0">
              <a:ln>
                <a:noFill/>
              </a:ln>
              <a:solidFill>
                <a:srgbClr val="FFC000">
                  <a:lumMod val="75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依復發風險、處遇需求及意願篩選評估，分流提供</a:t>
            </a:r>
            <a:r>
              <a:rPr kumimoji="0" lang="zh-TW" altLang="en-US" sz="1800" b="1" i="0" u="none" strike="noStrike" kern="1200" cap="none" spc="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基礎</a:t>
            </a:r>
            <a:r>
              <a:rPr kumimoji="0" lang="en-US" altLang="zh-TW" sz="1800" b="1" i="0" u="none" strike="noStrike" kern="1200" cap="none" spc="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進階處遇</a:t>
            </a:r>
            <a:endParaRPr kumimoji="0" lang="en-US" altLang="zh-TW" sz="2400" b="1" i="0" u="sng"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2300"/>
              </a:lnSpc>
              <a:spcBef>
                <a:spcPts val="1200"/>
              </a:spcBef>
              <a:spcAft>
                <a:spcPts val="0"/>
              </a:spcAft>
              <a:buClrTx/>
              <a:buSzTx/>
              <a:buFontTx/>
              <a:buNone/>
              <a:tabLst/>
              <a:defRPr/>
            </a:pPr>
            <a:r>
              <a:rPr kumimoji="0" lang="zh-TW" altLang="en-US" sz="2400" b="1" i="0" u="sng" strike="noStrike" kern="120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cs typeface="+mn-cs"/>
              </a:rPr>
              <a:t>出監前輔導</a:t>
            </a:r>
            <a:endParaRPr kumimoji="0" lang="en-US" altLang="zh-TW" sz="2400" b="1" i="0" u="sng"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20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專人復歸轉銜評估，由觀護</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更保</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毒防</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就服</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醫療或民間機構提前入監銜接輔導建立關係</a:t>
            </a:r>
            <a:endParaRPr kumimoji="0" lang="en-US" altLang="zh-TW" sz="24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34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3400"/>
              </a:lnSpc>
              <a:spcBef>
                <a:spcPts val="0"/>
              </a:spcBef>
              <a:spcAft>
                <a:spcPts val="0"/>
              </a:spcAft>
              <a:buClrTx/>
              <a:buSzTx/>
              <a:buFontTx/>
              <a:buNone/>
              <a:tabLst/>
              <a:defRPr/>
            </a:pPr>
            <a:endParaRPr kumimoji="0" lang="en-US" altLang="zh-TW" sz="2400" b="0" i="0" u="none" strike="noStrike" kern="1200" cap="none" spc="0" normalizeH="0" baseline="0" noProof="0" dirty="0">
              <a:ln>
                <a:noFill/>
              </a:ln>
              <a:solidFill>
                <a:srgbClr val="343434"/>
              </a:solidFill>
              <a:effectLst/>
              <a:uLnTx/>
              <a:uFillTx/>
              <a:latin typeface="微軟正黑體" panose="020B0604030504040204" pitchFamily="34" charset="-120"/>
              <a:ea typeface="微軟正黑體" panose="020B0604030504040204" pitchFamily="34" charset="-120"/>
              <a:cs typeface="+mn-cs"/>
            </a:endParaRPr>
          </a:p>
        </p:txBody>
      </p:sp>
      <p:cxnSp>
        <p:nvCxnSpPr>
          <p:cNvPr id="58" name="直線接點 57"/>
          <p:cNvCxnSpPr>
            <a:cxnSpLocks/>
            <a:stCxn id="41" idx="6"/>
            <a:endCxn id="40" idx="1"/>
          </p:cNvCxnSpPr>
          <p:nvPr/>
        </p:nvCxnSpPr>
        <p:spPr>
          <a:xfrm flipV="1">
            <a:off x="8258058" y="1031848"/>
            <a:ext cx="1664202" cy="711505"/>
          </a:xfrm>
          <a:prstGeom prst="line">
            <a:avLst/>
          </a:prstGeom>
          <a:ln w="57150">
            <a:gradFill>
              <a:gsLst>
                <a:gs pos="0">
                  <a:srgbClr val="BB8208"/>
                </a:gs>
                <a:gs pos="83000">
                  <a:srgbClr val="B94643"/>
                </a:gs>
              </a:gsLst>
              <a:lin ang="5400000" scaled="1"/>
            </a:gradFill>
          </a:ln>
        </p:spPr>
        <p:style>
          <a:lnRef idx="1">
            <a:schemeClr val="accent1"/>
          </a:lnRef>
          <a:fillRef idx="0">
            <a:schemeClr val="accent1"/>
          </a:fillRef>
          <a:effectRef idx="0">
            <a:schemeClr val="accent1"/>
          </a:effectRef>
          <a:fontRef idx="minor">
            <a:schemeClr val="tx1"/>
          </a:fontRef>
        </p:style>
      </p:cxnSp>
      <p:sp>
        <p:nvSpPr>
          <p:cNvPr id="41" name="橢圓 40"/>
          <p:cNvSpPr/>
          <p:nvPr/>
        </p:nvSpPr>
        <p:spPr>
          <a:xfrm>
            <a:off x="6505977" y="867312"/>
            <a:ext cx="1752081" cy="1752081"/>
          </a:xfrm>
          <a:prstGeom prst="ellipse">
            <a:avLst/>
          </a:prstGeom>
          <a:solidFill>
            <a:srgbClr val="FF0000">
              <a:alpha val="46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專業人員</a:t>
            </a:r>
          </a:p>
        </p:txBody>
      </p:sp>
      <p:sp>
        <p:nvSpPr>
          <p:cNvPr id="40" name="橢圓 39"/>
          <p:cNvSpPr/>
          <p:nvPr/>
        </p:nvSpPr>
        <p:spPr>
          <a:xfrm>
            <a:off x="9667376" y="776964"/>
            <a:ext cx="1740454" cy="1740454"/>
          </a:xfrm>
          <a:prstGeom prst="ellipse">
            <a:avLst/>
          </a:prstGeom>
          <a:solidFill>
            <a:srgbClr val="FFC000">
              <a:alpha val="54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0D586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出監轉銜</a:t>
            </a:r>
          </a:p>
        </p:txBody>
      </p:sp>
      <p:sp>
        <p:nvSpPr>
          <p:cNvPr id="66" name="圓角矩形 65"/>
          <p:cNvSpPr/>
          <p:nvPr/>
        </p:nvSpPr>
        <p:spPr>
          <a:xfrm>
            <a:off x="9224675" y="2691556"/>
            <a:ext cx="2759201" cy="2407749"/>
          </a:xfrm>
          <a:prstGeom prst="roundRect">
            <a:avLst/>
          </a:prstGeom>
          <a:solidFill>
            <a:schemeClr val="lt1">
              <a:alpha val="85000"/>
            </a:schemeClr>
          </a:solidFill>
          <a:ln w="28575">
            <a:solidFill>
              <a:schemeClr val="bg1">
                <a:lumMod val="75000"/>
              </a:schemeClr>
            </a:solidFill>
            <a:prstDash val="sysDash"/>
          </a:ln>
        </p:spPr>
        <p:style>
          <a:lnRef idx="2">
            <a:schemeClr val="accent4"/>
          </a:lnRef>
          <a:fillRef idx="1">
            <a:schemeClr val="lt1"/>
          </a:fillRef>
          <a:effectRef idx="0">
            <a:schemeClr val="accent4"/>
          </a:effectRef>
          <a:fontRef idx="minor">
            <a:schemeClr val="dk1"/>
          </a:fontRef>
        </p:style>
        <p:txBody>
          <a:bodyPr rtlCol="0" anchor="t" anchorCtr="0"/>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zh-TW" altLang="en-US" sz="2400" b="1" i="0" u="none" strike="noStrike" kern="1200" cap="none" spc="-10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 </a:t>
            </a:r>
            <a:endParaRPr kumimoji="0" lang="en-US" altLang="zh-TW" sz="2400" b="1" i="0" u="none" strike="noStrike" kern="1200" cap="none" spc="-10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3000"/>
              </a:lnSpc>
              <a:spcBef>
                <a:spcPts val="1200"/>
              </a:spcBef>
              <a:spcAft>
                <a:spcPts val="0"/>
              </a:spcAft>
              <a:buClrTx/>
              <a:buSzTx/>
              <a:buFontTx/>
              <a:buNone/>
              <a:tabLst/>
              <a:defRPr/>
            </a:pPr>
            <a:r>
              <a:rPr kumimoji="0" lang="zh-TW" altLang="en-US" sz="2400" b="1" i="0" u="sng" strike="noStrike" kern="1200" cap="none" spc="-17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復歸轉銜聯繫會議</a:t>
            </a:r>
            <a:endParaRPr kumimoji="0" lang="en-US" altLang="zh-TW" sz="2400" b="1" i="0" u="sng" strike="noStrike" kern="1200" cap="none" spc="-17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2200"/>
              </a:lnSpc>
              <a:spcBef>
                <a:spcPts val="600"/>
              </a:spcBef>
              <a:spcAft>
                <a:spcPts val="0"/>
              </a:spcAft>
              <a:buClrTx/>
              <a:buSzTx/>
              <a:buFontTx/>
              <a:buNone/>
              <a:tabLst/>
              <a:defRPr/>
            </a:pP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矯正機關邀請觀護</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更保</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毒防</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就服</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醫療或民間機構每季召開</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1</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次，</a:t>
            </a:r>
            <a:r>
              <a:rPr kumimoji="0" lang="zh-TW" altLang="en-US" sz="1800" b="1" i="0" u="none" strike="noStrike" kern="1200" cap="none" spc="0" normalizeH="0" baseline="0" noProof="0" dirty="0">
                <a:ln>
                  <a:noFill/>
                </a:ln>
                <a:solidFill>
                  <a:srgbClr val="ED7D31">
                    <a:lumMod val="50000"/>
                  </a:srgbClr>
                </a:solidFill>
                <a:effectLst/>
                <a:uLnTx/>
                <a:uFillTx/>
                <a:latin typeface="微軟正黑體" panose="020B0604030504040204" pitchFamily="34" charset="-120"/>
                <a:ea typeface="微軟正黑體" panose="020B0604030504040204" pitchFamily="34" charset="-120"/>
                <a:cs typeface="+mn-cs"/>
              </a:rPr>
              <a:t>精進轉銜流暢性與機制</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endPar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endParaRPr>
          </a:p>
        </p:txBody>
      </p:sp>
      <p:sp>
        <p:nvSpPr>
          <p:cNvPr id="67" name="圓角矩形 66"/>
          <p:cNvSpPr/>
          <p:nvPr/>
        </p:nvSpPr>
        <p:spPr>
          <a:xfrm>
            <a:off x="5969070" y="3066404"/>
            <a:ext cx="2745762" cy="3667771"/>
          </a:xfrm>
          <a:prstGeom prst="roundRect">
            <a:avLst/>
          </a:prstGeom>
          <a:solidFill>
            <a:schemeClr val="lt1">
              <a:alpha val="85000"/>
            </a:schemeClr>
          </a:solidFill>
          <a:ln w="31750">
            <a:solidFill>
              <a:schemeClr val="bg1">
                <a:lumMod val="75000"/>
              </a:schemeClr>
            </a:solidFill>
            <a:prstDash val="sysDash"/>
          </a:ln>
        </p:spPr>
        <p:style>
          <a:lnRef idx="2">
            <a:schemeClr val="accent4"/>
          </a:lnRef>
          <a:fillRef idx="1">
            <a:schemeClr val="lt1"/>
          </a:fillRef>
          <a:effectRef idx="0">
            <a:schemeClr val="accent4"/>
          </a:effectRef>
          <a:fontRef idx="minor">
            <a:schemeClr val="dk1"/>
          </a:fontRef>
        </p:style>
        <p:txBody>
          <a:bodyPr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爭取心理、社工、個管人力目標達</a:t>
            </a:r>
            <a:r>
              <a:rPr kumimoji="0" lang="en-US" altLang="zh-TW"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1</a:t>
            </a:r>
            <a:r>
              <a:rPr kumimoji="0" lang="zh-TW" altLang="en-US"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kumimoji="0" lang="en-US" altLang="zh-TW"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300</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360000" marR="0" lvl="0" indent="-285750" algn="just" defTabSz="914400" rtl="0" eaLnBrk="1" fontAlgn="auto" latinLnBrk="0" hangingPunct="1">
              <a:lnSpc>
                <a:spcPts val="2000"/>
              </a:lnSpc>
              <a:spcBef>
                <a:spcPts val="1200"/>
              </a:spcBef>
              <a:spcAft>
                <a:spcPts val="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編制心理、社工現有預算員額</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81</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名，爭取總預算員額達</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416</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名。</a:t>
            </a:r>
            <a:endPar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endParaRPr>
          </a:p>
          <a:p>
            <a:pPr marL="360000" marR="0" lvl="0" indent="-285750" algn="just" defTabSz="914400" rtl="0" eaLnBrk="1" fontAlgn="auto" latinLnBrk="0" hangingPunct="1">
              <a:lnSpc>
                <a:spcPts val="2000"/>
              </a:lnSpc>
              <a:spcBef>
                <a:spcPts val="600"/>
              </a:spcBef>
              <a:spcAft>
                <a:spcPts val="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毒防基金補充個管師</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46</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名，於</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111</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年增補至</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118</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名。</a:t>
            </a:r>
          </a:p>
        </p:txBody>
      </p:sp>
      <p:sp>
        <p:nvSpPr>
          <p:cNvPr id="18" name="橢圓 17">
            <a:extLst>
              <a:ext uri="{FF2B5EF4-FFF2-40B4-BE49-F238E27FC236}">
                <a16:creationId xmlns:a16="http://schemas.microsoft.com/office/drawing/2014/main" id="{81076127-A838-4277-A450-4ACF1833629F}"/>
              </a:ext>
            </a:extLst>
          </p:cNvPr>
          <p:cNvSpPr/>
          <p:nvPr/>
        </p:nvSpPr>
        <p:spPr>
          <a:xfrm>
            <a:off x="405348" y="1352958"/>
            <a:ext cx="1724997" cy="1724997"/>
          </a:xfrm>
          <a:prstGeom prst="ellipse">
            <a:avLst/>
          </a:prstGeom>
          <a:solidFill>
            <a:schemeClr val="accent1">
              <a:alpha val="7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法令依據</a:t>
            </a:r>
          </a:p>
        </p:txBody>
      </p:sp>
      <p:sp>
        <p:nvSpPr>
          <p:cNvPr id="5" name="橢圓 4"/>
          <p:cNvSpPr/>
          <p:nvPr/>
        </p:nvSpPr>
        <p:spPr>
          <a:xfrm>
            <a:off x="2973871" y="716099"/>
            <a:ext cx="1726225" cy="1726225"/>
          </a:xfrm>
          <a:prstGeom prst="ellipse">
            <a:avLst/>
          </a:prstGeom>
          <a:solidFill>
            <a:schemeClr val="accent6">
              <a:lumMod val="40000"/>
              <a:lumOff val="60000"/>
              <a:alpha val="7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03E3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個別處遇</a:t>
            </a:r>
          </a:p>
        </p:txBody>
      </p:sp>
      <p:sp>
        <p:nvSpPr>
          <p:cNvPr id="22" name="左-右雙向箭號 21"/>
          <p:cNvSpPr/>
          <p:nvPr/>
        </p:nvSpPr>
        <p:spPr>
          <a:xfrm>
            <a:off x="8727433" y="3929218"/>
            <a:ext cx="484641" cy="242760"/>
          </a:xfrm>
          <a:prstGeom prst="leftRightArrow">
            <a:avLst/>
          </a:prstGeom>
          <a:solidFill>
            <a:srgbClr val="213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左-右雙向箭號 34"/>
          <p:cNvSpPr/>
          <p:nvPr/>
        </p:nvSpPr>
        <p:spPr>
          <a:xfrm>
            <a:off x="5472665" y="3895431"/>
            <a:ext cx="484641" cy="242760"/>
          </a:xfrm>
          <a:prstGeom prst="leftRightArrow">
            <a:avLst/>
          </a:prstGeom>
          <a:solidFill>
            <a:srgbClr val="213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圓角矩形 35"/>
          <p:cNvSpPr/>
          <p:nvPr/>
        </p:nvSpPr>
        <p:spPr>
          <a:xfrm>
            <a:off x="9224675" y="5460807"/>
            <a:ext cx="2837250" cy="1273368"/>
          </a:xfrm>
          <a:prstGeom prst="roundRect">
            <a:avLst/>
          </a:prstGeom>
          <a:solidFill>
            <a:schemeClr val="accent1">
              <a:lumMod val="20000"/>
              <a:lumOff val="80000"/>
              <a:alpha val="85000"/>
            </a:schemeClr>
          </a:solidFill>
          <a:ln w="28575">
            <a:solidFill>
              <a:srgbClr val="1D5481"/>
            </a:solidFill>
            <a:prstDash val="solid"/>
          </a:ln>
          <a:effectLst>
            <a:outerShdw dist="50800" dir="5400000" sx="1000" sy="1000" algn="ctr" rotWithShape="0">
              <a:srgbClr val="1D5481"/>
            </a:outerShdw>
          </a:effectLst>
        </p:spPr>
        <p:style>
          <a:lnRef idx="2">
            <a:schemeClr val="accent4"/>
          </a:lnRef>
          <a:fillRef idx="1">
            <a:schemeClr val="lt1"/>
          </a:fillRef>
          <a:effectRef idx="0">
            <a:schemeClr val="accent4"/>
          </a:effectRef>
          <a:fontRef idx="minor">
            <a:schemeClr val="dk1"/>
          </a:fontRef>
        </p:style>
        <p:txBody>
          <a:bodyPr rtlCol="0" anchor="t" anchorCtr="0"/>
          <a:lstStyle/>
          <a:p>
            <a:pPr marL="0" marR="0" lvl="0" indent="0" algn="ctr" defTabSz="914400" rtl="0" eaLnBrk="1" fontAlgn="auto" latinLnBrk="0" hangingPunct="1">
              <a:lnSpc>
                <a:spcPts val="2600"/>
              </a:lnSpc>
              <a:spcBef>
                <a:spcPts val="0"/>
              </a:spcBef>
              <a:spcAft>
                <a:spcPts val="0"/>
              </a:spcAft>
              <a:buClrTx/>
              <a:buSzTx/>
              <a:buFontTx/>
              <a:buNone/>
              <a:tabLst/>
              <a:defRPr/>
            </a:pPr>
            <a:r>
              <a:rPr kumimoji="0" lang="zh-TW" altLang="en-US" sz="2400" b="1" i="0" u="sng" strike="noStrike" kern="1200" cap="none" spc="-10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出監後</a:t>
            </a:r>
            <a:r>
              <a:rPr kumimoji="0" lang="en-US" altLang="zh-TW" sz="2400" b="1" i="0" u="sng" strike="noStrike" kern="1200" cap="none" spc="-10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a:t>
            </a:r>
            <a:r>
              <a:rPr kumimoji="0" lang="zh-TW" altLang="en-US" sz="2400" b="1" i="0" u="sng" strike="noStrike" kern="1200" cap="none" spc="-10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rPr>
              <a:t>追蹤輔導</a:t>
            </a:r>
            <a:endParaRPr kumimoji="0" lang="en-US" altLang="zh-TW" sz="2400" b="1" i="0" u="sng" strike="noStrike" kern="1200" cap="none" spc="-100" normalizeH="0" baseline="0" noProof="0" dirty="0">
              <a:ln>
                <a:noFill/>
              </a:ln>
              <a:solidFill>
                <a:srgbClr val="1D5481"/>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ts val="26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由觀護</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更保</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毒防</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就服</a:t>
            </a:r>
            <a:r>
              <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rPr>
              <a:t>醫療或民間機構追蹤輔導。</a:t>
            </a:r>
            <a:endParaRPr kumimoji="0" lang="en-US" altLang="zh-TW" sz="1800" b="0" i="0" u="none" strike="noStrike" kern="1200" cap="none" spc="0" normalizeH="0" baseline="0" noProof="0" dirty="0">
              <a:ln>
                <a:noFill/>
              </a:ln>
              <a:solidFill>
                <a:srgbClr val="403E3E"/>
              </a:solidFill>
              <a:effectLst/>
              <a:uLnTx/>
              <a:uFillTx/>
              <a:latin typeface="微軟正黑體" panose="020B0604030504040204" pitchFamily="34" charset="-120"/>
              <a:ea typeface="微軟正黑體" panose="020B0604030504040204" pitchFamily="34" charset="-120"/>
              <a:cs typeface="+mn-cs"/>
            </a:endParaRPr>
          </a:p>
        </p:txBody>
      </p:sp>
      <p:sp>
        <p:nvSpPr>
          <p:cNvPr id="4" name="向下箭號 3"/>
          <p:cNvSpPr/>
          <p:nvPr/>
        </p:nvSpPr>
        <p:spPr>
          <a:xfrm>
            <a:off x="10507089" y="4991059"/>
            <a:ext cx="308671" cy="370023"/>
          </a:xfrm>
          <a:prstGeom prst="downArrow">
            <a:avLst/>
          </a:prstGeom>
          <a:solidFill>
            <a:srgbClr val="213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7122">
            <a:off x="9183232" y="2523421"/>
            <a:ext cx="998106" cy="998106"/>
          </a:xfrm>
          <a:prstGeom prst="rect">
            <a:avLst/>
          </a:prstGeom>
        </p:spPr>
      </p:pic>
      <p:pic>
        <p:nvPicPr>
          <p:cNvPr id="25" name="圖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7122">
            <a:off x="2617389" y="2409781"/>
            <a:ext cx="998106" cy="998106"/>
          </a:xfrm>
          <a:prstGeom prst="rect">
            <a:avLst/>
          </a:prstGeom>
        </p:spPr>
      </p:pic>
      <p:pic>
        <p:nvPicPr>
          <p:cNvPr id="26" name="圖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7122">
            <a:off x="-38510" y="3160416"/>
            <a:ext cx="998106" cy="998106"/>
          </a:xfrm>
          <a:prstGeom prst="rect">
            <a:avLst/>
          </a:prstGeom>
        </p:spPr>
      </p:pic>
      <p:sp>
        <p:nvSpPr>
          <p:cNvPr id="24" name="任意多边形 17"/>
          <p:cNvSpPr/>
          <p:nvPr/>
        </p:nvSpPr>
        <p:spPr>
          <a:xfrm>
            <a:off x="282701" y="122387"/>
            <a:ext cx="793490"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圓角矩形 26"/>
          <p:cNvSpPr/>
          <p:nvPr/>
        </p:nvSpPr>
        <p:spPr>
          <a:xfrm>
            <a:off x="409630" y="145254"/>
            <a:ext cx="10998200" cy="852821"/>
          </a:xfrm>
          <a:prstGeom prst="roundRect">
            <a:avLst/>
          </a:prstGeom>
          <a:solidFill>
            <a:srgbClr val="BBE9F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3800" b="1" spc="400" dirty="0">
                <a:solidFill>
                  <a:srgbClr val="0D586F"/>
                </a:solidFill>
                <a:latin typeface="Microsoft YaHei" panose="020B0503020204020204" pitchFamily="34" charset="-122"/>
                <a:ea typeface="Microsoft YaHei" panose="020B0503020204020204" pitchFamily="34" charset="-122"/>
                <a:cs typeface="+mn-ea"/>
                <a:sym typeface="+mn-lt"/>
              </a:rPr>
              <a:t>一</a:t>
            </a:r>
            <a:r>
              <a:rPr lang="en-US" altLang="zh-TW" sz="3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3800" b="1" spc="400" dirty="0">
                <a:solidFill>
                  <a:srgbClr val="0D586F"/>
                </a:solidFill>
                <a:latin typeface="Microsoft YaHei" panose="020B0503020204020204" pitchFamily="34" charset="-122"/>
                <a:ea typeface="Microsoft YaHei" panose="020B0503020204020204" pitchFamily="34" charset="-122"/>
                <a:cs typeface="+mn-ea"/>
                <a:sym typeface="+mn-lt"/>
              </a:rPr>
              <a:t>個別處遇計畫</a:t>
            </a:r>
            <a:r>
              <a:rPr lang="en-US" altLang="zh-TW" sz="2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2800" b="1" spc="400" dirty="0">
                <a:solidFill>
                  <a:srgbClr val="0D586F"/>
                </a:solidFill>
                <a:latin typeface="Microsoft YaHei" panose="020B0503020204020204" pitchFamily="34" charset="-122"/>
                <a:ea typeface="Microsoft YaHei" panose="020B0503020204020204" pitchFamily="34" charset="-122"/>
                <a:cs typeface="+mn-ea"/>
                <a:sym typeface="+mn-lt"/>
              </a:rPr>
              <a:t>矯正機關毒品施用者之個別化處遇</a:t>
            </a:r>
            <a:endParaRPr lang="zh-CN" altLang="en-US" sz="2800" b="1" spc="400" dirty="0">
              <a:solidFill>
                <a:srgbClr val="0D586F"/>
              </a:solidFill>
              <a:latin typeface="微软雅黑" panose="020B0503020204020204" pitchFamily="34" charset="-122"/>
              <a:ea typeface="微软雅黑" panose="020B0503020204020204" pitchFamily="34" charset="-122"/>
              <a:cs typeface="+mn-ea"/>
              <a:sym typeface="+mn-lt"/>
            </a:endParaRPr>
          </a:p>
        </p:txBody>
      </p:sp>
      <p:sp>
        <p:nvSpPr>
          <p:cNvPr id="28" name="投影片編號版面配置區 1"/>
          <p:cNvSpPr txBox="1">
            <a:spLocks/>
          </p:cNvSpPr>
          <p:nvPr/>
        </p:nvSpPr>
        <p:spPr>
          <a:xfrm>
            <a:off x="9347200" y="6551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3">
                    <a:lumMod val="75000"/>
                  </a:schemeClr>
                </a:solidFill>
                <a:effectLst>
                  <a:outerShdw blurRad="38100" dist="38100" dir="2700000" algn="tl">
                    <a:srgbClr val="000000">
                      <a:alpha val="43137"/>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924C9F2-6427-4B92-A119-013226287370}" type="slidenum">
              <a:rPr lang="zh-TW" altLang="en-US" smtClean="0">
                <a:solidFill>
                  <a:srgbClr val="1096AF">
                    <a:lumMod val="75000"/>
                  </a:srgbClr>
                </a:solidFill>
                <a:latin typeface="Arial"/>
                <a:ea typeface="微软雅黑"/>
              </a:rPr>
              <a:pPr/>
              <a:t>15</a:t>
            </a:fld>
            <a:endParaRPr lang="zh-TW" altLang="en-US" dirty="0">
              <a:solidFill>
                <a:srgbClr val="1096AF">
                  <a:lumMod val="75000"/>
                </a:srgbClr>
              </a:solidFill>
              <a:latin typeface="Arial"/>
              <a:ea typeface="微软雅黑"/>
            </a:endParaRPr>
          </a:p>
        </p:txBody>
      </p:sp>
    </p:spTree>
    <p:extLst>
      <p:ext uri="{BB962C8B-B14F-4D97-AF65-F5344CB8AC3E}">
        <p14:creationId xmlns:p14="http://schemas.microsoft.com/office/powerpoint/2010/main" val="1283849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218477" y="263356"/>
            <a:ext cx="793490"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投影片編號版面配置區 1"/>
          <p:cNvSpPr>
            <a:spLocks noGrp="1"/>
          </p:cNvSpPr>
          <p:nvPr>
            <p:ph type="sldNum" sz="quarter" idx="11"/>
          </p:nvPr>
        </p:nvSpPr>
        <p:spPr/>
        <p:txBody>
          <a:bodyPr/>
          <a:lstStyle/>
          <a:p>
            <a:fld id="{5924C9F2-6427-4B92-A119-013226287370}" type="slidenum">
              <a:rPr lang="zh-TW" altLang="en-US" smtClean="0"/>
              <a:pPr/>
              <a:t>16</a:t>
            </a:fld>
            <a:endParaRPr lang="zh-TW" altLang="en-US" dirty="0"/>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1255" y="1148030"/>
            <a:ext cx="3484552" cy="3303512"/>
          </a:xfrm>
          <a:prstGeom prst="rect">
            <a:avLst/>
          </a:prstGeom>
        </p:spPr>
      </p:pic>
      <p:grpSp>
        <p:nvGrpSpPr>
          <p:cNvPr id="21" name="088e85d3-12a4-42bc-bd8e-8108a27b6b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508155C-72F3-41EE-A22F-8775424C183E}"/>
              </a:ext>
            </a:extLst>
          </p:cNvPr>
          <p:cNvGrpSpPr>
            <a:grpSpLocks noChangeAspect="1"/>
          </p:cNvGrpSpPr>
          <p:nvPr>
            <p:custDataLst>
              <p:tags r:id="rId1"/>
            </p:custDataLst>
          </p:nvPr>
        </p:nvGrpSpPr>
        <p:grpSpPr>
          <a:xfrm>
            <a:off x="1410822" y="1645985"/>
            <a:ext cx="4052286" cy="2539679"/>
            <a:chOff x="695798" y="2420481"/>
            <a:chExt cx="3981514" cy="2539679"/>
          </a:xfrm>
        </p:grpSpPr>
        <p:grpSp>
          <p:nvGrpSpPr>
            <p:cNvPr id="22" name="îsļîď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4121B46-4B15-4459-B461-43230B662308}"/>
                </a:ext>
              </a:extLst>
            </p:cNvPr>
            <p:cNvGrpSpPr/>
            <p:nvPr/>
          </p:nvGrpSpPr>
          <p:grpSpPr>
            <a:xfrm>
              <a:off x="695798" y="2420481"/>
              <a:ext cx="3981514" cy="2539679"/>
              <a:chOff x="2255838" y="1233449"/>
              <a:chExt cx="7680326" cy="4899025"/>
            </a:xfrm>
          </p:grpSpPr>
          <p:sp>
            <p:nvSpPr>
              <p:cNvPr id="41" name="îŝļîďe">
                <a:extLst>
                  <a:ext uri="{FF2B5EF4-FFF2-40B4-BE49-F238E27FC236}">
                    <a16:creationId xmlns:a16="http://schemas.microsoft.com/office/drawing/2014/main" id="{8C767158-5DDB-414B-8239-D77B90883D60}"/>
                  </a:ext>
                </a:extLst>
              </p:cNvPr>
              <p:cNvSpPr/>
              <p:nvPr/>
            </p:nvSpPr>
            <p:spPr bwMode="auto">
              <a:xfrm>
                <a:off x="8850313" y="2403437"/>
                <a:ext cx="1062038" cy="1416050"/>
              </a:xfrm>
              <a:custGeom>
                <a:avLst/>
                <a:gdLst>
                  <a:gd name="T0" fmla="*/ 0 w 411"/>
                  <a:gd name="T1" fmla="*/ 77 h 547"/>
                  <a:gd name="T2" fmla="*/ 205 w 411"/>
                  <a:gd name="T3" fmla="*/ 38 h 547"/>
                  <a:gd name="T4" fmla="*/ 411 w 411"/>
                  <a:gd name="T5" fmla="*/ 0 h 547"/>
                  <a:gd name="T6" fmla="*/ 411 w 411"/>
                  <a:gd name="T7" fmla="*/ 274 h 547"/>
                  <a:gd name="T8" fmla="*/ 411 w 411"/>
                  <a:gd name="T9" fmla="*/ 547 h 547"/>
                  <a:gd name="T10" fmla="*/ 205 w 411"/>
                  <a:gd name="T11" fmla="*/ 530 h 547"/>
                  <a:gd name="T12" fmla="*/ 0 w 411"/>
                  <a:gd name="T13" fmla="*/ 512 h 547"/>
                  <a:gd name="T14" fmla="*/ 0 w 411"/>
                  <a:gd name="T15" fmla="*/ 295 h 547"/>
                  <a:gd name="T16" fmla="*/ 0 w 411"/>
                  <a:gd name="T17" fmla="*/ 7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547">
                    <a:moveTo>
                      <a:pt x="0" y="77"/>
                    </a:moveTo>
                    <a:cubicBezTo>
                      <a:pt x="69" y="64"/>
                      <a:pt x="137" y="51"/>
                      <a:pt x="205" y="38"/>
                    </a:cubicBezTo>
                    <a:cubicBezTo>
                      <a:pt x="274" y="26"/>
                      <a:pt x="342" y="13"/>
                      <a:pt x="411" y="0"/>
                    </a:cubicBezTo>
                    <a:cubicBezTo>
                      <a:pt x="411" y="91"/>
                      <a:pt x="411" y="182"/>
                      <a:pt x="411" y="274"/>
                    </a:cubicBezTo>
                    <a:cubicBezTo>
                      <a:pt x="411" y="365"/>
                      <a:pt x="411" y="456"/>
                      <a:pt x="411" y="547"/>
                    </a:cubicBezTo>
                    <a:cubicBezTo>
                      <a:pt x="342" y="541"/>
                      <a:pt x="274" y="536"/>
                      <a:pt x="205" y="530"/>
                    </a:cubicBezTo>
                    <a:cubicBezTo>
                      <a:pt x="137" y="524"/>
                      <a:pt x="69" y="518"/>
                      <a:pt x="0" y="512"/>
                    </a:cubicBezTo>
                    <a:cubicBezTo>
                      <a:pt x="0" y="440"/>
                      <a:pt x="0" y="367"/>
                      <a:pt x="0" y="295"/>
                    </a:cubicBezTo>
                    <a:cubicBezTo>
                      <a:pt x="0" y="222"/>
                      <a:pt x="0" y="150"/>
                      <a:pt x="0"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š1îḋé">
                <a:extLst>
                  <a:ext uri="{FF2B5EF4-FFF2-40B4-BE49-F238E27FC236}">
                    <a16:creationId xmlns:a16="http://schemas.microsoft.com/office/drawing/2014/main" id="{916F6B92-2E53-4068-88F2-528D57324397}"/>
                  </a:ext>
                </a:extLst>
              </p:cNvPr>
              <p:cNvSpPr/>
              <p:nvPr/>
            </p:nvSpPr>
            <p:spPr bwMode="auto">
              <a:xfrm>
                <a:off x="8826501" y="2370099"/>
                <a:ext cx="1109663" cy="1479550"/>
              </a:xfrm>
              <a:custGeom>
                <a:avLst/>
                <a:gdLst>
                  <a:gd name="T0" fmla="*/ 215 w 429"/>
                  <a:gd name="T1" fmla="*/ 42 h 572"/>
                  <a:gd name="T2" fmla="*/ 420 w 429"/>
                  <a:gd name="T3" fmla="*/ 2 h 572"/>
                  <a:gd name="T4" fmla="*/ 429 w 429"/>
                  <a:gd name="T5" fmla="*/ 0 h 572"/>
                  <a:gd name="T6" fmla="*/ 429 w 429"/>
                  <a:gd name="T7" fmla="*/ 11 h 572"/>
                  <a:gd name="T8" fmla="*/ 429 w 429"/>
                  <a:gd name="T9" fmla="*/ 286 h 572"/>
                  <a:gd name="T10" fmla="*/ 429 w 429"/>
                  <a:gd name="T11" fmla="*/ 561 h 572"/>
                  <a:gd name="T12" fmla="*/ 429 w 429"/>
                  <a:gd name="T13" fmla="*/ 572 h 572"/>
                  <a:gd name="T14" fmla="*/ 420 w 429"/>
                  <a:gd name="T15" fmla="*/ 571 h 572"/>
                  <a:gd name="T16" fmla="*/ 215 w 429"/>
                  <a:gd name="T17" fmla="*/ 552 h 572"/>
                  <a:gd name="T18" fmla="*/ 215 w 429"/>
                  <a:gd name="T19" fmla="*/ 533 h 572"/>
                  <a:gd name="T20" fmla="*/ 410 w 429"/>
                  <a:gd name="T21" fmla="*/ 549 h 572"/>
                  <a:gd name="T22" fmla="*/ 410 w 429"/>
                  <a:gd name="T23" fmla="*/ 287 h 572"/>
                  <a:gd name="T24" fmla="*/ 410 w 429"/>
                  <a:gd name="T25" fmla="*/ 25 h 572"/>
                  <a:gd name="T26" fmla="*/ 215 w 429"/>
                  <a:gd name="T27" fmla="*/ 61 h 572"/>
                  <a:gd name="T28" fmla="*/ 215 w 429"/>
                  <a:gd name="T29" fmla="*/ 42 h 572"/>
                  <a:gd name="T30" fmla="*/ 9 w 429"/>
                  <a:gd name="T31" fmla="*/ 81 h 572"/>
                  <a:gd name="T32" fmla="*/ 214 w 429"/>
                  <a:gd name="T33" fmla="*/ 42 h 572"/>
                  <a:gd name="T34" fmla="*/ 215 w 429"/>
                  <a:gd name="T35" fmla="*/ 42 h 572"/>
                  <a:gd name="T36" fmla="*/ 215 w 429"/>
                  <a:gd name="T37" fmla="*/ 61 h 572"/>
                  <a:gd name="T38" fmla="*/ 214 w 429"/>
                  <a:gd name="T39" fmla="*/ 61 h 572"/>
                  <a:gd name="T40" fmla="*/ 19 w 429"/>
                  <a:gd name="T41" fmla="*/ 97 h 572"/>
                  <a:gd name="T42" fmla="*/ 19 w 429"/>
                  <a:gd name="T43" fmla="*/ 307 h 572"/>
                  <a:gd name="T44" fmla="*/ 19 w 429"/>
                  <a:gd name="T45" fmla="*/ 518 h 572"/>
                  <a:gd name="T46" fmla="*/ 214 w 429"/>
                  <a:gd name="T47" fmla="*/ 533 h 572"/>
                  <a:gd name="T48" fmla="*/ 215 w 429"/>
                  <a:gd name="T49" fmla="*/ 533 h 572"/>
                  <a:gd name="T50" fmla="*/ 215 w 429"/>
                  <a:gd name="T51" fmla="*/ 552 h 572"/>
                  <a:gd name="T52" fmla="*/ 214 w 429"/>
                  <a:gd name="T53" fmla="*/ 552 h 572"/>
                  <a:gd name="T54" fmla="*/ 9 w 429"/>
                  <a:gd name="T55" fmla="*/ 534 h 572"/>
                  <a:gd name="T56" fmla="*/ 0 w 429"/>
                  <a:gd name="T57" fmla="*/ 533 h 572"/>
                  <a:gd name="T58" fmla="*/ 0 w 429"/>
                  <a:gd name="T59" fmla="*/ 525 h 572"/>
                  <a:gd name="T60" fmla="*/ 0 w 429"/>
                  <a:gd name="T61" fmla="*/ 308 h 572"/>
                  <a:gd name="T62" fmla="*/ 0 w 429"/>
                  <a:gd name="T63" fmla="*/ 92 h 572"/>
                  <a:gd name="T64" fmla="*/ 0 w 429"/>
                  <a:gd name="T65" fmla="*/ 83 h 572"/>
                  <a:gd name="T66" fmla="*/ 9 w 429"/>
                  <a:gd name="T67" fmla="*/ 8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572">
                    <a:moveTo>
                      <a:pt x="215" y="42"/>
                    </a:moveTo>
                    <a:cubicBezTo>
                      <a:pt x="283" y="29"/>
                      <a:pt x="351" y="15"/>
                      <a:pt x="420" y="2"/>
                    </a:cubicBezTo>
                    <a:cubicBezTo>
                      <a:pt x="423" y="2"/>
                      <a:pt x="426" y="1"/>
                      <a:pt x="429" y="0"/>
                    </a:cubicBezTo>
                    <a:cubicBezTo>
                      <a:pt x="429" y="4"/>
                      <a:pt x="429" y="8"/>
                      <a:pt x="429" y="11"/>
                    </a:cubicBezTo>
                    <a:cubicBezTo>
                      <a:pt x="429" y="103"/>
                      <a:pt x="429" y="195"/>
                      <a:pt x="429" y="286"/>
                    </a:cubicBezTo>
                    <a:cubicBezTo>
                      <a:pt x="429" y="378"/>
                      <a:pt x="429" y="469"/>
                      <a:pt x="429" y="561"/>
                    </a:cubicBezTo>
                    <a:cubicBezTo>
                      <a:pt x="429" y="565"/>
                      <a:pt x="429" y="568"/>
                      <a:pt x="429" y="572"/>
                    </a:cubicBezTo>
                    <a:cubicBezTo>
                      <a:pt x="426" y="571"/>
                      <a:pt x="423" y="571"/>
                      <a:pt x="420" y="571"/>
                    </a:cubicBezTo>
                    <a:cubicBezTo>
                      <a:pt x="351" y="565"/>
                      <a:pt x="283" y="558"/>
                      <a:pt x="215" y="552"/>
                    </a:cubicBezTo>
                    <a:cubicBezTo>
                      <a:pt x="215" y="533"/>
                      <a:pt x="215" y="533"/>
                      <a:pt x="215" y="533"/>
                    </a:cubicBezTo>
                    <a:cubicBezTo>
                      <a:pt x="280" y="538"/>
                      <a:pt x="345" y="544"/>
                      <a:pt x="410" y="549"/>
                    </a:cubicBezTo>
                    <a:cubicBezTo>
                      <a:pt x="410" y="462"/>
                      <a:pt x="410" y="374"/>
                      <a:pt x="410" y="287"/>
                    </a:cubicBezTo>
                    <a:cubicBezTo>
                      <a:pt x="410" y="200"/>
                      <a:pt x="410" y="113"/>
                      <a:pt x="410" y="25"/>
                    </a:cubicBezTo>
                    <a:cubicBezTo>
                      <a:pt x="345" y="37"/>
                      <a:pt x="280" y="49"/>
                      <a:pt x="215" y="61"/>
                    </a:cubicBezTo>
                    <a:lnTo>
                      <a:pt x="215" y="42"/>
                    </a:lnTo>
                    <a:close/>
                    <a:moveTo>
                      <a:pt x="9" y="81"/>
                    </a:moveTo>
                    <a:cubicBezTo>
                      <a:pt x="78" y="68"/>
                      <a:pt x="146" y="55"/>
                      <a:pt x="214" y="42"/>
                    </a:cubicBezTo>
                    <a:cubicBezTo>
                      <a:pt x="215" y="42"/>
                      <a:pt x="215" y="42"/>
                      <a:pt x="215" y="42"/>
                    </a:cubicBezTo>
                    <a:cubicBezTo>
                      <a:pt x="215" y="61"/>
                      <a:pt x="215" y="61"/>
                      <a:pt x="215" y="61"/>
                    </a:cubicBezTo>
                    <a:cubicBezTo>
                      <a:pt x="214" y="61"/>
                      <a:pt x="214" y="61"/>
                      <a:pt x="214" y="61"/>
                    </a:cubicBezTo>
                    <a:cubicBezTo>
                      <a:pt x="149" y="73"/>
                      <a:pt x="84" y="85"/>
                      <a:pt x="19" y="97"/>
                    </a:cubicBezTo>
                    <a:cubicBezTo>
                      <a:pt x="19" y="167"/>
                      <a:pt x="19" y="237"/>
                      <a:pt x="19" y="307"/>
                    </a:cubicBezTo>
                    <a:cubicBezTo>
                      <a:pt x="19" y="377"/>
                      <a:pt x="19" y="447"/>
                      <a:pt x="19" y="518"/>
                    </a:cubicBezTo>
                    <a:cubicBezTo>
                      <a:pt x="84" y="523"/>
                      <a:pt x="149" y="528"/>
                      <a:pt x="214" y="533"/>
                    </a:cubicBezTo>
                    <a:cubicBezTo>
                      <a:pt x="215" y="533"/>
                      <a:pt x="215" y="533"/>
                      <a:pt x="215" y="533"/>
                    </a:cubicBezTo>
                    <a:cubicBezTo>
                      <a:pt x="215" y="552"/>
                      <a:pt x="215" y="552"/>
                      <a:pt x="215" y="552"/>
                    </a:cubicBezTo>
                    <a:cubicBezTo>
                      <a:pt x="214" y="552"/>
                      <a:pt x="214" y="552"/>
                      <a:pt x="214" y="552"/>
                    </a:cubicBezTo>
                    <a:cubicBezTo>
                      <a:pt x="146" y="546"/>
                      <a:pt x="78" y="540"/>
                      <a:pt x="9" y="534"/>
                    </a:cubicBezTo>
                    <a:cubicBezTo>
                      <a:pt x="6" y="534"/>
                      <a:pt x="3" y="533"/>
                      <a:pt x="0" y="533"/>
                    </a:cubicBezTo>
                    <a:cubicBezTo>
                      <a:pt x="0" y="530"/>
                      <a:pt x="0" y="527"/>
                      <a:pt x="0" y="525"/>
                    </a:cubicBezTo>
                    <a:cubicBezTo>
                      <a:pt x="0" y="452"/>
                      <a:pt x="0" y="380"/>
                      <a:pt x="0" y="308"/>
                    </a:cubicBezTo>
                    <a:cubicBezTo>
                      <a:pt x="0" y="236"/>
                      <a:pt x="0" y="164"/>
                      <a:pt x="0" y="92"/>
                    </a:cubicBezTo>
                    <a:cubicBezTo>
                      <a:pt x="0" y="89"/>
                      <a:pt x="0" y="86"/>
                      <a:pt x="0" y="83"/>
                    </a:cubicBezTo>
                    <a:cubicBezTo>
                      <a:pt x="3" y="82"/>
                      <a:pt x="6" y="82"/>
                      <a:pt x="9" y="81"/>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ïŝḷiḋê">
                <a:extLst>
                  <a:ext uri="{FF2B5EF4-FFF2-40B4-BE49-F238E27FC236}">
                    <a16:creationId xmlns:a16="http://schemas.microsoft.com/office/drawing/2014/main" id="{10D30D2C-BFBA-4FC5-9793-13F579AC6453}"/>
                  </a:ext>
                </a:extLst>
              </p:cNvPr>
              <p:cNvSpPr/>
              <p:nvPr/>
            </p:nvSpPr>
            <p:spPr bwMode="auto">
              <a:xfrm>
                <a:off x="8850313" y="2403437"/>
                <a:ext cx="1062038" cy="374650"/>
              </a:xfrm>
              <a:custGeom>
                <a:avLst/>
                <a:gdLst>
                  <a:gd name="T0" fmla="*/ 0 w 411"/>
                  <a:gd name="T1" fmla="*/ 77 h 145"/>
                  <a:gd name="T2" fmla="*/ 205 w 411"/>
                  <a:gd name="T3" fmla="*/ 38 h 145"/>
                  <a:gd name="T4" fmla="*/ 411 w 411"/>
                  <a:gd name="T5" fmla="*/ 0 h 145"/>
                  <a:gd name="T6" fmla="*/ 411 w 411"/>
                  <a:gd name="T7" fmla="*/ 86 h 145"/>
                  <a:gd name="T8" fmla="*/ 205 w 411"/>
                  <a:gd name="T9" fmla="*/ 116 h 145"/>
                  <a:gd name="T10" fmla="*/ 0 w 411"/>
                  <a:gd name="T11" fmla="*/ 145 h 145"/>
                  <a:gd name="T12" fmla="*/ 0 w 411"/>
                  <a:gd name="T13" fmla="*/ 77 h 145"/>
                </a:gdLst>
                <a:ahLst/>
                <a:cxnLst>
                  <a:cxn ang="0">
                    <a:pos x="T0" y="T1"/>
                  </a:cxn>
                  <a:cxn ang="0">
                    <a:pos x="T2" y="T3"/>
                  </a:cxn>
                  <a:cxn ang="0">
                    <a:pos x="T4" y="T5"/>
                  </a:cxn>
                  <a:cxn ang="0">
                    <a:pos x="T6" y="T7"/>
                  </a:cxn>
                  <a:cxn ang="0">
                    <a:pos x="T8" y="T9"/>
                  </a:cxn>
                  <a:cxn ang="0">
                    <a:pos x="T10" y="T11"/>
                  </a:cxn>
                  <a:cxn ang="0">
                    <a:pos x="T12" y="T13"/>
                  </a:cxn>
                </a:cxnLst>
                <a:rect l="0" t="0" r="r" b="b"/>
                <a:pathLst>
                  <a:path w="411" h="145">
                    <a:moveTo>
                      <a:pt x="0" y="77"/>
                    </a:moveTo>
                    <a:cubicBezTo>
                      <a:pt x="69" y="64"/>
                      <a:pt x="137" y="51"/>
                      <a:pt x="205" y="38"/>
                    </a:cubicBezTo>
                    <a:cubicBezTo>
                      <a:pt x="274" y="26"/>
                      <a:pt x="342" y="13"/>
                      <a:pt x="411" y="0"/>
                    </a:cubicBezTo>
                    <a:cubicBezTo>
                      <a:pt x="411" y="29"/>
                      <a:pt x="411" y="57"/>
                      <a:pt x="411" y="86"/>
                    </a:cubicBezTo>
                    <a:cubicBezTo>
                      <a:pt x="342" y="96"/>
                      <a:pt x="274" y="106"/>
                      <a:pt x="205" y="116"/>
                    </a:cubicBezTo>
                    <a:cubicBezTo>
                      <a:pt x="137" y="125"/>
                      <a:pt x="69" y="135"/>
                      <a:pt x="0" y="145"/>
                    </a:cubicBezTo>
                    <a:cubicBezTo>
                      <a:pt x="0" y="122"/>
                      <a:pt x="0" y="100"/>
                      <a:pt x="0" y="77"/>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ïşlîḑé">
                <a:extLst>
                  <a:ext uri="{FF2B5EF4-FFF2-40B4-BE49-F238E27FC236}">
                    <a16:creationId xmlns:a16="http://schemas.microsoft.com/office/drawing/2014/main" id="{1EFD593B-9535-4C60-B908-0177DD54B028}"/>
                  </a:ext>
                </a:extLst>
              </p:cNvPr>
              <p:cNvSpPr/>
              <p:nvPr/>
            </p:nvSpPr>
            <p:spPr bwMode="auto">
              <a:xfrm>
                <a:off x="8964613" y="3778212"/>
                <a:ext cx="325438" cy="806450"/>
              </a:xfrm>
              <a:custGeom>
                <a:avLst/>
                <a:gdLst>
                  <a:gd name="T0" fmla="*/ 5 w 126"/>
                  <a:gd name="T1" fmla="*/ 290 h 312"/>
                  <a:gd name="T2" fmla="*/ 55 w 126"/>
                  <a:gd name="T3" fmla="*/ 150 h 312"/>
                  <a:gd name="T4" fmla="*/ 106 w 126"/>
                  <a:gd name="T5" fmla="*/ 0 h 312"/>
                  <a:gd name="T6" fmla="*/ 126 w 126"/>
                  <a:gd name="T7" fmla="*/ 2 h 312"/>
                  <a:gd name="T8" fmla="*/ 74 w 126"/>
                  <a:gd name="T9" fmla="*/ 156 h 312"/>
                  <a:gd name="T10" fmla="*/ 23 w 126"/>
                  <a:gd name="T11" fmla="*/ 300 h 312"/>
                  <a:gd name="T12" fmla="*/ 5 w 126"/>
                  <a:gd name="T13" fmla="*/ 290 h 312"/>
                </a:gdLst>
                <a:ahLst/>
                <a:cxnLst>
                  <a:cxn ang="0">
                    <a:pos x="T0" y="T1"/>
                  </a:cxn>
                  <a:cxn ang="0">
                    <a:pos x="T2" y="T3"/>
                  </a:cxn>
                  <a:cxn ang="0">
                    <a:pos x="T4" y="T5"/>
                  </a:cxn>
                  <a:cxn ang="0">
                    <a:pos x="T6" y="T7"/>
                  </a:cxn>
                  <a:cxn ang="0">
                    <a:pos x="T8" y="T9"/>
                  </a:cxn>
                  <a:cxn ang="0">
                    <a:pos x="T10" y="T11"/>
                  </a:cxn>
                  <a:cxn ang="0">
                    <a:pos x="T12" y="T13"/>
                  </a:cxn>
                </a:cxnLst>
                <a:rect l="0" t="0" r="r" b="b"/>
                <a:pathLst>
                  <a:path w="126" h="312">
                    <a:moveTo>
                      <a:pt x="5" y="290"/>
                    </a:moveTo>
                    <a:cubicBezTo>
                      <a:pt x="22" y="244"/>
                      <a:pt x="39" y="198"/>
                      <a:pt x="55" y="150"/>
                    </a:cubicBezTo>
                    <a:cubicBezTo>
                      <a:pt x="72" y="101"/>
                      <a:pt x="89" y="51"/>
                      <a:pt x="106" y="0"/>
                    </a:cubicBezTo>
                    <a:cubicBezTo>
                      <a:pt x="113" y="1"/>
                      <a:pt x="119" y="1"/>
                      <a:pt x="126" y="2"/>
                    </a:cubicBezTo>
                    <a:cubicBezTo>
                      <a:pt x="109" y="54"/>
                      <a:pt x="92" y="106"/>
                      <a:pt x="74" y="156"/>
                    </a:cubicBezTo>
                    <a:cubicBezTo>
                      <a:pt x="57" y="205"/>
                      <a:pt x="40" y="253"/>
                      <a:pt x="23" y="300"/>
                    </a:cubicBezTo>
                    <a:cubicBezTo>
                      <a:pt x="18" y="312"/>
                      <a:pt x="0" y="304"/>
                      <a:pt x="5" y="29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ṥ1íďé">
                <a:extLst>
                  <a:ext uri="{FF2B5EF4-FFF2-40B4-BE49-F238E27FC236}">
                    <a16:creationId xmlns:a16="http://schemas.microsoft.com/office/drawing/2014/main" id="{517E77BF-ADE7-476D-80A7-685055241B42}"/>
                  </a:ext>
                </a:extLst>
              </p:cNvPr>
              <p:cNvSpPr/>
              <p:nvPr/>
            </p:nvSpPr>
            <p:spPr bwMode="auto">
              <a:xfrm>
                <a:off x="9472613" y="3800437"/>
                <a:ext cx="327025" cy="993775"/>
              </a:xfrm>
              <a:custGeom>
                <a:avLst/>
                <a:gdLst>
                  <a:gd name="T0" fmla="*/ 121 w 126"/>
                  <a:gd name="T1" fmla="*/ 368 h 384"/>
                  <a:gd name="T2" fmla="*/ 70 w 126"/>
                  <a:gd name="T3" fmla="*/ 180 h 384"/>
                  <a:gd name="T4" fmla="*/ 20 w 126"/>
                  <a:gd name="T5" fmla="*/ 2 h 384"/>
                  <a:gd name="T6" fmla="*/ 0 w 126"/>
                  <a:gd name="T7" fmla="*/ 0 h 384"/>
                  <a:gd name="T8" fmla="*/ 52 w 126"/>
                  <a:gd name="T9" fmla="*/ 180 h 384"/>
                  <a:gd name="T10" fmla="*/ 103 w 126"/>
                  <a:gd name="T11" fmla="*/ 369 h 384"/>
                  <a:gd name="T12" fmla="*/ 121 w 126"/>
                  <a:gd name="T13" fmla="*/ 368 h 384"/>
                </a:gdLst>
                <a:ahLst/>
                <a:cxnLst>
                  <a:cxn ang="0">
                    <a:pos x="T0" y="T1"/>
                  </a:cxn>
                  <a:cxn ang="0">
                    <a:pos x="T2" y="T3"/>
                  </a:cxn>
                  <a:cxn ang="0">
                    <a:pos x="T4" y="T5"/>
                  </a:cxn>
                  <a:cxn ang="0">
                    <a:pos x="T6" y="T7"/>
                  </a:cxn>
                  <a:cxn ang="0">
                    <a:pos x="T8" y="T9"/>
                  </a:cxn>
                  <a:cxn ang="0">
                    <a:pos x="T10" y="T11"/>
                  </a:cxn>
                  <a:cxn ang="0">
                    <a:pos x="T12" y="T13"/>
                  </a:cxn>
                </a:cxnLst>
                <a:rect l="0" t="0" r="r" b="b"/>
                <a:pathLst>
                  <a:path w="126" h="384">
                    <a:moveTo>
                      <a:pt x="121" y="368"/>
                    </a:moveTo>
                    <a:cubicBezTo>
                      <a:pt x="104" y="304"/>
                      <a:pt x="88" y="242"/>
                      <a:pt x="70" y="180"/>
                    </a:cubicBezTo>
                    <a:cubicBezTo>
                      <a:pt x="54" y="120"/>
                      <a:pt x="37" y="61"/>
                      <a:pt x="20" y="2"/>
                    </a:cubicBezTo>
                    <a:cubicBezTo>
                      <a:pt x="13" y="1"/>
                      <a:pt x="7" y="1"/>
                      <a:pt x="0" y="0"/>
                    </a:cubicBezTo>
                    <a:cubicBezTo>
                      <a:pt x="17" y="59"/>
                      <a:pt x="35" y="119"/>
                      <a:pt x="52" y="180"/>
                    </a:cubicBezTo>
                    <a:cubicBezTo>
                      <a:pt x="69" y="242"/>
                      <a:pt x="86" y="305"/>
                      <a:pt x="103" y="369"/>
                    </a:cubicBezTo>
                    <a:cubicBezTo>
                      <a:pt x="107" y="384"/>
                      <a:pt x="126" y="384"/>
                      <a:pt x="121" y="368"/>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iSḷiḋè">
                <a:extLst>
                  <a:ext uri="{FF2B5EF4-FFF2-40B4-BE49-F238E27FC236}">
                    <a16:creationId xmlns:a16="http://schemas.microsoft.com/office/drawing/2014/main" id="{D33ACC4A-4DEA-4AEA-BB1A-0D5F5BBBFE17}"/>
                  </a:ext>
                </a:extLst>
              </p:cNvPr>
              <p:cNvSpPr/>
              <p:nvPr/>
            </p:nvSpPr>
            <p:spPr bwMode="auto">
              <a:xfrm>
                <a:off x="9137651" y="4160799"/>
                <a:ext cx="488950" cy="139700"/>
              </a:xfrm>
              <a:custGeom>
                <a:avLst/>
                <a:gdLst>
                  <a:gd name="T0" fmla="*/ 0 w 189"/>
                  <a:gd name="T1" fmla="*/ 0 h 54"/>
                  <a:gd name="T2" fmla="*/ 94 w 189"/>
                  <a:gd name="T3" fmla="*/ 17 h 54"/>
                  <a:gd name="T4" fmla="*/ 189 w 189"/>
                  <a:gd name="T5" fmla="*/ 33 h 54"/>
                  <a:gd name="T6" fmla="*/ 189 w 189"/>
                  <a:gd name="T7" fmla="*/ 54 h 54"/>
                  <a:gd name="T8" fmla="*/ 94 w 189"/>
                  <a:gd name="T9" fmla="*/ 36 h 54"/>
                  <a:gd name="T10" fmla="*/ 0 w 189"/>
                  <a:gd name="T11" fmla="*/ 18 h 54"/>
                  <a:gd name="T12" fmla="*/ 0 w 1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89" h="54">
                    <a:moveTo>
                      <a:pt x="0" y="0"/>
                    </a:moveTo>
                    <a:cubicBezTo>
                      <a:pt x="31" y="6"/>
                      <a:pt x="63" y="11"/>
                      <a:pt x="94" y="17"/>
                    </a:cubicBezTo>
                    <a:cubicBezTo>
                      <a:pt x="126" y="22"/>
                      <a:pt x="157" y="28"/>
                      <a:pt x="189" y="33"/>
                    </a:cubicBezTo>
                    <a:cubicBezTo>
                      <a:pt x="189" y="40"/>
                      <a:pt x="189" y="47"/>
                      <a:pt x="189" y="54"/>
                    </a:cubicBezTo>
                    <a:cubicBezTo>
                      <a:pt x="157" y="48"/>
                      <a:pt x="126" y="42"/>
                      <a:pt x="94" y="36"/>
                    </a:cubicBezTo>
                    <a:cubicBezTo>
                      <a:pt x="63" y="30"/>
                      <a:pt x="31" y="24"/>
                      <a:pt x="0" y="18"/>
                    </a:cubicBezTo>
                    <a:cubicBezTo>
                      <a:pt x="0" y="12"/>
                      <a:pt x="0" y="6"/>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iş1idé">
                <a:extLst>
                  <a:ext uri="{FF2B5EF4-FFF2-40B4-BE49-F238E27FC236}">
                    <a16:creationId xmlns:a16="http://schemas.microsoft.com/office/drawing/2014/main" id="{B2F32E2E-ECE3-42E6-9B34-D29D459D3ACE}"/>
                  </a:ext>
                </a:extLst>
              </p:cNvPr>
              <p:cNvSpPr/>
              <p:nvPr/>
            </p:nvSpPr>
            <p:spPr bwMode="auto">
              <a:xfrm>
                <a:off x="9767888" y="3630574"/>
                <a:ext cx="119063" cy="160338"/>
              </a:xfrm>
              <a:custGeom>
                <a:avLst/>
                <a:gdLst>
                  <a:gd name="T0" fmla="*/ 46 w 46"/>
                  <a:gd name="T1" fmla="*/ 0 h 62"/>
                  <a:gd name="T2" fmla="*/ 0 w 46"/>
                  <a:gd name="T3" fmla="*/ 58 h 62"/>
                  <a:gd name="T4" fmla="*/ 46 w 46"/>
                  <a:gd name="T5" fmla="*/ 62 h 62"/>
                  <a:gd name="T6" fmla="*/ 46 w 46"/>
                  <a:gd name="T7" fmla="*/ 0 h 62"/>
                </a:gdLst>
                <a:ahLst/>
                <a:cxnLst>
                  <a:cxn ang="0">
                    <a:pos x="T0" y="T1"/>
                  </a:cxn>
                  <a:cxn ang="0">
                    <a:pos x="T2" y="T3"/>
                  </a:cxn>
                  <a:cxn ang="0">
                    <a:pos x="T4" y="T5"/>
                  </a:cxn>
                  <a:cxn ang="0">
                    <a:pos x="T6" y="T7"/>
                  </a:cxn>
                </a:cxnLst>
                <a:rect l="0" t="0" r="r" b="b"/>
                <a:pathLst>
                  <a:path w="46" h="62">
                    <a:moveTo>
                      <a:pt x="46" y="0"/>
                    </a:moveTo>
                    <a:cubicBezTo>
                      <a:pt x="31" y="19"/>
                      <a:pt x="15" y="39"/>
                      <a:pt x="0" y="58"/>
                    </a:cubicBezTo>
                    <a:cubicBezTo>
                      <a:pt x="15" y="59"/>
                      <a:pt x="31" y="60"/>
                      <a:pt x="46" y="62"/>
                    </a:cubicBezTo>
                    <a:cubicBezTo>
                      <a:pt x="46" y="41"/>
                      <a:pt x="46" y="20"/>
                      <a:pt x="46" y="0"/>
                    </a:cubicBezTo>
                    <a:close/>
                  </a:path>
                </a:pathLst>
              </a:custGeom>
              <a:solidFill>
                <a:srgbClr val="A8B8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îSḻïḍè">
                <a:extLst>
                  <a:ext uri="{FF2B5EF4-FFF2-40B4-BE49-F238E27FC236}">
                    <a16:creationId xmlns:a16="http://schemas.microsoft.com/office/drawing/2014/main" id="{D233E509-86C5-43FA-81DD-D20F29A05B99}"/>
                  </a:ext>
                </a:extLst>
              </p:cNvPr>
              <p:cNvSpPr/>
              <p:nvPr/>
            </p:nvSpPr>
            <p:spPr bwMode="auto">
              <a:xfrm>
                <a:off x="9744076" y="3611524"/>
                <a:ext cx="142875" cy="168275"/>
              </a:xfrm>
              <a:custGeom>
                <a:avLst/>
                <a:gdLst>
                  <a:gd name="T0" fmla="*/ 55 w 55"/>
                  <a:gd name="T1" fmla="*/ 7 h 65"/>
                  <a:gd name="T2" fmla="*/ 9 w 55"/>
                  <a:gd name="T3" fmla="*/ 65 h 65"/>
                  <a:gd name="T4" fmla="*/ 0 w 55"/>
                  <a:gd name="T5" fmla="*/ 0 h 65"/>
                  <a:gd name="T6" fmla="*/ 55 w 55"/>
                  <a:gd name="T7" fmla="*/ 7 h 65"/>
                </a:gdLst>
                <a:ahLst/>
                <a:cxnLst>
                  <a:cxn ang="0">
                    <a:pos x="T0" y="T1"/>
                  </a:cxn>
                  <a:cxn ang="0">
                    <a:pos x="T2" y="T3"/>
                  </a:cxn>
                  <a:cxn ang="0">
                    <a:pos x="T4" y="T5"/>
                  </a:cxn>
                  <a:cxn ang="0">
                    <a:pos x="T6" y="T7"/>
                  </a:cxn>
                </a:cxnLst>
                <a:rect l="0" t="0" r="r" b="b"/>
                <a:pathLst>
                  <a:path w="55" h="65">
                    <a:moveTo>
                      <a:pt x="55" y="7"/>
                    </a:moveTo>
                    <a:cubicBezTo>
                      <a:pt x="40" y="26"/>
                      <a:pt x="24" y="46"/>
                      <a:pt x="9" y="65"/>
                    </a:cubicBezTo>
                    <a:cubicBezTo>
                      <a:pt x="14" y="44"/>
                      <a:pt x="12" y="22"/>
                      <a:pt x="0" y="0"/>
                    </a:cubicBezTo>
                    <a:cubicBezTo>
                      <a:pt x="18" y="15"/>
                      <a:pt x="36" y="16"/>
                      <a:pt x="55" y="7"/>
                    </a:cubicBezTo>
                    <a:close/>
                  </a:path>
                </a:pathLst>
              </a:custGeom>
              <a:solidFill>
                <a:srgbClr val="E8E7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îSḷîďê">
                <a:extLst>
                  <a:ext uri="{FF2B5EF4-FFF2-40B4-BE49-F238E27FC236}">
                    <a16:creationId xmlns:a16="http://schemas.microsoft.com/office/drawing/2014/main" id="{C671AA0F-2CCA-499F-978B-0091189158B2}"/>
                  </a:ext>
                </a:extLst>
              </p:cNvPr>
              <p:cNvSpPr/>
              <p:nvPr/>
            </p:nvSpPr>
            <p:spPr bwMode="auto">
              <a:xfrm>
                <a:off x="9059863" y="2897149"/>
                <a:ext cx="642938" cy="660400"/>
              </a:xfrm>
              <a:custGeom>
                <a:avLst/>
                <a:gdLst>
                  <a:gd name="T0" fmla="*/ 186 w 249"/>
                  <a:gd name="T1" fmla="*/ 240 h 255"/>
                  <a:gd name="T2" fmla="*/ 233 w 249"/>
                  <a:gd name="T3" fmla="*/ 191 h 255"/>
                  <a:gd name="T4" fmla="*/ 246 w 249"/>
                  <a:gd name="T5" fmla="*/ 151 h 255"/>
                  <a:gd name="T6" fmla="*/ 246 w 249"/>
                  <a:gd name="T7" fmla="*/ 96 h 255"/>
                  <a:gd name="T8" fmla="*/ 233 w 249"/>
                  <a:gd name="T9" fmla="*/ 57 h 255"/>
                  <a:gd name="T10" fmla="*/ 186 w 249"/>
                  <a:gd name="T11" fmla="*/ 12 h 255"/>
                  <a:gd name="T12" fmla="*/ 170 w 249"/>
                  <a:gd name="T13" fmla="*/ 5 h 255"/>
                  <a:gd name="T14" fmla="*/ 133 w 249"/>
                  <a:gd name="T15" fmla="*/ 0 h 255"/>
                  <a:gd name="T16" fmla="*/ 139 w 249"/>
                  <a:gd name="T17" fmla="*/ 12 h 255"/>
                  <a:gd name="T18" fmla="*/ 154 w 249"/>
                  <a:gd name="T19" fmla="*/ 11 h 255"/>
                  <a:gd name="T20" fmla="*/ 168 w 249"/>
                  <a:gd name="T21" fmla="*/ 13 h 255"/>
                  <a:gd name="T22" fmla="*/ 164 w 249"/>
                  <a:gd name="T23" fmla="*/ 17 h 255"/>
                  <a:gd name="T24" fmla="*/ 145 w 249"/>
                  <a:gd name="T25" fmla="*/ 26 h 255"/>
                  <a:gd name="T26" fmla="*/ 147 w 249"/>
                  <a:gd name="T27" fmla="*/ 39 h 255"/>
                  <a:gd name="T28" fmla="*/ 159 w 249"/>
                  <a:gd name="T29" fmla="*/ 47 h 255"/>
                  <a:gd name="T30" fmla="*/ 176 w 249"/>
                  <a:gd name="T31" fmla="*/ 21 h 255"/>
                  <a:gd name="T32" fmla="*/ 189 w 249"/>
                  <a:gd name="T33" fmla="*/ 24 h 255"/>
                  <a:gd name="T34" fmla="*/ 200 w 249"/>
                  <a:gd name="T35" fmla="*/ 29 h 255"/>
                  <a:gd name="T36" fmla="*/ 205 w 249"/>
                  <a:gd name="T37" fmla="*/ 47 h 255"/>
                  <a:gd name="T38" fmla="*/ 202 w 249"/>
                  <a:gd name="T39" fmla="*/ 57 h 255"/>
                  <a:gd name="T40" fmla="*/ 195 w 249"/>
                  <a:gd name="T41" fmla="*/ 50 h 255"/>
                  <a:gd name="T42" fmla="*/ 180 w 249"/>
                  <a:gd name="T43" fmla="*/ 53 h 255"/>
                  <a:gd name="T44" fmla="*/ 190 w 249"/>
                  <a:gd name="T45" fmla="*/ 59 h 255"/>
                  <a:gd name="T46" fmla="*/ 164 w 249"/>
                  <a:gd name="T47" fmla="*/ 72 h 255"/>
                  <a:gd name="T48" fmla="*/ 151 w 249"/>
                  <a:gd name="T49" fmla="*/ 81 h 255"/>
                  <a:gd name="T50" fmla="*/ 135 w 249"/>
                  <a:gd name="T51" fmla="*/ 98 h 255"/>
                  <a:gd name="T52" fmla="*/ 144 w 249"/>
                  <a:gd name="T53" fmla="*/ 151 h 255"/>
                  <a:gd name="T54" fmla="*/ 158 w 249"/>
                  <a:gd name="T55" fmla="*/ 154 h 255"/>
                  <a:gd name="T56" fmla="*/ 172 w 249"/>
                  <a:gd name="T57" fmla="*/ 159 h 255"/>
                  <a:gd name="T58" fmla="*/ 194 w 249"/>
                  <a:gd name="T59" fmla="*/ 172 h 255"/>
                  <a:gd name="T60" fmla="*/ 207 w 249"/>
                  <a:gd name="T61" fmla="*/ 184 h 255"/>
                  <a:gd name="T62" fmla="*/ 225 w 249"/>
                  <a:gd name="T63" fmla="*/ 191 h 255"/>
                  <a:gd name="T64" fmla="*/ 142 w 249"/>
                  <a:gd name="T65" fmla="*/ 223 h 255"/>
                  <a:gd name="T66" fmla="*/ 1 w 249"/>
                  <a:gd name="T67" fmla="*/ 114 h 255"/>
                  <a:gd name="T68" fmla="*/ 4 w 249"/>
                  <a:gd name="T69" fmla="*/ 161 h 255"/>
                  <a:gd name="T70" fmla="*/ 27 w 249"/>
                  <a:gd name="T71" fmla="*/ 205 h 255"/>
                  <a:gd name="T72" fmla="*/ 79 w 249"/>
                  <a:gd name="T73" fmla="*/ 245 h 255"/>
                  <a:gd name="T74" fmla="*/ 127 w 249"/>
                  <a:gd name="T75" fmla="*/ 203 h 255"/>
                  <a:gd name="T76" fmla="*/ 123 w 249"/>
                  <a:gd name="T77" fmla="*/ 182 h 255"/>
                  <a:gd name="T78" fmla="*/ 129 w 249"/>
                  <a:gd name="T79" fmla="*/ 162 h 255"/>
                  <a:gd name="T80" fmla="*/ 114 w 249"/>
                  <a:gd name="T81" fmla="*/ 158 h 255"/>
                  <a:gd name="T82" fmla="*/ 98 w 249"/>
                  <a:gd name="T83" fmla="*/ 147 h 255"/>
                  <a:gd name="T84" fmla="*/ 71 w 249"/>
                  <a:gd name="T85" fmla="*/ 137 h 255"/>
                  <a:gd name="T86" fmla="*/ 61 w 249"/>
                  <a:gd name="T87" fmla="*/ 117 h 255"/>
                  <a:gd name="T88" fmla="*/ 54 w 249"/>
                  <a:gd name="T89" fmla="*/ 114 h 255"/>
                  <a:gd name="T90" fmla="*/ 54 w 249"/>
                  <a:gd name="T91" fmla="*/ 119 h 255"/>
                  <a:gd name="T92" fmla="*/ 45 w 249"/>
                  <a:gd name="T93" fmla="*/ 99 h 255"/>
                  <a:gd name="T94" fmla="*/ 45 w 249"/>
                  <a:gd name="T95" fmla="*/ 78 h 255"/>
                  <a:gd name="T96" fmla="*/ 55 w 249"/>
                  <a:gd name="T97" fmla="*/ 56 h 255"/>
                  <a:gd name="T98" fmla="*/ 53 w 249"/>
                  <a:gd name="T99" fmla="*/ 42 h 255"/>
                  <a:gd name="T100" fmla="*/ 112 w 249"/>
                  <a:gd name="T101" fmla="*/ 11 h 255"/>
                  <a:gd name="T102" fmla="*/ 133 w 249"/>
                  <a:gd name="T103" fmla="*/ 0 h 255"/>
                  <a:gd name="T104" fmla="*/ 77 w 249"/>
                  <a:gd name="T105" fmla="*/ 15 h 255"/>
                  <a:gd name="T106" fmla="*/ 36 w 249"/>
                  <a:gd name="T107" fmla="*/ 45 h 255"/>
                  <a:gd name="T108" fmla="*/ 9 w 249"/>
                  <a:gd name="T109" fmla="*/ 88 h 255"/>
                  <a:gd name="T110" fmla="*/ 132 w 249"/>
                  <a:gd name="T111" fmla="*/ 160 h 255"/>
                  <a:gd name="T112" fmla="*/ 115 w 249"/>
                  <a:gd name="T113" fmla="*/ 142 h 255"/>
                  <a:gd name="T114" fmla="*/ 110 w 249"/>
                  <a:gd name="T115" fmla="*/ 130 h 255"/>
                  <a:gd name="T116" fmla="*/ 89 w 249"/>
                  <a:gd name="T117" fmla="*/ 134 h 255"/>
                  <a:gd name="T118" fmla="*/ 100 w 249"/>
                  <a:gd name="T119" fmla="*/ 107 h 255"/>
                  <a:gd name="T120" fmla="*/ 123 w 249"/>
                  <a:gd name="T121" fmla="*/ 106 h 255"/>
                  <a:gd name="T122" fmla="*/ 129 w 249"/>
                  <a:gd name="T123" fmla="*/ 10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255">
                    <a:moveTo>
                      <a:pt x="133" y="255"/>
                    </a:moveTo>
                    <a:cubicBezTo>
                      <a:pt x="140" y="255"/>
                      <a:pt x="146" y="254"/>
                      <a:pt x="152" y="253"/>
                    </a:cubicBezTo>
                    <a:cubicBezTo>
                      <a:pt x="156" y="252"/>
                      <a:pt x="160" y="251"/>
                      <a:pt x="164" y="250"/>
                    </a:cubicBezTo>
                    <a:cubicBezTo>
                      <a:pt x="166" y="249"/>
                      <a:pt x="168" y="248"/>
                      <a:pt x="170" y="248"/>
                    </a:cubicBezTo>
                    <a:cubicBezTo>
                      <a:pt x="174" y="246"/>
                      <a:pt x="178" y="245"/>
                      <a:pt x="181" y="243"/>
                    </a:cubicBezTo>
                    <a:cubicBezTo>
                      <a:pt x="183" y="242"/>
                      <a:pt x="185" y="241"/>
                      <a:pt x="186" y="240"/>
                    </a:cubicBezTo>
                    <a:cubicBezTo>
                      <a:pt x="194" y="235"/>
                      <a:pt x="202" y="230"/>
                      <a:pt x="208" y="223"/>
                    </a:cubicBezTo>
                    <a:cubicBezTo>
                      <a:pt x="210" y="222"/>
                      <a:pt x="211" y="221"/>
                      <a:pt x="213" y="219"/>
                    </a:cubicBezTo>
                    <a:cubicBezTo>
                      <a:pt x="214" y="218"/>
                      <a:pt x="215" y="216"/>
                      <a:pt x="217" y="215"/>
                    </a:cubicBezTo>
                    <a:cubicBezTo>
                      <a:pt x="219" y="212"/>
                      <a:pt x="221" y="210"/>
                      <a:pt x="222" y="207"/>
                    </a:cubicBezTo>
                    <a:cubicBezTo>
                      <a:pt x="225" y="203"/>
                      <a:pt x="228" y="199"/>
                      <a:pt x="231" y="195"/>
                    </a:cubicBezTo>
                    <a:cubicBezTo>
                      <a:pt x="231" y="194"/>
                      <a:pt x="232" y="193"/>
                      <a:pt x="233" y="191"/>
                    </a:cubicBezTo>
                    <a:cubicBezTo>
                      <a:pt x="234" y="189"/>
                      <a:pt x="234" y="188"/>
                      <a:pt x="235" y="186"/>
                    </a:cubicBezTo>
                    <a:cubicBezTo>
                      <a:pt x="236" y="185"/>
                      <a:pt x="236" y="184"/>
                      <a:pt x="237" y="183"/>
                    </a:cubicBezTo>
                    <a:cubicBezTo>
                      <a:pt x="238" y="181"/>
                      <a:pt x="238" y="179"/>
                      <a:pt x="239" y="177"/>
                    </a:cubicBezTo>
                    <a:cubicBezTo>
                      <a:pt x="240" y="175"/>
                      <a:pt x="241" y="173"/>
                      <a:pt x="241" y="171"/>
                    </a:cubicBezTo>
                    <a:cubicBezTo>
                      <a:pt x="243" y="166"/>
                      <a:pt x="244" y="162"/>
                      <a:pt x="245" y="158"/>
                    </a:cubicBezTo>
                    <a:cubicBezTo>
                      <a:pt x="246" y="156"/>
                      <a:pt x="246" y="153"/>
                      <a:pt x="246" y="151"/>
                    </a:cubicBezTo>
                    <a:cubicBezTo>
                      <a:pt x="247" y="149"/>
                      <a:pt x="247" y="147"/>
                      <a:pt x="248" y="145"/>
                    </a:cubicBezTo>
                    <a:cubicBezTo>
                      <a:pt x="248" y="142"/>
                      <a:pt x="248" y="140"/>
                      <a:pt x="248" y="138"/>
                    </a:cubicBezTo>
                    <a:cubicBezTo>
                      <a:pt x="249" y="133"/>
                      <a:pt x="249" y="128"/>
                      <a:pt x="249" y="124"/>
                    </a:cubicBezTo>
                    <a:cubicBezTo>
                      <a:pt x="249" y="119"/>
                      <a:pt x="249" y="114"/>
                      <a:pt x="248" y="110"/>
                    </a:cubicBezTo>
                    <a:cubicBezTo>
                      <a:pt x="248" y="108"/>
                      <a:pt x="248" y="105"/>
                      <a:pt x="248" y="103"/>
                    </a:cubicBezTo>
                    <a:cubicBezTo>
                      <a:pt x="247" y="101"/>
                      <a:pt x="247" y="99"/>
                      <a:pt x="246" y="96"/>
                    </a:cubicBezTo>
                    <a:cubicBezTo>
                      <a:pt x="246" y="94"/>
                      <a:pt x="246" y="92"/>
                      <a:pt x="245" y="90"/>
                    </a:cubicBezTo>
                    <a:cubicBezTo>
                      <a:pt x="244" y="86"/>
                      <a:pt x="243" y="81"/>
                      <a:pt x="241" y="77"/>
                    </a:cubicBezTo>
                    <a:cubicBezTo>
                      <a:pt x="241" y="76"/>
                      <a:pt x="241" y="75"/>
                      <a:pt x="240" y="74"/>
                    </a:cubicBezTo>
                    <a:cubicBezTo>
                      <a:pt x="239" y="71"/>
                      <a:pt x="238" y="68"/>
                      <a:pt x="237" y="66"/>
                    </a:cubicBezTo>
                    <a:cubicBezTo>
                      <a:pt x="236" y="65"/>
                      <a:pt x="236" y="64"/>
                      <a:pt x="235" y="63"/>
                    </a:cubicBezTo>
                    <a:cubicBezTo>
                      <a:pt x="234" y="61"/>
                      <a:pt x="233" y="59"/>
                      <a:pt x="233" y="57"/>
                    </a:cubicBezTo>
                    <a:cubicBezTo>
                      <a:pt x="229" y="52"/>
                      <a:pt x="226" y="47"/>
                      <a:pt x="222" y="42"/>
                    </a:cubicBezTo>
                    <a:cubicBezTo>
                      <a:pt x="221" y="39"/>
                      <a:pt x="219" y="37"/>
                      <a:pt x="217" y="35"/>
                    </a:cubicBezTo>
                    <a:cubicBezTo>
                      <a:pt x="215" y="33"/>
                      <a:pt x="214" y="32"/>
                      <a:pt x="213" y="31"/>
                    </a:cubicBezTo>
                    <a:cubicBezTo>
                      <a:pt x="211" y="29"/>
                      <a:pt x="210" y="28"/>
                      <a:pt x="208" y="27"/>
                    </a:cubicBezTo>
                    <a:cubicBezTo>
                      <a:pt x="205" y="24"/>
                      <a:pt x="202" y="22"/>
                      <a:pt x="199" y="19"/>
                    </a:cubicBezTo>
                    <a:cubicBezTo>
                      <a:pt x="195" y="17"/>
                      <a:pt x="191" y="14"/>
                      <a:pt x="186" y="12"/>
                    </a:cubicBezTo>
                    <a:cubicBezTo>
                      <a:pt x="185" y="11"/>
                      <a:pt x="183" y="10"/>
                      <a:pt x="181" y="9"/>
                    </a:cubicBezTo>
                    <a:cubicBezTo>
                      <a:pt x="180" y="9"/>
                      <a:pt x="180" y="8"/>
                      <a:pt x="179" y="8"/>
                    </a:cubicBezTo>
                    <a:cubicBezTo>
                      <a:pt x="178" y="8"/>
                      <a:pt x="177" y="7"/>
                      <a:pt x="176" y="7"/>
                    </a:cubicBezTo>
                    <a:cubicBezTo>
                      <a:pt x="175" y="7"/>
                      <a:pt x="175" y="7"/>
                      <a:pt x="174" y="6"/>
                    </a:cubicBezTo>
                    <a:cubicBezTo>
                      <a:pt x="173" y="6"/>
                      <a:pt x="172" y="5"/>
                      <a:pt x="170" y="5"/>
                    </a:cubicBezTo>
                    <a:cubicBezTo>
                      <a:pt x="170" y="5"/>
                      <a:pt x="170" y="5"/>
                      <a:pt x="170" y="5"/>
                    </a:cubicBezTo>
                    <a:cubicBezTo>
                      <a:pt x="169" y="4"/>
                      <a:pt x="167" y="4"/>
                      <a:pt x="165" y="4"/>
                    </a:cubicBezTo>
                    <a:cubicBezTo>
                      <a:pt x="165" y="4"/>
                      <a:pt x="165" y="4"/>
                      <a:pt x="164" y="3"/>
                    </a:cubicBezTo>
                    <a:cubicBezTo>
                      <a:pt x="161" y="2"/>
                      <a:pt x="157" y="2"/>
                      <a:pt x="153" y="1"/>
                    </a:cubicBezTo>
                    <a:cubicBezTo>
                      <a:pt x="152" y="1"/>
                      <a:pt x="151" y="1"/>
                      <a:pt x="150" y="1"/>
                    </a:cubicBezTo>
                    <a:cubicBezTo>
                      <a:pt x="149" y="0"/>
                      <a:pt x="148" y="0"/>
                      <a:pt x="147" y="0"/>
                    </a:cubicBezTo>
                    <a:cubicBezTo>
                      <a:pt x="142" y="0"/>
                      <a:pt x="138" y="0"/>
                      <a:pt x="133" y="0"/>
                    </a:cubicBezTo>
                    <a:cubicBezTo>
                      <a:pt x="133" y="7"/>
                      <a:pt x="133" y="7"/>
                      <a:pt x="133" y="7"/>
                    </a:cubicBezTo>
                    <a:cubicBezTo>
                      <a:pt x="138" y="7"/>
                      <a:pt x="143" y="7"/>
                      <a:pt x="148" y="7"/>
                    </a:cubicBezTo>
                    <a:cubicBezTo>
                      <a:pt x="148" y="8"/>
                      <a:pt x="147" y="8"/>
                      <a:pt x="146" y="9"/>
                    </a:cubicBezTo>
                    <a:cubicBezTo>
                      <a:pt x="145" y="9"/>
                      <a:pt x="145" y="10"/>
                      <a:pt x="144" y="10"/>
                    </a:cubicBezTo>
                    <a:cubicBezTo>
                      <a:pt x="141" y="11"/>
                      <a:pt x="139" y="10"/>
                      <a:pt x="137" y="10"/>
                    </a:cubicBezTo>
                    <a:cubicBezTo>
                      <a:pt x="137" y="11"/>
                      <a:pt x="138" y="12"/>
                      <a:pt x="139" y="12"/>
                    </a:cubicBezTo>
                    <a:cubicBezTo>
                      <a:pt x="141" y="13"/>
                      <a:pt x="142" y="12"/>
                      <a:pt x="145" y="12"/>
                    </a:cubicBezTo>
                    <a:cubicBezTo>
                      <a:pt x="146" y="12"/>
                      <a:pt x="148" y="12"/>
                      <a:pt x="149" y="11"/>
                    </a:cubicBezTo>
                    <a:cubicBezTo>
                      <a:pt x="150" y="11"/>
                      <a:pt x="150" y="10"/>
                      <a:pt x="150" y="9"/>
                    </a:cubicBezTo>
                    <a:cubicBezTo>
                      <a:pt x="151" y="9"/>
                      <a:pt x="151" y="8"/>
                      <a:pt x="152" y="8"/>
                    </a:cubicBezTo>
                    <a:cubicBezTo>
                      <a:pt x="153" y="8"/>
                      <a:pt x="154" y="8"/>
                      <a:pt x="155" y="9"/>
                    </a:cubicBezTo>
                    <a:cubicBezTo>
                      <a:pt x="155" y="10"/>
                      <a:pt x="154" y="9"/>
                      <a:pt x="154" y="11"/>
                    </a:cubicBezTo>
                    <a:cubicBezTo>
                      <a:pt x="155" y="11"/>
                      <a:pt x="157" y="10"/>
                      <a:pt x="158" y="9"/>
                    </a:cubicBezTo>
                    <a:cubicBezTo>
                      <a:pt x="158" y="9"/>
                      <a:pt x="158" y="9"/>
                      <a:pt x="159" y="9"/>
                    </a:cubicBezTo>
                    <a:cubicBezTo>
                      <a:pt x="161" y="10"/>
                      <a:pt x="162" y="10"/>
                      <a:pt x="164" y="11"/>
                    </a:cubicBezTo>
                    <a:cubicBezTo>
                      <a:pt x="167" y="11"/>
                      <a:pt x="170" y="12"/>
                      <a:pt x="172" y="13"/>
                    </a:cubicBezTo>
                    <a:cubicBezTo>
                      <a:pt x="172" y="14"/>
                      <a:pt x="171" y="14"/>
                      <a:pt x="171" y="14"/>
                    </a:cubicBezTo>
                    <a:cubicBezTo>
                      <a:pt x="170" y="14"/>
                      <a:pt x="169" y="13"/>
                      <a:pt x="168" y="13"/>
                    </a:cubicBezTo>
                    <a:cubicBezTo>
                      <a:pt x="168" y="15"/>
                      <a:pt x="169" y="15"/>
                      <a:pt x="170" y="16"/>
                    </a:cubicBezTo>
                    <a:cubicBezTo>
                      <a:pt x="172" y="17"/>
                      <a:pt x="173" y="17"/>
                      <a:pt x="173" y="18"/>
                    </a:cubicBezTo>
                    <a:cubicBezTo>
                      <a:pt x="172" y="21"/>
                      <a:pt x="170" y="19"/>
                      <a:pt x="169" y="19"/>
                    </a:cubicBezTo>
                    <a:cubicBezTo>
                      <a:pt x="167" y="19"/>
                      <a:pt x="164" y="23"/>
                      <a:pt x="162" y="20"/>
                    </a:cubicBezTo>
                    <a:cubicBezTo>
                      <a:pt x="163" y="18"/>
                      <a:pt x="164" y="18"/>
                      <a:pt x="165" y="16"/>
                    </a:cubicBezTo>
                    <a:cubicBezTo>
                      <a:pt x="164" y="16"/>
                      <a:pt x="164" y="16"/>
                      <a:pt x="164" y="17"/>
                    </a:cubicBezTo>
                    <a:cubicBezTo>
                      <a:pt x="163" y="17"/>
                      <a:pt x="162" y="17"/>
                      <a:pt x="162" y="18"/>
                    </a:cubicBezTo>
                    <a:cubicBezTo>
                      <a:pt x="161" y="18"/>
                      <a:pt x="160" y="19"/>
                      <a:pt x="159" y="19"/>
                    </a:cubicBezTo>
                    <a:cubicBezTo>
                      <a:pt x="158" y="20"/>
                      <a:pt x="157" y="20"/>
                      <a:pt x="156" y="20"/>
                    </a:cubicBezTo>
                    <a:cubicBezTo>
                      <a:pt x="155" y="21"/>
                      <a:pt x="154" y="22"/>
                      <a:pt x="152" y="23"/>
                    </a:cubicBezTo>
                    <a:cubicBezTo>
                      <a:pt x="151" y="23"/>
                      <a:pt x="150" y="23"/>
                      <a:pt x="150" y="23"/>
                    </a:cubicBezTo>
                    <a:cubicBezTo>
                      <a:pt x="148" y="24"/>
                      <a:pt x="146" y="25"/>
                      <a:pt x="145" y="26"/>
                    </a:cubicBezTo>
                    <a:cubicBezTo>
                      <a:pt x="143" y="27"/>
                      <a:pt x="141" y="29"/>
                      <a:pt x="140" y="30"/>
                    </a:cubicBezTo>
                    <a:cubicBezTo>
                      <a:pt x="139" y="30"/>
                      <a:pt x="138" y="32"/>
                      <a:pt x="138" y="33"/>
                    </a:cubicBezTo>
                    <a:cubicBezTo>
                      <a:pt x="138" y="33"/>
                      <a:pt x="139" y="34"/>
                      <a:pt x="140" y="34"/>
                    </a:cubicBezTo>
                    <a:cubicBezTo>
                      <a:pt x="139" y="35"/>
                      <a:pt x="139" y="36"/>
                      <a:pt x="139" y="37"/>
                    </a:cubicBezTo>
                    <a:cubicBezTo>
                      <a:pt x="140" y="37"/>
                      <a:pt x="141" y="37"/>
                      <a:pt x="142" y="37"/>
                    </a:cubicBezTo>
                    <a:cubicBezTo>
                      <a:pt x="144" y="37"/>
                      <a:pt x="145" y="39"/>
                      <a:pt x="147" y="39"/>
                    </a:cubicBezTo>
                    <a:cubicBezTo>
                      <a:pt x="148" y="40"/>
                      <a:pt x="150" y="40"/>
                      <a:pt x="151" y="41"/>
                    </a:cubicBezTo>
                    <a:cubicBezTo>
                      <a:pt x="153" y="41"/>
                      <a:pt x="155" y="40"/>
                      <a:pt x="155" y="41"/>
                    </a:cubicBezTo>
                    <a:cubicBezTo>
                      <a:pt x="156" y="43"/>
                      <a:pt x="154" y="43"/>
                      <a:pt x="154" y="44"/>
                    </a:cubicBezTo>
                    <a:cubicBezTo>
                      <a:pt x="155" y="46"/>
                      <a:pt x="153" y="46"/>
                      <a:pt x="153" y="48"/>
                    </a:cubicBezTo>
                    <a:cubicBezTo>
                      <a:pt x="153" y="48"/>
                      <a:pt x="154" y="50"/>
                      <a:pt x="155" y="50"/>
                    </a:cubicBezTo>
                    <a:cubicBezTo>
                      <a:pt x="156" y="50"/>
                      <a:pt x="158" y="48"/>
                      <a:pt x="159" y="47"/>
                    </a:cubicBezTo>
                    <a:cubicBezTo>
                      <a:pt x="160" y="45"/>
                      <a:pt x="159" y="43"/>
                      <a:pt x="161" y="42"/>
                    </a:cubicBezTo>
                    <a:cubicBezTo>
                      <a:pt x="167" y="41"/>
                      <a:pt x="172" y="38"/>
                      <a:pt x="172" y="31"/>
                    </a:cubicBezTo>
                    <a:cubicBezTo>
                      <a:pt x="172" y="30"/>
                      <a:pt x="171" y="30"/>
                      <a:pt x="171" y="29"/>
                    </a:cubicBezTo>
                    <a:cubicBezTo>
                      <a:pt x="172" y="28"/>
                      <a:pt x="173" y="27"/>
                      <a:pt x="173" y="25"/>
                    </a:cubicBezTo>
                    <a:cubicBezTo>
                      <a:pt x="174" y="25"/>
                      <a:pt x="174" y="24"/>
                      <a:pt x="174" y="24"/>
                    </a:cubicBezTo>
                    <a:cubicBezTo>
                      <a:pt x="175" y="23"/>
                      <a:pt x="175" y="22"/>
                      <a:pt x="176" y="21"/>
                    </a:cubicBezTo>
                    <a:cubicBezTo>
                      <a:pt x="176" y="21"/>
                      <a:pt x="176" y="21"/>
                      <a:pt x="177" y="21"/>
                    </a:cubicBezTo>
                    <a:cubicBezTo>
                      <a:pt x="177" y="21"/>
                      <a:pt x="178" y="21"/>
                      <a:pt x="178" y="21"/>
                    </a:cubicBezTo>
                    <a:cubicBezTo>
                      <a:pt x="179" y="21"/>
                      <a:pt x="180" y="22"/>
                      <a:pt x="182" y="22"/>
                    </a:cubicBezTo>
                    <a:cubicBezTo>
                      <a:pt x="182" y="21"/>
                      <a:pt x="183" y="21"/>
                      <a:pt x="184" y="21"/>
                    </a:cubicBezTo>
                    <a:cubicBezTo>
                      <a:pt x="185" y="21"/>
                      <a:pt x="186" y="23"/>
                      <a:pt x="187" y="23"/>
                    </a:cubicBezTo>
                    <a:cubicBezTo>
                      <a:pt x="188" y="24"/>
                      <a:pt x="189" y="24"/>
                      <a:pt x="189" y="24"/>
                    </a:cubicBezTo>
                    <a:cubicBezTo>
                      <a:pt x="189" y="26"/>
                      <a:pt x="188" y="26"/>
                      <a:pt x="188" y="28"/>
                    </a:cubicBezTo>
                    <a:cubicBezTo>
                      <a:pt x="188" y="28"/>
                      <a:pt x="188" y="28"/>
                      <a:pt x="188" y="28"/>
                    </a:cubicBezTo>
                    <a:cubicBezTo>
                      <a:pt x="188" y="29"/>
                      <a:pt x="189" y="30"/>
                      <a:pt x="190" y="30"/>
                    </a:cubicBezTo>
                    <a:cubicBezTo>
                      <a:pt x="191" y="30"/>
                      <a:pt x="192" y="29"/>
                      <a:pt x="193" y="29"/>
                    </a:cubicBezTo>
                    <a:cubicBezTo>
                      <a:pt x="194" y="28"/>
                      <a:pt x="195" y="27"/>
                      <a:pt x="196" y="26"/>
                    </a:cubicBezTo>
                    <a:cubicBezTo>
                      <a:pt x="197" y="27"/>
                      <a:pt x="199" y="28"/>
                      <a:pt x="200" y="29"/>
                    </a:cubicBezTo>
                    <a:cubicBezTo>
                      <a:pt x="200" y="30"/>
                      <a:pt x="200" y="30"/>
                      <a:pt x="200" y="31"/>
                    </a:cubicBezTo>
                    <a:cubicBezTo>
                      <a:pt x="200" y="32"/>
                      <a:pt x="200" y="33"/>
                      <a:pt x="200" y="35"/>
                    </a:cubicBezTo>
                    <a:cubicBezTo>
                      <a:pt x="200" y="37"/>
                      <a:pt x="203" y="37"/>
                      <a:pt x="204" y="38"/>
                    </a:cubicBezTo>
                    <a:cubicBezTo>
                      <a:pt x="205" y="38"/>
                      <a:pt x="205" y="39"/>
                      <a:pt x="205" y="40"/>
                    </a:cubicBezTo>
                    <a:cubicBezTo>
                      <a:pt x="206" y="41"/>
                      <a:pt x="207" y="40"/>
                      <a:pt x="207" y="41"/>
                    </a:cubicBezTo>
                    <a:cubicBezTo>
                      <a:pt x="207" y="44"/>
                      <a:pt x="205" y="44"/>
                      <a:pt x="205" y="47"/>
                    </a:cubicBezTo>
                    <a:cubicBezTo>
                      <a:pt x="205" y="48"/>
                      <a:pt x="203" y="48"/>
                      <a:pt x="204" y="50"/>
                    </a:cubicBezTo>
                    <a:cubicBezTo>
                      <a:pt x="204" y="52"/>
                      <a:pt x="207" y="50"/>
                      <a:pt x="208" y="52"/>
                    </a:cubicBezTo>
                    <a:cubicBezTo>
                      <a:pt x="208" y="53"/>
                      <a:pt x="208" y="53"/>
                      <a:pt x="207" y="55"/>
                    </a:cubicBezTo>
                    <a:cubicBezTo>
                      <a:pt x="208" y="56"/>
                      <a:pt x="208" y="58"/>
                      <a:pt x="206" y="58"/>
                    </a:cubicBezTo>
                    <a:cubicBezTo>
                      <a:pt x="205" y="58"/>
                      <a:pt x="205" y="57"/>
                      <a:pt x="204" y="57"/>
                    </a:cubicBezTo>
                    <a:cubicBezTo>
                      <a:pt x="203" y="57"/>
                      <a:pt x="202" y="57"/>
                      <a:pt x="202" y="57"/>
                    </a:cubicBezTo>
                    <a:cubicBezTo>
                      <a:pt x="201" y="56"/>
                      <a:pt x="200" y="56"/>
                      <a:pt x="199" y="56"/>
                    </a:cubicBezTo>
                    <a:cubicBezTo>
                      <a:pt x="198" y="56"/>
                      <a:pt x="196" y="57"/>
                      <a:pt x="195" y="56"/>
                    </a:cubicBezTo>
                    <a:cubicBezTo>
                      <a:pt x="197" y="54"/>
                      <a:pt x="199" y="51"/>
                      <a:pt x="201" y="49"/>
                    </a:cubicBezTo>
                    <a:cubicBezTo>
                      <a:pt x="201" y="48"/>
                      <a:pt x="203" y="48"/>
                      <a:pt x="202" y="47"/>
                    </a:cubicBezTo>
                    <a:cubicBezTo>
                      <a:pt x="201" y="46"/>
                      <a:pt x="200" y="47"/>
                      <a:pt x="199" y="48"/>
                    </a:cubicBezTo>
                    <a:cubicBezTo>
                      <a:pt x="198" y="48"/>
                      <a:pt x="196" y="50"/>
                      <a:pt x="195" y="50"/>
                    </a:cubicBezTo>
                    <a:cubicBezTo>
                      <a:pt x="193" y="50"/>
                      <a:pt x="190" y="50"/>
                      <a:pt x="188" y="51"/>
                    </a:cubicBezTo>
                    <a:cubicBezTo>
                      <a:pt x="188" y="52"/>
                      <a:pt x="190" y="52"/>
                      <a:pt x="190" y="53"/>
                    </a:cubicBezTo>
                    <a:cubicBezTo>
                      <a:pt x="189" y="53"/>
                      <a:pt x="188" y="53"/>
                      <a:pt x="187" y="53"/>
                    </a:cubicBezTo>
                    <a:cubicBezTo>
                      <a:pt x="187" y="52"/>
                      <a:pt x="187" y="51"/>
                      <a:pt x="187" y="51"/>
                    </a:cubicBezTo>
                    <a:cubicBezTo>
                      <a:pt x="186" y="50"/>
                      <a:pt x="183" y="51"/>
                      <a:pt x="182" y="51"/>
                    </a:cubicBezTo>
                    <a:cubicBezTo>
                      <a:pt x="181" y="51"/>
                      <a:pt x="180" y="52"/>
                      <a:pt x="180" y="53"/>
                    </a:cubicBezTo>
                    <a:cubicBezTo>
                      <a:pt x="181" y="54"/>
                      <a:pt x="184" y="52"/>
                      <a:pt x="185" y="54"/>
                    </a:cubicBezTo>
                    <a:cubicBezTo>
                      <a:pt x="184" y="56"/>
                      <a:pt x="181" y="57"/>
                      <a:pt x="182" y="60"/>
                    </a:cubicBezTo>
                    <a:cubicBezTo>
                      <a:pt x="182" y="60"/>
                      <a:pt x="183" y="62"/>
                      <a:pt x="184" y="62"/>
                    </a:cubicBezTo>
                    <a:cubicBezTo>
                      <a:pt x="184" y="62"/>
                      <a:pt x="185" y="61"/>
                      <a:pt x="186" y="61"/>
                    </a:cubicBezTo>
                    <a:cubicBezTo>
                      <a:pt x="186" y="61"/>
                      <a:pt x="186" y="62"/>
                      <a:pt x="187" y="62"/>
                    </a:cubicBezTo>
                    <a:cubicBezTo>
                      <a:pt x="188" y="61"/>
                      <a:pt x="189" y="59"/>
                      <a:pt x="190" y="59"/>
                    </a:cubicBezTo>
                    <a:cubicBezTo>
                      <a:pt x="192" y="61"/>
                      <a:pt x="189" y="63"/>
                      <a:pt x="187" y="64"/>
                    </a:cubicBezTo>
                    <a:cubicBezTo>
                      <a:pt x="185" y="64"/>
                      <a:pt x="182" y="65"/>
                      <a:pt x="180" y="66"/>
                    </a:cubicBezTo>
                    <a:cubicBezTo>
                      <a:pt x="180" y="66"/>
                      <a:pt x="176" y="70"/>
                      <a:pt x="176" y="67"/>
                    </a:cubicBezTo>
                    <a:cubicBezTo>
                      <a:pt x="176" y="66"/>
                      <a:pt x="177" y="66"/>
                      <a:pt x="178" y="64"/>
                    </a:cubicBezTo>
                    <a:cubicBezTo>
                      <a:pt x="176" y="64"/>
                      <a:pt x="174" y="65"/>
                      <a:pt x="172" y="66"/>
                    </a:cubicBezTo>
                    <a:cubicBezTo>
                      <a:pt x="169" y="68"/>
                      <a:pt x="165" y="69"/>
                      <a:pt x="164" y="72"/>
                    </a:cubicBezTo>
                    <a:cubicBezTo>
                      <a:pt x="164" y="72"/>
                      <a:pt x="164" y="74"/>
                      <a:pt x="164" y="74"/>
                    </a:cubicBezTo>
                    <a:cubicBezTo>
                      <a:pt x="164" y="74"/>
                      <a:pt x="162" y="75"/>
                      <a:pt x="161" y="75"/>
                    </a:cubicBezTo>
                    <a:cubicBezTo>
                      <a:pt x="160" y="75"/>
                      <a:pt x="159" y="77"/>
                      <a:pt x="158" y="77"/>
                    </a:cubicBezTo>
                    <a:cubicBezTo>
                      <a:pt x="157" y="77"/>
                      <a:pt x="156" y="77"/>
                      <a:pt x="156" y="77"/>
                    </a:cubicBezTo>
                    <a:cubicBezTo>
                      <a:pt x="155" y="78"/>
                      <a:pt x="154" y="79"/>
                      <a:pt x="153" y="80"/>
                    </a:cubicBezTo>
                    <a:cubicBezTo>
                      <a:pt x="153" y="81"/>
                      <a:pt x="152" y="81"/>
                      <a:pt x="151" y="81"/>
                    </a:cubicBezTo>
                    <a:cubicBezTo>
                      <a:pt x="150" y="82"/>
                      <a:pt x="150" y="84"/>
                      <a:pt x="149" y="84"/>
                    </a:cubicBezTo>
                    <a:cubicBezTo>
                      <a:pt x="148" y="84"/>
                      <a:pt x="148" y="84"/>
                      <a:pt x="147" y="84"/>
                    </a:cubicBezTo>
                    <a:cubicBezTo>
                      <a:pt x="147" y="86"/>
                      <a:pt x="148" y="88"/>
                      <a:pt x="147" y="90"/>
                    </a:cubicBezTo>
                    <a:cubicBezTo>
                      <a:pt x="145" y="92"/>
                      <a:pt x="144" y="93"/>
                      <a:pt x="141" y="94"/>
                    </a:cubicBezTo>
                    <a:cubicBezTo>
                      <a:pt x="140" y="95"/>
                      <a:pt x="139" y="95"/>
                      <a:pt x="138" y="96"/>
                    </a:cubicBezTo>
                    <a:cubicBezTo>
                      <a:pt x="137" y="96"/>
                      <a:pt x="136" y="97"/>
                      <a:pt x="135" y="98"/>
                    </a:cubicBezTo>
                    <a:cubicBezTo>
                      <a:pt x="134" y="98"/>
                      <a:pt x="134" y="99"/>
                      <a:pt x="133" y="99"/>
                    </a:cubicBezTo>
                    <a:cubicBezTo>
                      <a:pt x="133" y="159"/>
                      <a:pt x="133" y="159"/>
                      <a:pt x="133" y="159"/>
                    </a:cubicBezTo>
                    <a:cubicBezTo>
                      <a:pt x="134" y="159"/>
                      <a:pt x="134" y="158"/>
                      <a:pt x="135" y="157"/>
                    </a:cubicBezTo>
                    <a:cubicBezTo>
                      <a:pt x="136" y="156"/>
                      <a:pt x="136" y="154"/>
                      <a:pt x="137" y="154"/>
                    </a:cubicBezTo>
                    <a:cubicBezTo>
                      <a:pt x="138" y="153"/>
                      <a:pt x="140" y="153"/>
                      <a:pt x="141" y="152"/>
                    </a:cubicBezTo>
                    <a:cubicBezTo>
                      <a:pt x="142" y="152"/>
                      <a:pt x="143" y="152"/>
                      <a:pt x="144" y="151"/>
                    </a:cubicBezTo>
                    <a:cubicBezTo>
                      <a:pt x="144" y="151"/>
                      <a:pt x="145" y="149"/>
                      <a:pt x="146" y="150"/>
                    </a:cubicBezTo>
                    <a:cubicBezTo>
                      <a:pt x="147" y="151"/>
                      <a:pt x="144" y="152"/>
                      <a:pt x="145" y="153"/>
                    </a:cubicBezTo>
                    <a:cubicBezTo>
                      <a:pt x="147" y="154"/>
                      <a:pt x="148" y="151"/>
                      <a:pt x="150" y="151"/>
                    </a:cubicBezTo>
                    <a:cubicBezTo>
                      <a:pt x="150" y="151"/>
                      <a:pt x="151" y="152"/>
                      <a:pt x="152" y="152"/>
                    </a:cubicBezTo>
                    <a:cubicBezTo>
                      <a:pt x="153" y="153"/>
                      <a:pt x="154" y="154"/>
                      <a:pt x="155" y="154"/>
                    </a:cubicBezTo>
                    <a:cubicBezTo>
                      <a:pt x="155" y="154"/>
                      <a:pt x="157" y="154"/>
                      <a:pt x="158" y="154"/>
                    </a:cubicBezTo>
                    <a:cubicBezTo>
                      <a:pt x="159" y="154"/>
                      <a:pt x="160" y="156"/>
                      <a:pt x="161" y="155"/>
                    </a:cubicBezTo>
                    <a:cubicBezTo>
                      <a:pt x="162" y="155"/>
                      <a:pt x="163" y="154"/>
                      <a:pt x="164" y="154"/>
                    </a:cubicBezTo>
                    <a:cubicBezTo>
                      <a:pt x="166" y="153"/>
                      <a:pt x="167" y="154"/>
                      <a:pt x="168" y="156"/>
                    </a:cubicBezTo>
                    <a:cubicBezTo>
                      <a:pt x="169" y="156"/>
                      <a:pt x="169" y="154"/>
                      <a:pt x="170" y="155"/>
                    </a:cubicBezTo>
                    <a:cubicBezTo>
                      <a:pt x="170" y="156"/>
                      <a:pt x="171" y="156"/>
                      <a:pt x="171" y="157"/>
                    </a:cubicBezTo>
                    <a:cubicBezTo>
                      <a:pt x="171" y="158"/>
                      <a:pt x="171" y="158"/>
                      <a:pt x="172" y="159"/>
                    </a:cubicBezTo>
                    <a:cubicBezTo>
                      <a:pt x="172" y="159"/>
                      <a:pt x="173" y="159"/>
                      <a:pt x="174" y="160"/>
                    </a:cubicBezTo>
                    <a:cubicBezTo>
                      <a:pt x="175" y="161"/>
                      <a:pt x="176" y="162"/>
                      <a:pt x="177" y="163"/>
                    </a:cubicBezTo>
                    <a:cubicBezTo>
                      <a:pt x="178" y="165"/>
                      <a:pt x="180" y="166"/>
                      <a:pt x="182" y="166"/>
                    </a:cubicBezTo>
                    <a:cubicBezTo>
                      <a:pt x="183" y="166"/>
                      <a:pt x="184" y="166"/>
                      <a:pt x="186" y="166"/>
                    </a:cubicBezTo>
                    <a:cubicBezTo>
                      <a:pt x="188" y="166"/>
                      <a:pt x="190" y="168"/>
                      <a:pt x="192" y="169"/>
                    </a:cubicBezTo>
                    <a:cubicBezTo>
                      <a:pt x="193" y="170"/>
                      <a:pt x="194" y="171"/>
                      <a:pt x="194" y="172"/>
                    </a:cubicBezTo>
                    <a:cubicBezTo>
                      <a:pt x="195" y="172"/>
                      <a:pt x="195" y="173"/>
                      <a:pt x="195" y="174"/>
                    </a:cubicBezTo>
                    <a:cubicBezTo>
                      <a:pt x="195" y="176"/>
                      <a:pt x="198" y="177"/>
                      <a:pt x="197" y="180"/>
                    </a:cubicBezTo>
                    <a:cubicBezTo>
                      <a:pt x="197" y="181"/>
                      <a:pt x="198" y="181"/>
                      <a:pt x="199" y="182"/>
                    </a:cubicBezTo>
                    <a:cubicBezTo>
                      <a:pt x="200" y="182"/>
                      <a:pt x="201" y="183"/>
                      <a:pt x="202" y="183"/>
                    </a:cubicBezTo>
                    <a:cubicBezTo>
                      <a:pt x="202" y="183"/>
                      <a:pt x="203" y="183"/>
                      <a:pt x="203" y="183"/>
                    </a:cubicBezTo>
                    <a:cubicBezTo>
                      <a:pt x="205" y="183"/>
                      <a:pt x="206" y="184"/>
                      <a:pt x="207" y="184"/>
                    </a:cubicBezTo>
                    <a:cubicBezTo>
                      <a:pt x="208" y="185"/>
                      <a:pt x="209" y="185"/>
                      <a:pt x="209" y="185"/>
                    </a:cubicBezTo>
                    <a:cubicBezTo>
                      <a:pt x="210" y="186"/>
                      <a:pt x="210" y="187"/>
                      <a:pt x="211" y="188"/>
                    </a:cubicBezTo>
                    <a:cubicBezTo>
                      <a:pt x="212" y="188"/>
                      <a:pt x="213" y="188"/>
                      <a:pt x="214" y="188"/>
                    </a:cubicBezTo>
                    <a:cubicBezTo>
                      <a:pt x="215" y="188"/>
                      <a:pt x="217" y="189"/>
                      <a:pt x="218" y="189"/>
                    </a:cubicBezTo>
                    <a:cubicBezTo>
                      <a:pt x="219" y="189"/>
                      <a:pt x="220" y="189"/>
                      <a:pt x="221" y="189"/>
                    </a:cubicBezTo>
                    <a:cubicBezTo>
                      <a:pt x="222" y="189"/>
                      <a:pt x="223" y="190"/>
                      <a:pt x="225" y="191"/>
                    </a:cubicBezTo>
                    <a:cubicBezTo>
                      <a:pt x="209" y="219"/>
                      <a:pt x="183" y="239"/>
                      <a:pt x="152" y="246"/>
                    </a:cubicBezTo>
                    <a:cubicBezTo>
                      <a:pt x="152" y="244"/>
                      <a:pt x="152" y="243"/>
                      <a:pt x="152" y="242"/>
                    </a:cubicBezTo>
                    <a:cubicBezTo>
                      <a:pt x="152" y="239"/>
                      <a:pt x="152" y="237"/>
                      <a:pt x="152" y="235"/>
                    </a:cubicBezTo>
                    <a:cubicBezTo>
                      <a:pt x="151" y="233"/>
                      <a:pt x="151" y="230"/>
                      <a:pt x="150" y="229"/>
                    </a:cubicBezTo>
                    <a:cubicBezTo>
                      <a:pt x="149" y="228"/>
                      <a:pt x="147" y="226"/>
                      <a:pt x="145" y="225"/>
                    </a:cubicBezTo>
                    <a:cubicBezTo>
                      <a:pt x="144" y="224"/>
                      <a:pt x="143" y="224"/>
                      <a:pt x="142" y="223"/>
                    </a:cubicBezTo>
                    <a:cubicBezTo>
                      <a:pt x="140" y="222"/>
                      <a:pt x="136" y="220"/>
                      <a:pt x="135" y="218"/>
                    </a:cubicBezTo>
                    <a:cubicBezTo>
                      <a:pt x="135" y="217"/>
                      <a:pt x="135" y="216"/>
                      <a:pt x="134" y="216"/>
                    </a:cubicBezTo>
                    <a:cubicBezTo>
                      <a:pt x="134" y="215"/>
                      <a:pt x="134" y="214"/>
                      <a:pt x="133" y="214"/>
                    </a:cubicBezTo>
                    <a:lnTo>
                      <a:pt x="133" y="255"/>
                    </a:lnTo>
                    <a:close/>
                    <a:moveTo>
                      <a:pt x="3" y="108"/>
                    </a:moveTo>
                    <a:cubicBezTo>
                      <a:pt x="2" y="110"/>
                      <a:pt x="2" y="112"/>
                      <a:pt x="1" y="114"/>
                    </a:cubicBezTo>
                    <a:cubicBezTo>
                      <a:pt x="1" y="116"/>
                      <a:pt x="1" y="118"/>
                      <a:pt x="1" y="120"/>
                    </a:cubicBezTo>
                    <a:cubicBezTo>
                      <a:pt x="0" y="124"/>
                      <a:pt x="0" y="128"/>
                      <a:pt x="0" y="132"/>
                    </a:cubicBezTo>
                    <a:cubicBezTo>
                      <a:pt x="0" y="136"/>
                      <a:pt x="0" y="140"/>
                      <a:pt x="1" y="144"/>
                    </a:cubicBezTo>
                    <a:cubicBezTo>
                      <a:pt x="1" y="146"/>
                      <a:pt x="1" y="148"/>
                      <a:pt x="1" y="150"/>
                    </a:cubicBezTo>
                    <a:cubicBezTo>
                      <a:pt x="2" y="152"/>
                      <a:pt x="2" y="154"/>
                      <a:pt x="3" y="156"/>
                    </a:cubicBezTo>
                    <a:cubicBezTo>
                      <a:pt x="3" y="157"/>
                      <a:pt x="3" y="159"/>
                      <a:pt x="4" y="161"/>
                    </a:cubicBezTo>
                    <a:cubicBezTo>
                      <a:pt x="5" y="165"/>
                      <a:pt x="6" y="169"/>
                      <a:pt x="8" y="172"/>
                    </a:cubicBezTo>
                    <a:cubicBezTo>
                      <a:pt x="8" y="174"/>
                      <a:pt x="9" y="176"/>
                      <a:pt x="10" y="178"/>
                    </a:cubicBezTo>
                    <a:cubicBezTo>
                      <a:pt x="11" y="180"/>
                      <a:pt x="11" y="181"/>
                      <a:pt x="12" y="183"/>
                    </a:cubicBezTo>
                    <a:cubicBezTo>
                      <a:pt x="13" y="184"/>
                      <a:pt x="13" y="185"/>
                      <a:pt x="14" y="186"/>
                    </a:cubicBezTo>
                    <a:cubicBezTo>
                      <a:pt x="15" y="187"/>
                      <a:pt x="15" y="189"/>
                      <a:pt x="17" y="191"/>
                    </a:cubicBezTo>
                    <a:cubicBezTo>
                      <a:pt x="20" y="196"/>
                      <a:pt x="23" y="201"/>
                      <a:pt x="27" y="205"/>
                    </a:cubicBezTo>
                    <a:cubicBezTo>
                      <a:pt x="28" y="207"/>
                      <a:pt x="30" y="210"/>
                      <a:pt x="32" y="212"/>
                    </a:cubicBezTo>
                    <a:cubicBezTo>
                      <a:pt x="34" y="213"/>
                      <a:pt x="35" y="215"/>
                      <a:pt x="36" y="216"/>
                    </a:cubicBezTo>
                    <a:cubicBezTo>
                      <a:pt x="38" y="217"/>
                      <a:pt x="39" y="219"/>
                      <a:pt x="41" y="220"/>
                    </a:cubicBezTo>
                    <a:cubicBezTo>
                      <a:pt x="47" y="226"/>
                      <a:pt x="55" y="232"/>
                      <a:pt x="63" y="236"/>
                    </a:cubicBezTo>
                    <a:cubicBezTo>
                      <a:pt x="64" y="237"/>
                      <a:pt x="66" y="238"/>
                      <a:pt x="68" y="239"/>
                    </a:cubicBezTo>
                    <a:cubicBezTo>
                      <a:pt x="71" y="241"/>
                      <a:pt x="75" y="243"/>
                      <a:pt x="79" y="245"/>
                    </a:cubicBezTo>
                    <a:cubicBezTo>
                      <a:pt x="81" y="245"/>
                      <a:pt x="83" y="246"/>
                      <a:pt x="85" y="247"/>
                    </a:cubicBezTo>
                    <a:cubicBezTo>
                      <a:pt x="97" y="252"/>
                      <a:pt x="111" y="254"/>
                      <a:pt x="124" y="255"/>
                    </a:cubicBezTo>
                    <a:cubicBezTo>
                      <a:pt x="127" y="255"/>
                      <a:pt x="130" y="255"/>
                      <a:pt x="133" y="255"/>
                    </a:cubicBezTo>
                    <a:cubicBezTo>
                      <a:pt x="133" y="214"/>
                      <a:pt x="133" y="214"/>
                      <a:pt x="133" y="214"/>
                    </a:cubicBezTo>
                    <a:cubicBezTo>
                      <a:pt x="133" y="213"/>
                      <a:pt x="132" y="212"/>
                      <a:pt x="132" y="211"/>
                    </a:cubicBezTo>
                    <a:cubicBezTo>
                      <a:pt x="130" y="209"/>
                      <a:pt x="129" y="206"/>
                      <a:pt x="127" y="203"/>
                    </a:cubicBezTo>
                    <a:cubicBezTo>
                      <a:pt x="126" y="202"/>
                      <a:pt x="125" y="200"/>
                      <a:pt x="124" y="199"/>
                    </a:cubicBezTo>
                    <a:cubicBezTo>
                      <a:pt x="124" y="198"/>
                      <a:pt x="122" y="198"/>
                      <a:pt x="122" y="197"/>
                    </a:cubicBezTo>
                    <a:cubicBezTo>
                      <a:pt x="122" y="196"/>
                      <a:pt x="121" y="194"/>
                      <a:pt x="121" y="193"/>
                    </a:cubicBezTo>
                    <a:cubicBezTo>
                      <a:pt x="121" y="192"/>
                      <a:pt x="123" y="191"/>
                      <a:pt x="123" y="189"/>
                    </a:cubicBezTo>
                    <a:cubicBezTo>
                      <a:pt x="123" y="188"/>
                      <a:pt x="122" y="188"/>
                      <a:pt x="122" y="187"/>
                    </a:cubicBezTo>
                    <a:cubicBezTo>
                      <a:pt x="121" y="185"/>
                      <a:pt x="122" y="184"/>
                      <a:pt x="123" y="182"/>
                    </a:cubicBezTo>
                    <a:cubicBezTo>
                      <a:pt x="123" y="181"/>
                      <a:pt x="124" y="180"/>
                      <a:pt x="124" y="180"/>
                    </a:cubicBezTo>
                    <a:cubicBezTo>
                      <a:pt x="124" y="179"/>
                      <a:pt x="125" y="179"/>
                      <a:pt x="126" y="178"/>
                    </a:cubicBezTo>
                    <a:cubicBezTo>
                      <a:pt x="126" y="178"/>
                      <a:pt x="127" y="177"/>
                      <a:pt x="127" y="176"/>
                    </a:cubicBezTo>
                    <a:cubicBezTo>
                      <a:pt x="128" y="175"/>
                      <a:pt x="130" y="174"/>
                      <a:pt x="130" y="173"/>
                    </a:cubicBezTo>
                    <a:cubicBezTo>
                      <a:pt x="130" y="172"/>
                      <a:pt x="131" y="167"/>
                      <a:pt x="130" y="165"/>
                    </a:cubicBezTo>
                    <a:cubicBezTo>
                      <a:pt x="130" y="164"/>
                      <a:pt x="129" y="163"/>
                      <a:pt x="129" y="162"/>
                    </a:cubicBezTo>
                    <a:cubicBezTo>
                      <a:pt x="128" y="161"/>
                      <a:pt x="128" y="159"/>
                      <a:pt x="126" y="159"/>
                    </a:cubicBezTo>
                    <a:cubicBezTo>
                      <a:pt x="125" y="159"/>
                      <a:pt x="125" y="160"/>
                      <a:pt x="124" y="161"/>
                    </a:cubicBezTo>
                    <a:cubicBezTo>
                      <a:pt x="124" y="162"/>
                      <a:pt x="124" y="163"/>
                      <a:pt x="123" y="163"/>
                    </a:cubicBezTo>
                    <a:cubicBezTo>
                      <a:pt x="121" y="164"/>
                      <a:pt x="121" y="162"/>
                      <a:pt x="119" y="161"/>
                    </a:cubicBezTo>
                    <a:cubicBezTo>
                      <a:pt x="118" y="161"/>
                      <a:pt x="117" y="161"/>
                      <a:pt x="117" y="161"/>
                    </a:cubicBezTo>
                    <a:cubicBezTo>
                      <a:pt x="115" y="160"/>
                      <a:pt x="115" y="158"/>
                      <a:pt x="114" y="158"/>
                    </a:cubicBezTo>
                    <a:cubicBezTo>
                      <a:pt x="113" y="157"/>
                      <a:pt x="112" y="157"/>
                      <a:pt x="111" y="156"/>
                    </a:cubicBezTo>
                    <a:cubicBezTo>
                      <a:pt x="111" y="156"/>
                      <a:pt x="111" y="154"/>
                      <a:pt x="111" y="153"/>
                    </a:cubicBezTo>
                    <a:cubicBezTo>
                      <a:pt x="109" y="153"/>
                      <a:pt x="108" y="150"/>
                      <a:pt x="106" y="149"/>
                    </a:cubicBezTo>
                    <a:cubicBezTo>
                      <a:pt x="105" y="148"/>
                      <a:pt x="103" y="148"/>
                      <a:pt x="102" y="148"/>
                    </a:cubicBezTo>
                    <a:cubicBezTo>
                      <a:pt x="101" y="148"/>
                      <a:pt x="101" y="147"/>
                      <a:pt x="100" y="147"/>
                    </a:cubicBezTo>
                    <a:cubicBezTo>
                      <a:pt x="99" y="147"/>
                      <a:pt x="98" y="147"/>
                      <a:pt x="98" y="147"/>
                    </a:cubicBezTo>
                    <a:cubicBezTo>
                      <a:pt x="95" y="146"/>
                      <a:pt x="94" y="141"/>
                      <a:pt x="90" y="141"/>
                    </a:cubicBezTo>
                    <a:cubicBezTo>
                      <a:pt x="89" y="142"/>
                      <a:pt x="88" y="143"/>
                      <a:pt x="86" y="143"/>
                    </a:cubicBezTo>
                    <a:cubicBezTo>
                      <a:pt x="85" y="143"/>
                      <a:pt x="83" y="142"/>
                      <a:pt x="81" y="141"/>
                    </a:cubicBezTo>
                    <a:cubicBezTo>
                      <a:pt x="80" y="141"/>
                      <a:pt x="78" y="140"/>
                      <a:pt x="77" y="140"/>
                    </a:cubicBezTo>
                    <a:cubicBezTo>
                      <a:pt x="76" y="139"/>
                      <a:pt x="75" y="138"/>
                      <a:pt x="74" y="138"/>
                    </a:cubicBezTo>
                    <a:cubicBezTo>
                      <a:pt x="73" y="137"/>
                      <a:pt x="72" y="137"/>
                      <a:pt x="71" y="137"/>
                    </a:cubicBezTo>
                    <a:cubicBezTo>
                      <a:pt x="71" y="137"/>
                      <a:pt x="70" y="136"/>
                      <a:pt x="69" y="135"/>
                    </a:cubicBezTo>
                    <a:cubicBezTo>
                      <a:pt x="68" y="134"/>
                      <a:pt x="67" y="133"/>
                      <a:pt x="66" y="133"/>
                    </a:cubicBezTo>
                    <a:cubicBezTo>
                      <a:pt x="66" y="132"/>
                      <a:pt x="67" y="131"/>
                      <a:pt x="68" y="130"/>
                    </a:cubicBezTo>
                    <a:cubicBezTo>
                      <a:pt x="68" y="126"/>
                      <a:pt x="66" y="124"/>
                      <a:pt x="64" y="122"/>
                    </a:cubicBezTo>
                    <a:cubicBezTo>
                      <a:pt x="63" y="121"/>
                      <a:pt x="62" y="120"/>
                      <a:pt x="61" y="119"/>
                    </a:cubicBezTo>
                    <a:cubicBezTo>
                      <a:pt x="61" y="118"/>
                      <a:pt x="61" y="118"/>
                      <a:pt x="61" y="117"/>
                    </a:cubicBezTo>
                    <a:cubicBezTo>
                      <a:pt x="60" y="116"/>
                      <a:pt x="59" y="115"/>
                      <a:pt x="58" y="114"/>
                    </a:cubicBezTo>
                    <a:cubicBezTo>
                      <a:pt x="57" y="113"/>
                      <a:pt x="56" y="112"/>
                      <a:pt x="56" y="111"/>
                    </a:cubicBezTo>
                    <a:cubicBezTo>
                      <a:pt x="55" y="109"/>
                      <a:pt x="56" y="108"/>
                      <a:pt x="56" y="106"/>
                    </a:cubicBezTo>
                    <a:cubicBezTo>
                      <a:pt x="55" y="104"/>
                      <a:pt x="51" y="105"/>
                      <a:pt x="52" y="108"/>
                    </a:cubicBezTo>
                    <a:cubicBezTo>
                      <a:pt x="52" y="109"/>
                      <a:pt x="53" y="110"/>
                      <a:pt x="53" y="111"/>
                    </a:cubicBezTo>
                    <a:cubicBezTo>
                      <a:pt x="54" y="112"/>
                      <a:pt x="54" y="113"/>
                      <a:pt x="54" y="114"/>
                    </a:cubicBezTo>
                    <a:cubicBezTo>
                      <a:pt x="55" y="115"/>
                      <a:pt x="56" y="116"/>
                      <a:pt x="56" y="117"/>
                    </a:cubicBezTo>
                    <a:cubicBezTo>
                      <a:pt x="56" y="119"/>
                      <a:pt x="56" y="121"/>
                      <a:pt x="57" y="122"/>
                    </a:cubicBezTo>
                    <a:cubicBezTo>
                      <a:pt x="57" y="123"/>
                      <a:pt x="59" y="124"/>
                      <a:pt x="58" y="125"/>
                    </a:cubicBezTo>
                    <a:cubicBezTo>
                      <a:pt x="57" y="125"/>
                      <a:pt x="56" y="124"/>
                      <a:pt x="56" y="123"/>
                    </a:cubicBezTo>
                    <a:cubicBezTo>
                      <a:pt x="55" y="123"/>
                      <a:pt x="54" y="122"/>
                      <a:pt x="53" y="121"/>
                    </a:cubicBezTo>
                    <a:cubicBezTo>
                      <a:pt x="53" y="121"/>
                      <a:pt x="54" y="120"/>
                      <a:pt x="54" y="119"/>
                    </a:cubicBezTo>
                    <a:cubicBezTo>
                      <a:pt x="53" y="117"/>
                      <a:pt x="49" y="117"/>
                      <a:pt x="49" y="115"/>
                    </a:cubicBezTo>
                    <a:cubicBezTo>
                      <a:pt x="49" y="114"/>
                      <a:pt x="51" y="114"/>
                      <a:pt x="51" y="113"/>
                    </a:cubicBezTo>
                    <a:cubicBezTo>
                      <a:pt x="51" y="111"/>
                      <a:pt x="49" y="110"/>
                      <a:pt x="49" y="109"/>
                    </a:cubicBezTo>
                    <a:cubicBezTo>
                      <a:pt x="48" y="108"/>
                      <a:pt x="48" y="107"/>
                      <a:pt x="48" y="105"/>
                    </a:cubicBezTo>
                    <a:cubicBezTo>
                      <a:pt x="48" y="104"/>
                      <a:pt x="48" y="103"/>
                      <a:pt x="48" y="101"/>
                    </a:cubicBezTo>
                    <a:cubicBezTo>
                      <a:pt x="48" y="101"/>
                      <a:pt x="46" y="99"/>
                      <a:pt x="45" y="99"/>
                    </a:cubicBezTo>
                    <a:cubicBezTo>
                      <a:pt x="44" y="98"/>
                      <a:pt x="43" y="99"/>
                      <a:pt x="43" y="98"/>
                    </a:cubicBezTo>
                    <a:cubicBezTo>
                      <a:pt x="42" y="97"/>
                      <a:pt x="42" y="95"/>
                      <a:pt x="42" y="95"/>
                    </a:cubicBezTo>
                    <a:cubicBezTo>
                      <a:pt x="42" y="93"/>
                      <a:pt x="42" y="91"/>
                      <a:pt x="42" y="90"/>
                    </a:cubicBezTo>
                    <a:cubicBezTo>
                      <a:pt x="42" y="88"/>
                      <a:pt x="41" y="86"/>
                      <a:pt x="42" y="85"/>
                    </a:cubicBezTo>
                    <a:cubicBezTo>
                      <a:pt x="42" y="83"/>
                      <a:pt x="44" y="83"/>
                      <a:pt x="44" y="81"/>
                    </a:cubicBezTo>
                    <a:cubicBezTo>
                      <a:pt x="45" y="80"/>
                      <a:pt x="45" y="79"/>
                      <a:pt x="45" y="78"/>
                    </a:cubicBezTo>
                    <a:cubicBezTo>
                      <a:pt x="46" y="77"/>
                      <a:pt x="48" y="75"/>
                      <a:pt x="50" y="73"/>
                    </a:cubicBezTo>
                    <a:cubicBezTo>
                      <a:pt x="51" y="71"/>
                      <a:pt x="53" y="69"/>
                      <a:pt x="54" y="67"/>
                    </a:cubicBezTo>
                    <a:cubicBezTo>
                      <a:pt x="54" y="66"/>
                      <a:pt x="55" y="65"/>
                      <a:pt x="55" y="64"/>
                    </a:cubicBezTo>
                    <a:cubicBezTo>
                      <a:pt x="55" y="63"/>
                      <a:pt x="52" y="62"/>
                      <a:pt x="52" y="60"/>
                    </a:cubicBezTo>
                    <a:cubicBezTo>
                      <a:pt x="53" y="59"/>
                      <a:pt x="54" y="59"/>
                      <a:pt x="54" y="58"/>
                    </a:cubicBezTo>
                    <a:cubicBezTo>
                      <a:pt x="54" y="58"/>
                      <a:pt x="55" y="56"/>
                      <a:pt x="55" y="56"/>
                    </a:cubicBezTo>
                    <a:cubicBezTo>
                      <a:pt x="55" y="55"/>
                      <a:pt x="54" y="53"/>
                      <a:pt x="54" y="52"/>
                    </a:cubicBezTo>
                    <a:cubicBezTo>
                      <a:pt x="55" y="51"/>
                      <a:pt x="56" y="50"/>
                      <a:pt x="55" y="49"/>
                    </a:cubicBezTo>
                    <a:cubicBezTo>
                      <a:pt x="54" y="48"/>
                      <a:pt x="53" y="50"/>
                      <a:pt x="52" y="49"/>
                    </a:cubicBezTo>
                    <a:cubicBezTo>
                      <a:pt x="51" y="48"/>
                      <a:pt x="52" y="47"/>
                      <a:pt x="52" y="46"/>
                    </a:cubicBezTo>
                    <a:cubicBezTo>
                      <a:pt x="52" y="46"/>
                      <a:pt x="52" y="45"/>
                      <a:pt x="52" y="44"/>
                    </a:cubicBezTo>
                    <a:cubicBezTo>
                      <a:pt x="52" y="44"/>
                      <a:pt x="53" y="43"/>
                      <a:pt x="53" y="42"/>
                    </a:cubicBezTo>
                    <a:cubicBezTo>
                      <a:pt x="52" y="42"/>
                      <a:pt x="52" y="41"/>
                      <a:pt x="51" y="40"/>
                    </a:cubicBezTo>
                    <a:cubicBezTo>
                      <a:pt x="66" y="27"/>
                      <a:pt x="84" y="17"/>
                      <a:pt x="103" y="11"/>
                    </a:cubicBezTo>
                    <a:cubicBezTo>
                      <a:pt x="103" y="11"/>
                      <a:pt x="103" y="11"/>
                      <a:pt x="103" y="11"/>
                    </a:cubicBezTo>
                    <a:cubicBezTo>
                      <a:pt x="104" y="12"/>
                      <a:pt x="104" y="12"/>
                      <a:pt x="104" y="12"/>
                    </a:cubicBezTo>
                    <a:cubicBezTo>
                      <a:pt x="106" y="12"/>
                      <a:pt x="107" y="12"/>
                      <a:pt x="108" y="12"/>
                    </a:cubicBezTo>
                    <a:cubicBezTo>
                      <a:pt x="109" y="12"/>
                      <a:pt x="110" y="11"/>
                      <a:pt x="112" y="11"/>
                    </a:cubicBezTo>
                    <a:cubicBezTo>
                      <a:pt x="114" y="11"/>
                      <a:pt x="118" y="13"/>
                      <a:pt x="120" y="12"/>
                    </a:cubicBezTo>
                    <a:cubicBezTo>
                      <a:pt x="120" y="12"/>
                      <a:pt x="120" y="11"/>
                      <a:pt x="120" y="10"/>
                    </a:cubicBezTo>
                    <a:cubicBezTo>
                      <a:pt x="121" y="9"/>
                      <a:pt x="121" y="9"/>
                      <a:pt x="122" y="8"/>
                    </a:cubicBezTo>
                    <a:cubicBezTo>
                      <a:pt x="123" y="8"/>
                      <a:pt x="124" y="7"/>
                      <a:pt x="124" y="7"/>
                    </a:cubicBezTo>
                    <a:cubicBezTo>
                      <a:pt x="127" y="7"/>
                      <a:pt x="130" y="7"/>
                      <a:pt x="133" y="7"/>
                    </a:cubicBezTo>
                    <a:cubicBezTo>
                      <a:pt x="133" y="0"/>
                      <a:pt x="133" y="0"/>
                      <a:pt x="133" y="0"/>
                    </a:cubicBezTo>
                    <a:cubicBezTo>
                      <a:pt x="131" y="0"/>
                      <a:pt x="129" y="0"/>
                      <a:pt x="127" y="0"/>
                    </a:cubicBezTo>
                    <a:cubicBezTo>
                      <a:pt x="126" y="0"/>
                      <a:pt x="125" y="0"/>
                      <a:pt x="124" y="1"/>
                    </a:cubicBezTo>
                    <a:cubicBezTo>
                      <a:pt x="123" y="1"/>
                      <a:pt x="122" y="1"/>
                      <a:pt x="121" y="1"/>
                    </a:cubicBezTo>
                    <a:cubicBezTo>
                      <a:pt x="108" y="3"/>
                      <a:pt x="96" y="6"/>
                      <a:pt x="85" y="11"/>
                    </a:cubicBezTo>
                    <a:cubicBezTo>
                      <a:pt x="83" y="12"/>
                      <a:pt x="81" y="13"/>
                      <a:pt x="79" y="14"/>
                    </a:cubicBezTo>
                    <a:cubicBezTo>
                      <a:pt x="78" y="14"/>
                      <a:pt x="78" y="14"/>
                      <a:pt x="77" y="15"/>
                    </a:cubicBezTo>
                    <a:cubicBezTo>
                      <a:pt x="76" y="15"/>
                      <a:pt x="75" y="16"/>
                      <a:pt x="73" y="17"/>
                    </a:cubicBezTo>
                    <a:cubicBezTo>
                      <a:pt x="71" y="18"/>
                      <a:pt x="70" y="19"/>
                      <a:pt x="68" y="20"/>
                    </a:cubicBezTo>
                    <a:cubicBezTo>
                      <a:pt x="66" y="21"/>
                      <a:pt x="64" y="22"/>
                      <a:pt x="63" y="23"/>
                    </a:cubicBezTo>
                    <a:cubicBezTo>
                      <a:pt x="56" y="28"/>
                      <a:pt x="49" y="33"/>
                      <a:pt x="43" y="39"/>
                    </a:cubicBezTo>
                    <a:cubicBezTo>
                      <a:pt x="42" y="39"/>
                      <a:pt x="42" y="40"/>
                      <a:pt x="41" y="41"/>
                    </a:cubicBezTo>
                    <a:cubicBezTo>
                      <a:pt x="39" y="42"/>
                      <a:pt x="38" y="44"/>
                      <a:pt x="36" y="45"/>
                    </a:cubicBezTo>
                    <a:cubicBezTo>
                      <a:pt x="35" y="46"/>
                      <a:pt x="34" y="48"/>
                      <a:pt x="32" y="50"/>
                    </a:cubicBezTo>
                    <a:cubicBezTo>
                      <a:pt x="30" y="52"/>
                      <a:pt x="28" y="54"/>
                      <a:pt x="27" y="57"/>
                    </a:cubicBezTo>
                    <a:cubicBezTo>
                      <a:pt x="23" y="61"/>
                      <a:pt x="20" y="66"/>
                      <a:pt x="17" y="72"/>
                    </a:cubicBezTo>
                    <a:cubicBezTo>
                      <a:pt x="15" y="73"/>
                      <a:pt x="15" y="75"/>
                      <a:pt x="14" y="77"/>
                    </a:cubicBezTo>
                    <a:cubicBezTo>
                      <a:pt x="13" y="78"/>
                      <a:pt x="13" y="79"/>
                      <a:pt x="12" y="80"/>
                    </a:cubicBezTo>
                    <a:cubicBezTo>
                      <a:pt x="11" y="82"/>
                      <a:pt x="10" y="85"/>
                      <a:pt x="9" y="88"/>
                    </a:cubicBezTo>
                    <a:cubicBezTo>
                      <a:pt x="8" y="89"/>
                      <a:pt x="8" y="90"/>
                      <a:pt x="8" y="91"/>
                    </a:cubicBezTo>
                    <a:cubicBezTo>
                      <a:pt x="6" y="94"/>
                      <a:pt x="5" y="98"/>
                      <a:pt x="4" y="102"/>
                    </a:cubicBezTo>
                    <a:cubicBezTo>
                      <a:pt x="3" y="104"/>
                      <a:pt x="3" y="106"/>
                      <a:pt x="3" y="108"/>
                    </a:cubicBezTo>
                    <a:close/>
                    <a:moveTo>
                      <a:pt x="133" y="99"/>
                    </a:moveTo>
                    <a:cubicBezTo>
                      <a:pt x="133" y="159"/>
                      <a:pt x="133" y="159"/>
                      <a:pt x="133" y="159"/>
                    </a:cubicBezTo>
                    <a:cubicBezTo>
                      <a:pt x="133" y="160"/>
                      <a:pt x="132" y="160"/>
                      <a:pt x="132" y="160"/>
                    </a:cubicBezTo>
                    <a:cubicBezTo>
                      <a:pt x="131" y="160"/>
                      <a:pt x="130" y="158"/>
                      <a:pt x="129" y="158"/>
                    </a:cubicBezTo>
                    <a:cubicBezTo>
                      <a:pt x="126" y="157"/>
                      <a:pt x="124" y="159"/>
                      <a:pt x="122" y="159"/>
                    </a:cubicBezTo>
                    <a:cubicBezTo>
                      <a:pt x="119" y="159"/>
                      <a:pt x="116" y="156"/>
                      <a:pt x="116" y="153"/>
                    </a:cubicBezTo>
                    <a:cubicBezTo>
                      <a:pt x="116" y="152"/>
                      <a:pt x="117" y="150"/>
                      <a:pt x="117" y="148"/>
                    </a:cubicBezTo>
                    <a:cubicBezTo>
                      <a:pt x="117" y="147"/>
                      <a:pt x="118" y="146"/>
                      <a:pt x="118" y="145"/>
                    </a:cubicBezTo>
                    <a:cubicBezTo>
                      <a:pt x="118" y="143"/>
                      <a:pt x="116" y="142"/>
                      <a:pt x="115" y="142"/>
                    </a:cubicBezTo>
                    <a:cubicBezTo>
                      <a:pt x="112" y="141"/>
                      <a:pt x="109" y="143"/>
                      <a:pt x="106" y="142"/>
                    </a:cubicBezTo>
                    <a:cubicBezTo>
                      <a:pt x="105" y="141"/>
                      <a:pt x="107" y="140"/>
                      <a:pt x="107" y="139"/>
                    </a:cubicBezTo>
                    <a:cubicBezTo>
                      <a:pt x="107" y="139"/>
                      <a:pt x="107" y="138"/>
                      <a:pt x="107" y="137"/>
                    </a:cubicBezTo>
                    <a:cubicBezTo>
                      <a:pt x="107" y="137"/>
                      <a:pt x="108" y="136"/>
                      <a:pt x="109" y="135"/>
                    </a:cubicBezTo>
                    <a:cubicBezTo>
                      <a:pt x="109" y="134"/>
                      <a:pt x="109" y="133"/>
                      <a:pt x="109" y="132"/>
                    </a:cubicBezTo>
                    <a:cubicBezTo>
                      <a:pt x="110" y="131"/>
                      <a:pt x="110" y="131"/>
                      <a:pt x="110" y="130"/>
                    </a:cubicBezTo>
                    <a:cubicBezTo>
                      <a:pt x="111" y="129"/>
                      <a:pt x="110" y="128"/>
                      <a:pt x="110" y="127"/>
                    </a:cubicBezTo>
                    <a:cubicBezTo>
                      <a:pt x="107" y="128"/>
                      <a:pt x="106" y="128"/>
                      <a:pt x="105" y="129"/>
                    </a:cubicBezTo>
                    <a:cubicBezTo>
                      <a:pt x="102" y="130"/>
                      <a:pt x="102" y="134"/>
                      <a:pt x="99" y="135"/>
                    </a:cubicBezTo>
                    <a:cubicBezTo>
                      <a:pt x="98" y="135"/>
                      <a:pt x="97" y="135"/>
                      <a:pt x="96" y="135"/>
                    </a:cubicBezTo>
                    <a:cubicBezTo>
                      <a:pt x="95" y="136"/>
                      <a:pt x="94" y="136"/>
                      <a:pt x="93" y="136"/>
                    </a:cubicBezTo>
                    <a:cubicBezTo>
                      <a:pt x="92" y="136"/>
                      <a:pt x="90" y="135"/>
                      <a:pt x="89" y="134"/>
                    </a:cubicBezTo>
                    <a:cubicBezTo>
                      <a:pt x="88" y="134"/>
                      <a:pt x="87" y="130"/>
                      <a:pt x="87" y="130"/>
                    </a:cubicBezTo>
                    <a:cubicBezTo>
                      <a:pt x="86" y="126"/>
                      <a:pt x="87" y="122"/>
                      <a:pt x="88" y="120"/>
                    </a:cubicBezTo>
                    <a:cubicBezTo>
                      <a:pt x="89" y="119"/>
                      <a:pt x="89" y="118"/>
                      <a:pt x="89" y="118"/>
                    </a:cubicBezTo>
                    <a:cubicBezTo>
                      <a:pt x="90" y="117"/>
                      <a:pt x="89" y="116"/>
                      <a:pt x="90" y="114"/>
                    </a:cubicBezTo>
                    <a:cubicBezTo>
                      <a:pt x="90" y="112"/>
                      <a:pt x="93" y="111"/>
                      <a:pt x="94" y="110"/>
                    </a:cubicBezTo>
                    <a:cubicBezTo>
                      <a:pt x="96" y="109"/>
                      <a:pt x="98" y="108"/>
                      <a:pt x="100" y="107"/>
                    </a:cubicBezTo>
                    <a:cubicBezTo>
                      <a:pt x="101" y="107"/>
                      <a:pt x="103" y="108"/>
                      <a:pt x="104" y="108"/>
                    </a:cubicBezTo>
                    <a:cubicBezTo>
                      <a:pt x="105" y="108"/>
                      <a:pt x="106" y="109"/>
                      <a:pt x="107" y="108"/>
                    </a:cubicBezTo>
                    <a:cubicBezTo>
                      <a:pt x="109" y="109"/>
                      <a:pt x="110" y="107"/>
                      <a:pt x="112" y="105"/>
                    </a:cubicBezTo>
                    <a:cubicBezTo>
                      <a:pt x="114" y="106"/>
                      <a:pt x="115" y="105"/>
                      <a:pt x="117" y="105"/>
                    </a:cubicBezTo>
                    <a:cubicBezTo>
                      <a:pt x="119" y="105"/>
                      <a:pt x="120" y="107"/>
                      <a:pt x="120" y="107"/>
                    </a:cubicBezTo>
                    <a:cubicBezTo>
                      <a:pt x="121" y="107"/>
                      <a:pt x="122" y="106"/>
                      <a:pt x="123" y="106"/>
                    </a:cubicBezTo>
                    <a:cubicBezTo>
                      <a:pt x="124" y="106"/>
                      <a:pt x="125" y="107"/>
                      <a:pt x="125" y="109"/>
                    </a:cubicBezTo>
                    <a:cubicBezTo>
                      <a:pt x="125" y="110"/>
                      <a:pt x="124" y="111"/>
                      <a:pt x="125" y="112"/>
                    </a:cubicBezTo>
                    <a:cubicBezTo>
                      <a:pt x="126" y="114"/>
                      <a:pt x="128" y="114"/>
                      <a:pt x="130" y="114"/>
                    </a:cubicBezTo>
                    <a:cubicBezTo>
                      <a:pt x="131" y="113"/>
                      <a:pt x="130" y="112"/>
                      <a:pt x="130" y="110"/>
                    </a:cubicBezTo>
                    <a:cubicBezTo>
                      <a:pt x="130" y="110"/>
                      <a:pt x="130" y="109"/>
                      <a:pt x="130" y="108"/>
                    </a:cubicBezTo>
                    <a:cubicBezTo>
                      <a:pt x="130" y="107"/>
                      <a:pt x="129" y="107"/>
                      <a:pt x="129" y="106"/>
                    </a:cubicBezTo>
                    <a:cubicBezTo>
                      <a:pt x="129" y="103"/>
                      <a:pt x="131" y="101"/>
                      <a:pt x="133" y="99"/>
                    </a:cubicBezTo>
                    <a:close/>
                  </a:path>
                </a:pathLst>
              </a:custGeom>
              <a:solidFill>
                <a:srgbClr val="B7D5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ïS1ïďè">
                <a:extLst>
                  <a:ext uri="{FF2B5EF4-FFF2-40B4-BE49-F238E27FC236}">
                    <a16:creationId xmlns:a16="http://schemas.microsoft.com/office/drawing/2014/main" id="{7E849590-6C44-4AC1-9D83-371B7166D7AE}"/>
                  </a:ext>
                </a:extLst>
              </p:cNvPr>
              <p:cNvSpPr/>
              <p:nvPr/>
            </p:nvSpPr>
            <p:spPr bwMode="auto">
              <a:xfrm>
                <a:off x="3843338" y="1758912"/>
                <a:ext cx="4587875" cy="2144713"/>
              </a:xfrm>
              <a:custGeom>
                <a:avLst/>
                <a:gdLst>
                  <a:gd name="T0" fmla="*/ 1744 w 1774"/>
                  <a:gd name="T1" fmla="*/ 349 h 829"/>
                  <a:gd name="T2" fmla="*/ 1673 w 1774"/>
                  <a:gd name="T3" fmla="*/ 718 h 829"/>
                  <a:gd name="T4" fmla="*/ 1612 w 1774"/>
                  <a:gd name="T5" fmla="*/ 228 h 829"/>
                  <a:gd name="T6" fmla="*/ 1656 w 1774"/>
                  <a:gd name="T7" fmla="*/ 665 h 829"/>
                  <a:gd name="T8" fmla="*/ 1529 w 1774"/>
                  <a:gd name="T9" fmla="*/ 349 h 829"/>
                  <a:gd name="T10" fmla="*/ 1546 w 1774"/>
                  <a:gd name="T11" fmla="*/ 742 h 829"/>
                  <a:gd name="T12" fmla="*/ 1513 w 1774"/>
                  <a:gd name="T13" fmla="*/ 641 h 829"/>
                  <a:gd name="T14" fmla="*/ 1458 w 1774"/>
                  <a:gd name="T15" fmla="*/ 510 h 829"/>
                  <a:gd name="T16" fmla="*/ 1458 w 1774"/>
                  <a:gd name="T17" fmla="*/ 510 h 829"/>
                  <a:gd name="T18" fmla="*/ 1370 w 1774"/>
                  <a:gd name="T19" fmla="*/ 715 h 829"/>
                  <a:gd name="T20" fmla="*/ 1370 w 1774"/>
                  <a:gd name="T21" fmla="*/ 340 h 829"/>
                  <a:gd name="T22" fmla="*/ 1370 w 1774"/>
                  <a:gd name="T23" fmla="*/ 794 h 829"/>
                  <a:gd name="T24" fmla="*/ 1339 w 1774"/>
                  <a:gd name="T25" fmla="*/ 291 h 829"/>
                  <a:gd name="T26" fmla="*/ 1339 w 1774"/>
                  <a:gd name="T27" fmla="*/ 829 h 829"/>
                  <a:gd name="T28" fmla="*/ 1300 w 1774"/>
                  <a:gd name="T29" fmla="*/ 445 h 829"/>
                  <a:gd name="T30" fmla="*/ 1276 w 1774"/>
                  <a:gd name="T31" fmla="*/ 461 h 829"/>
                  <a:gd name="T32" fmla="*/ 1276 w 1774"/>
                  <a:gd name="T33" fmla="*/ 434 h 829"/>
                  <a:gd name="T34" fmla="*/ 1244 w 1774"/>
                  <a:gd name="T35" fmla="*/ 604 h 829"/>
                  <a:gd name="T36" fmla="*/ 1237 w 1774"/>
                  <a:gd name="T37" fmla="*/ 538 h 829"/>
                  <a:gd name="T38" fmla="*/ 1102 w 1774"/>
                  <a:gd name="T39" fmla="*/ 602 h 829"/>
                  <a:gd name="T40" fmla="*/ 1082 w 1774"/>
                  <a:gd name="T41" fmla="*/ 241 h 829"/>
                  <a:gd name="T42" fmla="*/ 1050 w 1774"/>
                  <a:gd name="T43" fmla="*/ 829 h 829"/>
                  <a:gd name="T44" fmla="*/ 1050 w 1774"/>
                  <a:gd name="T45" fmla="*/ 669 h 829"/>
                  <a:gd name="T46" fmla="*/ 1007 w 1774"/>
                  <a:gd name="T47" fmla="*/ 78 h 829"/>
                  <a:gd name="T48" fmla="*/ 1007 w 1774"/>
                  <a:gd name="T49" fmla="*/ 829 h 829"/>
                  <a:gd name="T50" fmla="*/ 955 w 1774"/>
                  <a:gd name="T51" fmla="*/ 172 h 829"/>
                  <a:gd name="T52" fmla="*/ 923 w 1774"/>
                  <a:gd name="T53" fmla="*/ 440 h 829"/>
                  <a:gd name="T54" fmla="*/ 913 w 1774"/>
                  <a:gd name="T55" fmla="*/ 774 h 829"/>
                  <a:gd name="T56" fmla="*/ 851 w 1774"/>
                  <a:gd name="T57" fmla="*/ 316 h 829"/>
                  <a:gd name="T58" fmla="*/ 818 w 1774"/>
                  <a:gd name="T59" fmla="*/ 535 h 829"/>
                  <a:gd name="T60" fmla="*/ 799 w 1774"/>
                  <a:gd name="T61" fmla="*/ 575 h 829"/>
                  <a:gd name="T62" fmla="*/ 766 w 1774"/>
                  <a:gd name="T63" fmla="*/ 78 h 829"/>
                  <a:gd name="T64" fmla="*/ 724 w 1774"/>
                  <a:gd name="T65" fmla="*/ 446 h 829"/>
                  <a:gd name="T66" fmla="*/ 691 w 1774"/>
                  <a:gd name="T67" fmla="*/ 706 h 829"/>
                  <a:gd name="T68" fmla="*/ 691 w 1774"/>
                  <a:gd name="T69" fmla="*/ 241 h 829"/>
                  <a:gd name="T70" fmla="*/ 672 w 1774"/>
                  <a:gd name="T71" fmla="*/ 464 h 829"/>
                  <a:gd name="T72" fmla="*/ 529 w 1774"/>
                  <a:gd name="T73" fmla="*/ 725 h 829"/>
                  <a:gd name="T74" fmla="*/ 536 w 1774"/>
                  <a:gd name="T75" fmla="*/ 259 h 829"/>
                  <a:gd name="T76" fmla="*/ 522 w 1774"/>
                  <a:gd name="T77" fmla="*/ 606 h 829"/>
                  <a:gd name="T78" fmla="*/ 498 w 1774"/>
                  <a:gd name="T79" fmla="*/ 639 h 829"/>
                  <a:gd name="T80" fmla="*/ 498 w 1774"/>
                  <a:gd name="T81" fmla="*/ 612 h 829"/>
                  <a:gd name="T82" fmla="*/ 466 w 1774"/>
                  <a:gd name="T83" fmla="*/ 362 h 829"/>
                  <a:gd name="T84" fmla="*/ 466 w 1774"/>
                  <a:gd name="T85" fmla="*/ 829 h 829"/>
                  <a:gd name="T86" fmla="*/ 427 w 1774"/>
                  <a:gd name="T87" fmla="*/ 629 h 829"/>
                  <a:gd name="T88" fmla="*/ 403 w 1774"/>
                  <a:gd name="T89" fmla="*/ 500 h 829"/>
                  <a:gd name="T90" fmla="*/ 396 w 1774"/>
                  <a:gd name="T91" fmla="*/ 423 h 829"/>
                  <a:gd name="T92" fmla="*/ 347 w 1774"/>
                  <a:gd name="T93" fmla="*/ 665 h 829"/>
                  <a:gd name="T94" fmla="*/ 347 w 1774"/>
                  <a:gd name="T95" fmla="*/ 256 h 829"/>
                  <a:gd name="T96" fmla="*/ 337 w 1774"/>
                  <a:gd name="T97" fmla="*/ 202 h 829"/>
                  <a:gd name="T98" fmla="*/ 254 w 1774"/>
                  <a:gd name="T99" fmla="*/ 333 h 829"/>
                  <a:gd name="T100" fmla="*/ 244 w 1774"/>
                  <a:gd name="T101" fmla="*/ 742 h 829"/>
                  <a:gd name="T102" fmla="*/ 220 w 1774"/>
                  <a:gd name="T103" fmla="*/ 95 h 829"/>
                  <a:gd name="T104" fmla="*/ 244 w 1774"/>
                  <a:gd name="T105" fmla="*/ 487 h 829"/>
                  <a:gd name="T106" fmla="*/ 197 w 1774"/>
                  <a:gd name="T107" fmla="*/ 95 h 829"/>
                  <a:gd name="T108" fmla="*/ 220 w 1774"/>
                  <a:gd name="T109" fmla="*/ 410 h 829"/>
                  <a:gd name="T110" fmla="*/ 186 w 1774"/>
                  <a:gd name="T111" fmla="*/ 256 h 829"/>
                  <a:gd name="T112" fmla="*/ 150 w 1774"/>
                  <a:gd name="T113" fmla="*/ 718 h 829"/>
                  <a:gd name="T114" fmla="*/ 186 w 1774"/>
                  <a:gd name="T115" fmla="*/ 641 h 829"/>
                  <a:gd name="T116" fmla="*/ 140 w 1774"/>
                  <a:gd name="T117" fmla="*/ 125 h 829"/>
                  <a:gd name="T118" fmla="*/ 150 w 1774"/>
                  <a:gd name="T119" fmla="*/ 665 h 829"/>
                  <a:gd name="T120" fmla="*/ 86 w 1774"/>
                  <a:gd name="T121" fmla="*/ 58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4" h="829">
                    <a:moveTo>
                      <a:pt x="1744" y="349"/>
                    </a:moveTo>
                    <a:cubicBezTo>
                      <a:pt x="1774" y="349"/>
                      <a:pt x="1774" y="349"/>
                      <a:pt x="1774" y="349"/>
                    </a:cubicBezTo>
                    <a:cubicBezTo>
                      <a:pt x="1774" y="829"/>
                      <a:pt x="1774" y="829"/>
                      <a:pt x="1774" y="829"/>
                    </a:cubicBezTo>
                    <a:cubicBezTo>
                      <a:pt x="1744" y="829"/>
                      <a:pt x="1744" y="829"/>
                      <a:pt x="1744" y="829"/>
                    </a:cubicBezTo>
                    <a:cubicBezTo>
                      <a:pt x="1744" y="718"/>
                      <a:pt x="1744" y="718"/>
                      <a:pt x="1744" y="718"/>
                    </a:cubicBezTo>
                    <a:cubicBezTo>
                      <a:pt x="1760" y="718"/>
                      <a:pt x="1760" y="718"/>
                      <a:pt x="1760" y="718"/>
                    </a:cubicBezTo>
                    <a:cubicBezTo>
                      <a:pt x="1760" y="665"/>
                      <a:pt x="1760" y="665"/>
                      <a:pt x="1760" y="665"/>
                    </a:cubicBezTo>
                    <a:cubicBezTo>
                      <a:pt x="1744" y="665"/>
                      <a:pt x="1744" y="665"/>
                      <a:pt x="1744" y="665"/>
                    </a:cubicBezTo>
                    <a:cubicBezTo>
                      <a:pt x="1744" y="641"/>
                      <a:pt x="1744" y="641"/>
                      <a:pt x="1744" y="641"/>
                    </a:cubicBezTo>
                    <a:cubicBezTo>
                      <a:pt x="1760" y="641"/>
                      <a:pt x="1760" y="641"/>
                      <a:pt x="1760" y="641"/>
                    </a:cubicBezTo>
                    <a:cubicBezTo>
                      <a:pt x="1760" y="588"/>
                      <a:pt x="1760" y="588"/>
                      <a:pt x="1760" y="588"/>
                    </a:cubicBezTo>
                    <a:cubicBezTo>
                      <a:pt x="1744" y="588"/>
                      <a:pt x="1744" y="588"/>
                      <a:pt x="1744" y="588"/>
                    </a:cubicBezTo>
                    <a:cubicBezTo>
                      <a:pt x="1744" y="487"/>
                      <a:pt x="1744" y="487"/>
                      <a:pt x="1744" y="487"/>
                    </a:cubicBezTo>
                    <a:cubicBezTo>
                      <a:pt x="1760" y="487"/>
                      <a:pt x="1760" y="487"/>
                      <a:pt x="1760" y="487"/>
                    </a:cubicBezTo>
                    <a:cubicBezTo>
                      <a:pt x="1760" y="433"/>
                      <a:pt x="1760" y="433"/>
                      <a:pt x="1760" y="433"/>
                    </a:cubicBezTo>
                    <a:cubicBezTo>
                      <a:pt x="1744" y="433"/>
                      <a:pt x="1744" y="433"/>
                      <a:pt x="1744" y="433"/>
                    </a:cubicBezTo>
                    <a:lnTo>
                      <a:pt x="1744" y="349"/>
                    </a:lnTo>
                    <a:close/>
                    <a:moveTo>
                      <a:pt x="1673" y="349"/>
                    </a:moveTo>
                    <a:cubicBezTo>
                      <a:pt x="1744" y="349"/>
                      <a:pt x="1744" y="349"/>
                      <a:pt x="1744" y="349"/>
                    </a:cubicBezTo>
                    <a:cubicBezTo>
                      <a:pt x="1744" y="433"/>
                      <a:pt x="1744" y="433"/>
                      <a:pt x="1744" y="433"/>
                    </a:cubicBezTo>
                    <a:cubicBezTo>
                      <a:pt x="1728" y="433"/>
                      <a:pt x="1728" y="433"/>
                      <a:pt x="1728" y="433"/>
                    </a:cubicBezTo>
                    <a:cubicBezTo>
                      <a:pt x="1728" y="487"/>
                      <a:pt x="1728" y="487"/>
                      <a:pt x="1728" y="487"/>
                    </a:cubicBezTo>
                    <a:cubicBezTo>
                      <a:pt x="1744" y="487"/>
                      <a:pt x="1744" y="487"/>
                      <a:pt x="1744" y="487"/>
                    </a:cubicBezTo>
                    <a:cubicBezTo>
                      <a:pt x="1744" y="588"/>
                      <a:pt x="1744" y="588"/>
                      <a:pt x="1744" y="588"/>
                    </a:cubicBezTo>
                    <a:cubicBezTo>
                      <a:pt x="1728" y="588"/>
                      <a:pt x="1728" y="588"/>
                      <a:pt x="1728" y="588"/>
                    </a:cubicBezTo>
                    <a:cubicBezTo>
                      <a:pt x="1728" y="641"/>
                      <a:pt x="1728" y="641"/>
                      <a:pt x="1728" y="641"/>
                    </a:cubicBezTo>
                    <a:cubicBezTo>
                      <a:pt x="1744" y="641"/>
                      <a:pt x="1744" y="641"/>
                      <a:pt x="1744" y="641"/>
                    </a:cubicBezTo>
                    <a:cubicBezTo>
                      <a:pt x="1744" y="665"/>
                      <a:pt x="1744" y="665"/>
                      <a:pt x="1744" y="665"/>
                    </a:cubicBezTo>
                    <a:cubicBezTo>
                      <a:pt x="1728" y="665"/>
                      <a:pt x="1728" y="665"/>
                      <a:pt x="1728" y="665"/>
                    </a:cubicBezTo>
                    <a:cubicBezTo>
                      <a:pt x="1728" y="718"/>
                      <a:pt x="1728" y="718"/>
                      <a:pt x="1728" y="718"/>
                    </a:cubicBezTo>
                    <a:cubicBezTo>
                      <a:pt x="1744" y="718"/>
                      <a:pt x="1744" y="718"/>
                      <a:pt x="1744" y="718"/>
                    </a:cubicBezTo>
                    <a:cubicBezTo>
                      <a:pt x="1744" y="829"/>
                      <a:pt x="1744" y="829"/>
                      <a:pt x="1744" y="829"/>
                    </a:cubicBezTo>
                    <a:cubicBezTo>
                      <a:pt x="1673" y="829"/>
                      <a:pt x="1673" y="829"/>
                      <a:pt x="1673" y="829"/>
                    </a:cubicBezTo>
                    <a:cubicBezTo>
                      <a:pt x="1673" y="795"/>
                      <a:pt x="1673" y="795"/>
                      <a:pt x="1673" y="795"/>
                    </a:cubicBezTo>
                    <a:cubicBezTo>
                      <a:pt x="1689" y="795"/>
                      <a:pt x="1689" y="795"/>
                      <a:pt x="1689" y="795"/>
                    </a:cubicBezTo>
                    <a:cubicBezTo>
                      <a:pt x="1689" y="742"/>
                      <a:pt x="1689" y="742"/>
                      <a:pt x="1689" y="742"/>
                    </a:cubicBezTo>
                    <a:cubicBezTo>
                      <a:pt x="1673" y="742"/>
                      <a:pt x="1673" y="742"/>
                      <a:pt x="1673" y="742"/>
                    </a:cubicBezTo>
                    <a:cubicBezTo>
                      <a:pt x="1673" y="718"/>
                      <a:pt x="1673" y="718"/>
                      <a:pt x="1673" y="718"/>
                    </a:cubicBezTo>
                    <a:cubicBezTo>
                      <a:pt x="1689" y="718"/>
                      <a:pt x="1689" y="718"/>
                      <a:pt x="1689" y="718"/>
                    </a:cubicBezTo>
                    <a:cubicBezTo>
                      <a:pt x="1689" y="665"/>
                      <a:pt x="1689" y="665"/>
                      <a:pt x="1689" y="665"/>
                    </a:cubicBezTo>
                    <a:cubicBezTo>
                      <a:pt x="1673" y="665"/>
                      <a:pt x="1673" y="665"/>
                      <a:pt x="1673" y="665"/>
                    </a:cubicBezTo>
                    <a:cubicBezTo>
                      <a:pt x="1673" y="641"/>
                      <a:pt x="1673" y="641"/>
                      <a:pt x="1673" y="641"/>
                    </a:cubicBezTo>
                    <a:cubicBezTo>
                      <a:pt x="1689" y="641"/>
                      <a:pt x="1689" y="641"/>
                      <a:pt x="1689" y="641"/>
                    </a:cubicBezTo>
                    <a:cubicBezTo>
                      <a:pt x="1689" y="588"/>
                      <a:pt x="1689" y="588"/>
                      <a:pt x="1689" y="588"/>
                    </a:cubicBezTo>
                    <a:cubicBezTo>
                      <a:pt x="1673" y="588"/>
                      <a:pt x="1673" y="588"/>
                      <a:pt x="1673" y="588"/>
                    </a:cubicBezTo>
                    <a:cubicBezTo>
                      <a:pt x="1673" y="564"/>
                      <a:pt x="1673" y="564"/>
                      <a:pt x="1673" y="564"/>
                    </a:cubicBezTo>
                    <a:cubicBezTo>
                      <a:pt x="1689" y="564"/>
                      <a:pt x="1689" y="564"/>
                      <a:pt x="1689" y="564"/>
                    </a:cubicBezTo>
                    <a:cubicBezTo>
                      <a:pt x="1689" y="510"/>
                      <a:pt x="1689" y="510"/>
                      <a:pt x="1689" y="510"/>
                    </a:cubicBezTo>
                    <a:cubicBezTo>
                      <a:pt x="1673" y="510"/>
                      <a:pt x="1673" y="510"/>
                      <a:pt x="1673" y="510"/>
                    </a:cubicBezTo>
                    <a:cubicBezTo>
                      <a:pt x="1673" y="487"/>
                      <a:pt x="1673" y="487"/>
                      <a:pt x="1673" y="487"/>
                    </a:cubicBezTo>
                    <a:cubicBezTo>
                      <a:pt x="1689" y="487"/>
                      <a:pt x="1689" y="487"/>
                      <a:pt x="1689" y="487"/>
                    </a:cubicBezTo>
                    <a:cubicBezTo>
                      <a:pt x="1689" y="433"/>
                      <a:pt x="1689" y="433"/>
                      <a:pt x="1689" y="433"/>
                    </a:cubicBezTo>
                    <a:cubicBezTo>
                      <a:pt x="1673" y="433"/>
                      <a:pt x="1673" y="433"/>
                      <a:pt x="1673" y="433"/>
                    </a:cubicBezTo>
                    <a:lnTo>
                      <a:pt x="1673" y="349"/>
                    </a:lnTo>
                    <a:close/>
                    <a:moveTo>
                      <a:pt x="1601" y="216"/>
                    </a:moveTo>
                    <a:cubicBezTo>
                      <a:pt x="1601" y="216"/>
                      <a:pt x="1601" y="216"/>
                      <a:pt x="1601" y="216"/>
                    </a:cubicBezTo>
                    <a:cubicBezTo>
                      <a:pt x="1607" y="216"/>
                      <a:pt x="1612" y="221"/>
                      <a:pt x="1612" y="228"/>
                    </a:cubicBezTo>
                    <a:cubicBezTo>
                      <a:pt x="1612" y="233"/>
                      <a:pt x="1609" y="237"/>
                      <a:pt x="1605" y="239"/>
                    </a:cubicBezTo>
                    <a:cubicBezTo>
                      <a:pt x="1605" y="264"/>
                      <a:pt x="1605" y="264"/>
                      <a:pt x="1605" y="264"/>
                    </a:cubicBezTo>
                    <a:cubicBezTo>
                      <a:pt x="1629" y="266"/>
                      <a:pt x="1649" y="288"/>
                      <a:pt x="1649" y="314"/>
                    </a:cubicBezTo>
                    <a:cubicBezTo>
                      <a:pt x="1649" y="349"/>
                      <a:pt x="1649" y="349"/>
                      <a:pt x="1649" y="349"/>
                    </a:cubicBezTo>
                    <a:cubicBezTo>
                      <a:pt x="1673" y="349"/>
                      <a:pt x="1673" y="349"/>
                      <a:pt x="1673" y="349"/>
                    </a:cubicBezTo>
                    <a:cubicBezTo>
                      <a:pt x="1673" y="433"/>
                      <a:pt x="1673" y="433"/>
                      <a:pt x="1673" y="433"/>
                    </a:cubicBezTo>
                    <a:cubicBezTo>
                      <a:pt x="1656" y="433"/>
                      <a:pt x="1656" y="433"/>
                      <a:pt x="1656" y="433"/>
                    </a:cubicBezTo>
                    <a:cubicBezTo>
                      <a:pt x="1656" y="487"/>
                      <a:pt x="1656" y="487"/>
                      <a:pt x="1656" y="487"/>
                    </a:cubicBezTo>
                    <a:cubicBezTo>
                      <a:pt x="1673" y="487"/>
                      <a:pt x="1673" y="487"/>
                      <a:pt x="1673" y="487"/>
                    </a:cubicBezTo>
                    <a:cubicBezTo>
                      <a:pt x="1673" y="510"/>
                      <a:pt x="1673" y="510"/>
                      <a:pt x="1673" y="510"/>
                    </a:cubicBezTo>
                    <a:cubicBezTo>
                      <a:pt x="1656" y="510"/>
                      <a:pt x="1656" y="510"/>
                      <a:pt x="1656" y="510"/>
                    </a:cubicBezTo>
                    <a:cubicBezTo>
                      <a:pt x="1656" y="564"/>
                      <a:pt x="1656" y="564"/>
                      <a:pt x="1656" y="564"/>
                    </a:cubicBezTo>
                    <a:cubicBezTo>
                      <a:pt x="1673" y="564"/>
                      <a:pt x="1673" y="564"/>
                      <a:pt x="1673" y="564"/>
                    </a:cubicBezTo>
                    <a:cubicBezTo>
                      <a:pt x="1673" y="588"/>
                      <a:pt x="1673" y="588"/>
                      <a:pt x="1673" y="588"/>
                    </a:cubicBezTo>
                    <a:cubicBezTo>
                      <a:pt x="1656" y="588"/>
                      <a:pt x="1656" y="588"/>
                      <a:pt x="1656" y="588"/>
                    </a:cubicBezTo>
                    <a:cubicBezTo>
                      <a:pt x="1656" y="641"/>
                      <a:pt x="1656" y="641"/>
                      <a:pt x="1656" y="641"/>
                    </a:cubicBezTo>
                    <a:cubicBezTo>
                      <a:pt x="1673" y="641"/>
                      <a:pt x="1673" y="641"/>
                      <a:pt x="1673" y="641"/>
                    </a:cubicBezTo>
                    <a:cubicBezTo>
                      <a:pt x="1673" y="665"/>
                      <a:pt x="1673" y="665"/>
                      <a:pt x="1673" y="665"/>
                    </a:cubicBezTo>
                    <a:cubicBezTo>
                      <a:pt x="1656" y="665"/>
                      <a:pt x="1656" y="665"/>
                      <a:pt x="1656" y="665"/>
                    </a:cubicBezTo>
                    <a:cubicBezTo>
                      <a:pt x="1656" y="718"/>
                      <a:pt x="1656" y="718"/>
                      <a:pt x="1656" y="718"/>
                    </a:cubicBezTo>
                    <a:cubicBezTo>
                      <a:pt x="1673" y="718"/>
                      <a:pt x="1673" y="718"/>
                      <a:pt x="1673" y="718"/>
                    </a:cubicBezTo>
                    <a:cubicBezTo>
                      <a:pt x="1673" y="742"/>
                      <a:pt x="1673" y="742"/>
                      <a:pt x="1673" y="742"/>
                    </a:cubicBezTo>
                    <a:cubicBezTo>
                      <a:pt x="1656" y="742"/>
                      <a:pt x="1656" y="742"/>
                      <a:pt x="1656" y="742"/>
                    </a:cubicBezTo>
                    <a:cubicBezTo>
                      <a:pt x="1656" y="795"/>
                      <a:pt x="1656" y="795"/>
                      <a:pt x="1656" y="795"/>
                    </a:cubicBezTo>
                    <a:cubicBezTo>
                      <a:pt x="1673" y="795"/>
                      <a:pt x="1673" y="795"/>
                      <a:pt x="1673" y="795"/>
                    </a:cubicBezTo>
                    <a:cubicBezTo>
                      <a:pt x="1673" y="829"/>
                      <a:pt x="1673" y="829"/>
                      <a:pt x="1673" y="829"/>
                    </a:cubicBezTo>
                    <a:cubicBezTo>
                      <a:pt x="1601" y="829"/>
                      <a:pt x="1601" y="829"/>
                      <a:pt x="1601" y="829"/>
                    </a:cubicBezTo>
                    <a:cubicBezTo>
                      <a:pt x="1601" y="641"/>
                      <a:pt x="1601" y="641"/>
                      <a:pt x="1601" y="641"/>
                    </a:cubicBezTo>
                    <a:cubicBezTo>
                      <a:pt x="1617" y="641"/>
                      <a:pt x="1617" y="641"/>
                      <a:pt x="1617" y="641"/>
                    </a:cubicBezTo>
                    <a:cubicBezTo>
                      <a:pt x="1617" y="588"/>
                      <a:pt x="1617" y="588"/>
                      <a:pt x="1617" y="588"/>
                    </a:cubicBezTo>
                    <a:cubicBezTo>
                      <a:pt x="1601" y="588"/>
                      <a:pt x="1601" y="588"/>
                      <a:pt x="1601" y="588"/>
                    </a:cubicBezTo>
                    <a:cubicBezTo>
                      <a:pt x="1601" y="349"/>
                      <a:pt x="1601" y="349"/>
                      <a:pt x="1601" y="349"/>
                    </a:cubicBezTo>
                    <a:cubicBezTo>
                      <a:pt x="1622" y="349"/>
                      <a:pt x="1622" y="349"/>
                      <a:pt x="1622" y="349"/>
                    </a:cubicBezTo>
                    <a:cubicBezTo>
                      <a:pt x="1622" y="314"/>
                      <a:pt x="1622" y="314"/>
                      <a:pt x="1622" y="314"/>
                    </a:cubicBezTo>
                    <a:cubicBezTo>
                      <a:pt x="1622" y="302"/>
                      <a:pt x="1613" y="292"/>
                      <a:pt x="1601" y="292"/>
                    </a:cubicBezTo>
                    <a:cubicBezTo>
                      <a:pt x="1601" y="292"/>
                      <a:pt x="1601" y="292"/>
                      <a:pt x="1601" y="292"/>
                    </a:cubicBezTo>
                    <a:lnTo>
                      <a:pt x="1601" y="216"/>
                    </a:lnTo>
                    <a:close/>
                    <a:moveTo>
                      <a:pt x="1529" y="349"/>
                    </a:moveTo>
                    <a:cubicBezTo>
                      <a:pt x="1553" y="349"/>
                      <a:pt x="1553" y="349"/>
                      <a:pt x="1553" y="349"/>
                    </a:cubicBezTo>
                    <a:cubicBezTo>
                      <a:pt x="1553" y="314"/>
                      <a:pt x="1553" y="314"/>
                      <a:pt x="1553" y="314"/>
                    </a:cubicBezTo>
                    <a:cubicBezTo>
                      <a:pt x="1553" y="288"/>
                      <a:pt x="1572" y="266"/>
                      <a:pt x="1597" y="264"/>
                    </a:cubicBezTo>
                    <a:cubicBezTo>
                      <a:pt x="1597" y="239"/>
                      <a:pt x="1597" y="239"/>
                      <a:pt x="1597" y="239"/>
                    </a:cubicBezTo>
                    <a:cubicBezTo>
                      <a:pt x="1593" y="237"/>
                      <a:pt x="1590" y="233"/>
                      <a:pt x="1590" y="228"/>
                    </a:cubicBezTo>
                    <a:cubicBezTo>
                      <a:pt x="1590" y="221"/>
                      <a:pt x="1595" y="216"/>
                      <a:pt x="1601" y="216"/>
                    </a:cubicBezTo>
                    <a:cubicBezTo>
                      <a:pt x="1601" y="292"/>
                      <a:pt x="1601" y="292"/>
                      <a:pt x="1601" y="292"/>
                    </a:cubicBezTo>
                    <a:cubicBezTo>
                      <a:pt x="1589" y="292"/>
                      <a:pt x="1580" y="302"/>
                      <a:pt x="1580" y="314"/>
                    </a:cubicBezTo>
                    <a:cubicBezTo>
                      <a:pt x="1580" y="349"/>
                      <a:pt x="1580" y="349"/>
                      <a:pt x="1580" y="349"/>
                    </a:cubicBezTo>
                    <a:cubicBezTo>
                      <a:pt x="1601" y="349"/>
                      <a:pt x="1601" y="349"/>
                      <a:pt x="1601" y="349"/>
                    </a:cubicBezTo>
                    <a:cubicBezTo>
                      <a:pt x="1601" y="588"/>
                      <a:pt x="1601" y="588"/>
                      <a:pt x="1601" y="588"/>
                    </a:cubicBezTo>
                    <a:cubicBezTo>
                      <a:pt x="1585" y="588"/>
                      <a:pt x="1585" y="588"/>
                      <a:pt x="1585" y="588"/>
                    </a:cubicBezTo>
                    <a:cubicBezTo>
                      <a:pt x="1585" y="641"/>
                      <a:pt x="1585" y="641"/>
                      <a:pt x="1585" y="641"/>
                    </a:cubicBezTo>
                    <a:cubicBezTo>
                      <a:pt x="1601" y="641"/>
                      <a:pt x="1601" y="641"/>
                      <a:pt x="1601" y="641"/>
                    </a:cubicBezTo>
                    <a:cubicBezTo>
                      <a:pt x="1601" y="829"/>
                      <a:pt x="1601" y="829"/>
                      <a:pt x="1601" y="829"/>
                    </a:cubicBezTo>
                    <a:cubicBezTo>
                      <a:pt x="1529" y="829"/>
                      <a:pt x="1529" y="829"/>
                      <a:pt x="1529" y="829"/>
                    </a:cubicBezTo>
                    <a:cubicBezTo>
                      <a:pt x="1529" y="795"/>
                      <a:pt x="1529" y="795"/>
                      <a:pt x="1529" y="795"/>
                    </a:cubicBezTo>
                    <a:cubicBezTo>
                      <a:pt x="1546" y="795"/>
                      <a:pt x="1546" y="795"/>
                      <a:pt x="1546" y="795"/>
                    </a:cubicBezTo>
                    <a:cubicBezTo>
                      <a:pt x="1546" y="742"/>
                      <a:pt x="1546" y="742"/>
                      <a:pt x="1546" y="742"/>
                    </a:cubicBezTo>
                    <a:cubicBezTo>
                      <a:pt x="1529" y="742"/>
                      <a:pt x="1529" y="742"/>
                      <a:pt x="1529" y="742"/>
                    </a:cubicBezTo>
                    <a:cubicBezTo>
                      <a:pt x="1529" y="641"/>
                      <a:pt x="1529" y="641"/>
                      <a:pt x="1529" y="641"/>
                    </a:cubicBezTo>
                    <a:cubicBezTo>
                      <a:pt x="1546" y="641"/>
                      <a:pt x="1546" y="641"/>
                      <a:pt x="1546" y="641"/>
                    </a:cubicBezTo>
                    <a:cubicBezTo>
                      <a:pt x="1546" y="588"/>
                      <a:pt x="1546" y="588"/>
                      <a:pt x="1546" y="588"/>
                    </a:cubicBezTo>
                    <a:cubicBezTo>
                      <a:pt x="1529" y="588"/>
                      <a:pt x="1529" y="588"/>
                      <a:pt x="1529" y="588"/>
                    </a:cubicBezTo>
                    <a:cubicBezTo>
                      <a:pt x="1529" y="564"/>
                      <a:pt x="1529" y="564"/>
                      <a:pt x="1529" y="564"/>
                    </a:cubicBezTo>
                    <a:cubicBezTo>
                      <a:pt x="1546" y="564"/>
                      <a:pt x="1546" y="564"/>
                      <a:pt x="1546" y="564"/>
                    </a:cubicBezTo>
                    <a:cubicBezTo>
                      <a:pt x="1546" y="510"/>
                      <a:pt x="1546" y="510"/>
                      <a:pt x="1546" y="510"/>
                    </a:cubicBezTo>
                    <a:cubicBezTo>
                      <a:pt x="1529" y="510"/>
                      <a:pt x="1529" y="510"/>
                      <a:pt x="1529" y="510"/>
                    </a:cubicBezTo>
                    <a:lnTo>
                      <a:pt x="1529" y="349"/>
                    </a:lnTo>
                    <a:close/>
                    <a:moveTo>
                      <a:pt x="1458" y="349"/>
                    </a:moveTo>
                    <a:cubicBezTo>
                      <a:pt x="1529" y="349"/>
                      <a:pt x="1529" y="349"/>
                      <a:pt x="1529" y="349"/>
                    </a:cubicBezTo>
                    <a:cubicBezTo>
                      <a:pt x="1529" y="510"/>
                      <a:pt x="1529" y="510"/>
                      <a:pt x="1529" y="510"/>
                    </a:cubicBezTo>
                    <a:cubicBezTo>
                      <a:pt x="1513" y="510"/>
                      <a:pt x="1513" y="510"/>
                      <a:pt x="1513" y="510"/>
                    </a:cubicBezTo>
                    <a:cubicBezTo>
                      <a:pt x="1513" y="564"/>
                      <a:pt x="1513" y="564"/>
                      <a:pt x="1513" y="564"/>
                    </a:cubicBezTo>
                    <a:cubicBezTo>
                      <a:pt x="1529" y="564"/>
                      <a:pt x="1529" y="564"/>
                      <a:pt x="1529" y="564"/>
                    </a:cubicBezTo>
                    <a:cubicBezTo>
                      <a:pt x="1529" y="588"/>
                      <a:pt x="1529" y="588"/>
                      <a:pt x="1529" y="588"/>
                    </a:cubicBezTo>
                    <a:cubicBezTo>
                      <a:pt x="1513" y="588"/>
                      <a:pt x="1513" y="588"/>
                      <a:pt x="1513" y="588"/>
                    </a:cubicBezTo>
                    <a:cubicBezTo>
                      <a:pt x="1513" y="641"/>
                      <a:pt x="1513" y="641"/>
                      <a:pt x="1513" y="641"/>
                    </a:cubicBezTo>
                    <a:cubicBezTo>
                      <a:pt x="1529" y="641"/>
                      <a:pt x="1529" y="641"/>
                      <a:pt x="1529" y="641"/>
                    </a:cubicBezTo>
                    <a:cubicBezTo>
                      <a:pt x="1529" y="742"/>
                      <a:pt x="1529" y="742"/>
                      <a:pt x="1529" y="742"/>
                    </a:cubicBezTo>
                    <a:cubicBezTo>
                      <a:pt x="1513" y="742"/>
                      <a:pt x="1513" y="742"/>
                      <a:pt x="1513" y="742"/>
                    </a:cubicBezTo>
                    <a:cubicBezTo>
                      <a:pt x="1513" y="795"/>
                      <a:pt x="1513" y="795"/>
                      <a:pt x="1513" y="795"/>
                    </a:cubicBezTo>
                    <a:cubicBezTo>
                      <a:pt x="1529" y="795"/>
                      <a:pt x="1529" y="795"/>
                      <a:pt x="1529" y="795"/>
                    </a:cubicBezTo>
                    <a:cubicBezTo>
                      <a:pt x="1529" y="829"/>
                      <a:pt x="1529" y="829"/>
                      <a:pt x="1529" y="829"/>
                    </a:cubicBezTo>
                    <a:cubicBezTo>
                      <a:pt x="1458" y="829"/>
                      <a:pt x="1458" y="829"/>
                      <a:pt x="1458" y="829"/>
                    </a:cubicBezTo>
                    <a:cubicBezTo>
                      <a:pt x="1458" y="795"/>
                      <a:pt x="1458" y="795"/>
                      <a:pt x="1458" y="795"/>
                    </a:cubicBezTo>
                    <a:cubicBezTo>
                      <a:pt x="1474" y="795"/>
                      <a:pt x="1474" y="795"/>
                      <a:pt x="1474" y="795"/>
                    </a:cubicBezTo>
                    <a:cubicBezTo>
                      <a:pt x="1474" y="742"/>
                      <a:pt x="1474" y="742"/>
                      <a:pt x="1474" y="742"/>
                    </a:cubicBezTo>
                    <a:cubicBezTo>
                      <a:pt x="1458" y="742"/>
                      <a:pt x="1458" y="742"/>
                      <a:pt x="1458" y="742"/>
                    </a:cubicBezTo>
                    <a:cubicBezTo>
                      <a:pt x="1458" y="718"/>
                      <a:pt x="1458" y="718"/>
                      <a:pt x="1458" y="718"/>
                    </a:cubicBezTo>
                    <a:cubicBezTo>
                      <a:pt x="1474" y="718"/>
                      <a:pt x="1474" y="718"/>
                      <a:pt x="1474" y="718"/>
                    </a:cubicBezTo>
                    <a:cubicBezTo>
                      <a:pt x="1474" y="665"/>
                      <a:pt x="1474" y="665"/>
                      <a:pt x="1474" y="665"/>
                    </a:cubicBezTo>
                    <a:cubicBezTo>
                      <a:pt x="1458" y="665"/>
                      <a:pt x="1458" y="665"/>
                      <a:pt x="1458" y="665"/>
                    </a:cubicBezTo>
                    <a:cubicBezTo>
                      <a:pt x="1458" y="564"/>
                      <a:pt x="1458" y="564"/>
                      <a:pt x="1458" y="564"/>
                    </a:cubicBezTo>
                    <a:cubicBezTo>
                      <a:pt x="1474" y="564"/>
                      <a:pt x="1474" y="564"/>
                      <a:pt x="1474" y="564"/>
                    </a:cubicBezTo>
                    <a:cubicBezTo>
                      <a:pt x="1474" y="510"/>
                      <a:pt x="1474" y="510"/>
                      <a:pt x="1474" y="510"/>
                    </a:cubicBezTo>
                    <a:cubicBezTo>
                      <a:pt x="1458" y="510"/>
                      <a:pt x="1458" y="510"/>
                      <a:pt x="1458" y="510"/>
                    </a:cubicBezTo>
                    <a:cubicBezTo>
                      <a:pt x="1458" y="487"/>
                      <a:pt x="1458" y="487"/>
                      <a:pt x="1458" y="487"/>
                    </a:cubicBezTo>
                    <a:cubicBezTo>
                      <a:pt x="1474" y="487"/>
                      <a:pt x="1474" y="487"/>
                      <a:pt x="1474" y="487"/>
                    </a:cubicBezTo>
                    <a:cubicBezTo>
                      <a:pt x="1474" y="433"/>
                      <a:pt x="1474" y="433"/>
                      <a:pt x="1474" y="433"/>
                    </a:cubicBezTo>
                    <a:cubicBezTo>
                      <a:pt x="1458" y="433"/>
                      <a:pt x="1458" y="433"/>
                      <a:pt x="1458" y="433"/>
                    </a:cubicBezTo>
                    <a:lnTo>
                      <a:pt x="1458" y="349"/>
                    </a:lnTo>
                    <a:close/>
                    <a:moveTo>
                      <a:pt x="1370" y="311"/>
                    </a:moveTo>
                    <a:cubicBezTo>
                      <a:pt x="1397" y="328"/>
                      <a:pt x="1397" y="328"/>
                      <a:pt x="1397" y="328"/>
                    </a:cubicBezTo>
                    <a:cubicBezTo>
                      <a:pt x="1397" y="397"/>
                      <a:pt x="1397" y="397"/>
                      <a:pt x="1397" y="397"/>
                    </a:cubicBezTo>
                    <a:cubicBezTo>
                      <a:pt x="1397" y="397"/>
                      <a:pt x="1397" y="397"/>
                      <a:pt x="1397" y="397"/>
                    </a:cubicBezTo>
                    <a:cubicBezTo>
                      <a:pt x="1425" y="397"/>
                      <a:pt x="1425" y="397"/>
                      <a:pt x="1425" y="397"/>
                    </a:cubicBezTo>
                    <a:cubicBezTo>
                      <a:pt x="1425" y="349"/>
                      <a:pt x="1425" y="349"/>
                      <a:pt x="1425" y="349"/>
                    </a:cubicBezTo>
                    <a:cubicBezTo>
                      <a:pt x="1425" y="349"/>
                      <a:pt x="1425" y="349"/>
                      <a:pt x="1425" y="349"/>
                    </a:cubicBezTo>
                    <a:cubicBezTo>
                      <a:pt x="1425" y="349"/>
                      <a:pt x="1425" y="349"/>
                      <a:pt x="1425" y="349"/>
                    </a:cubicBezTo>
                    <a:cubicBezTo>
                      <a:pt x="1458" y="349"/>
                      <a:pt x="1458" y="349"/>
                      <a:pt x="1458" y="349"/>
                    </a:cubicBezTo>
                    <a:cubicBezTo>
                      <a:pt x="1458" y="433"/>
                      <a:pt x="1458" y="433"/>
                      <a:pt x="1458" y="433"/>
                    </a:cubicBezTo>
                    <a:cubicBezTo>
                      <a:pt x="1441" y="433"/>
                      <a:pt x="1441" y="433"/>
                      <a:pt x="1441" y="433"/>
                    </a:cubicBezTo>
                    <a:cubicBezTo>
                      <a:pt x="1441" y="487"/>
                      <a:pt x="1441" y="487"/>
                      <a:pt x="1441" y="487"/>
                    </a:cubicBezTo>
                    <a:cubicBezTo>
                      <a:pt x="1458" y="487"/>
                      <a:pt x="1458" y="487"/>
                      <a:pt x="1458" y="487"/>
                    </a:cubicBezTo>
                    <a:cubicBezTo>
                      <a:pt x="1458" y="510"/>
                      <a:pt x="1458" y="510"/>
                      <a:pt x="1458" y="510"/>
                    </a:cubicBezTo>
                    <a:cubicBezTo>
                      <a:pt x="1441" y="510"/>
                      <a:pt x="1441" y="510"/>
                      <a:pt x="1441" y="510"/>
                    </a:cubicBezTo>
                    <a:cubicBezTo>
                      <a:pt x="1441" y="564"/>
                      <a:pt x="1441" y="564"/>
                      <a:pt x="1441" y="564"/>
                    </a:cubicBezTo>
                    <a:cubicBezTo>
                      <a:pt x="1458" y="564"/>
                      <a:pt x="1458" y="564"/>
                      <a:pt x="1458" y="564"/>
                    </a:cubicBezTo>
                    <a:cubicBezTo>
                      <a:pt x="1458" y="665"/>
                      <a:pt x="1458" y="665"/>
                      <a:pt x="1458" y="665"/>
                    </a:cubicBezTo>
                    <a:cubicBezTo>
                      <a:pt x="1441" y="665"/>
                      <a:pt x="1441" y="665"/>
                      <a:pt x="1441" y="665"/>
                    </a:cubicBezTo>
                    <a:cubicBezTo>
                      <a:pt x="1441" y="718"/>
                      <a:pt x="1441" y="718"/>
                      <a:pt x="1441" y="718"/>
                    </a:cubicBezTo>
                    <a:cubicBezTo>
                      <a:pt x="1458" y="718"/>
                      <a:pt x="1458" y="718"/>
                      <a:pt x="1458" y="718"/>
                    </a:cubicBezTo>
                    <a:cubicBezTo>
                      <a:pt x="1458" y="742"/>
                      <a:pt x="1458" y="742"/>
                      <a:pt x="1458" y="742"/>
                    </a:cubicBezTo>
                    <a:cubicBezTo>
                      <a:pt x="1441" y="742"/>
                      <a:pt x="1441" y="742"/>
                      <a:pt x="1441" y="742"/>
                    </a:cubicBezTo>
                    <a:cubicBezTo>
                      <a:pt x="1441" y="795"/>
                      <a:pt x="1441" y="795"/>
                      <a:pt x="1441" y="795"/>
                    </a:cubicBezTo>
                    <a:cubicBezTo>
                      <a:pt x="1458" y="795"/>
                      <a:pt x="1458" y="795"/>
                      <a:pt x="1458" y="795"/>
                    </a:cubicBezTo>
                    <a:cubicBezTo>
                      <a:pt x="1458" y="829"/>
                      <a:pt x="1458" y="829"/>
                      <a:pt x="1458" y="829"/>
                    </a:cubicBezTo>
                    <a:cubicBezTo>
                      <a:pt x="1397" y="829"/>
                      <a:pt x="1397" y="829"/>
                      <a:pt x="1397" y="829"/>
                    </a:cubicBezTo>
                    <a:cubicBezTo>
                      <a:pt x="1370" y="829"/>
                      <a:pt x="1370" y="829"/>
                      <a:pt x="1370" y="829"/>
                    </a:cubicBezTo>
                    <a:cubicBezTo>
                      <a:pt x="1370" y="794"/>
                      <a:pt x="1370" y="794"/>
                      <a:pt x="1370" y="794"/>
                    </a:cubicBezTo>
                    <a:cubicBezTo>
                      <a:pt x="1373" y="794"/>
                      <a:pt x="1375" y="794"/>
                      <a:pt x="1377" y="795"/>
                    </a:cubicBezTo>
                    <a:cubicBezTo>
                      <a:pt x="1377" y="776"/>
                      <a:pt x="1377" y="758"/>
                      <a:pt x="1377" y="740"/>
                    </a:cubicBezTo>
                    <a:cubicBezTo>
                      <a:pt x="1375" y="739"/>
                      <a:pt x="1373" y="739"/>
                      <a:pt x="1370" y="739"/>
                    </a:cubicBezTo>
                    <a:cubicBezTo>
                      <a:pt x="1370" y="715"/>
                      <a:pt x="1370" y="715"/>
                      <a:pt x="1370" y="715"/>
                    </a:cubicBezTo>
                    <a:cubicBezTo>
                      <a:pt x="1377" y="716"/>
                      <a:pt x="1377" y="716"/>
                      <a:pt x="1377" y="716"/>
                    </a:cubicBezTo>
                    <a:cubicBezTo>
                      <a:pt x="1377" y="697"/>
                      <a:pt x="1377" y="679"/>
                      <a:pt x="1377" y="660"/>
                    </a:cubicBezTo>
                    <a:cubicBezTo>
                      <a:pt x="1375" y="660"/>
                      <a:pt x="1373" y="660"/>
                      <a:pt x="1370" y="659"/>
                    </a:cubicBezTo>
                    <a:cubicBezTo>
                      <a:pt x="1370" y="635"/>
                      <a:pt x="1370" y="635"/>
                      <a:pt x="1370" y="635"/>
                    </a:cubicBezTo>
                    <a:cubicBezTo>
                      <a:pt x="1373" y="635"/>
                      <a:pt x="1375" y="636"/>
                      <a:pt x="1377" y="637"/>
                    </a:cubicBezTo>
                    <a:cubicBezTo>
                      <a:pt x="1377" y="618"/>
                      <a:pt x="1377" y="600"/>
                      <a:pt x="1377" y="581"/>
                    </a:cubicBezTo>
                    <a:cubicBezTo>
                      <a:pt x="1375" y="581"/>
                      <a:pt x="1373" y="580"/>
                      <a:pt x="1370" y="579"/>
                    </a:cubicBezTo>
                    <a:cubicBezTo>
                      <a:pt x="1370" y="555"/>
                      <a:pt x="1370" y="555"/>
                      <a:pt x="1370" y="555"/>
                    </a:cubicBezTo>
                    <a:cubicBezTo>
                      <a:pt x="1377" y="557"/>
                      <a:pt x="1377" y="557"/>
                      <a:pt x="1377" y="557"/>
                    </a:cubicBezTo>
                    <a:cubicBezTo>
                      <a:pt x="1377" y="539"/>
                      <a:pt x="1377" y="521"/>
                      <a:pt x="1377" y="502"/>
                    </a:cubicBezTo>
                    <a:cubicBezTo>
                      <a:pt x="1375" y="502"/>
                      <a:pt x="1373" y="501"/>
                      <a:pt x="1370" y="500"/>
                    </a:cubicBezTo>
                    <a:cubicBezTo>
                      <a:pt x="1370" y="396"/>
                      <a:pt x="1370" y="396"/>
                      <a:pt x="1370" y="396"/>
                    </a:cubicBezTo>
                    <a:cubicBezTo>
                      <a:pt x="1373" y="397"/>
                      <a:pt x="1375" y="398"/>
                      <a:pt x="1377" y="399"/>
                    </a:cubicBezTo>
                    <a:cubicBezTo>
                      <a:pt x="1377" y="381"/>
                      <a:pt x="1377" y="363"/>
                      <a:pt x="1377" y="344"/>
                    </a:cubicBezTo>
                    <a:cubicBezTo>
                      <a:pt x="1370" y="340"/>
                      <a:pt x="1370" y="340"/>
                      <a:pt x="1370" y="340"/>
                    </a:cubicBezTo>
                    <a:lnTo>
                      <a:pt x="1370" y="311"/>
                    </a:lnTo>
                    <a:close/>
                    <a:moveTo>
                      <a:pt x="1339" y="291"/>
                    </a:moveTo>
                    <a:cubicBezTo>
                      <a:pt x="1370" y="311"/>
                      <a:pt x="1370" y="311"/>
                      <a:pt x="1370" y="311"/>
                    </a:cubicBezTo>
                    <a:cubicBezTo>
                      <a:pt x="1370" y="340"/>
                      <a:pt x="1370" y="340"/>
                      <a:pt x="1370" y="340"/>
                    </a:cubicBezTo>
                    <a:cubicBezTo>
                      <a:pt x="1363" y="336"/>
                      <a:pt x="1363" y="336"/>
                      <a:pt x="1363" y="336"/>
                    </a:cubicBezTo>
                    <a:cubicBezTo>
                      <a:pt x="1363" y="354"/>
                      <a:pt x="1363" y="373"/>
                      <a:pt x="1363" y="392"/>
                    </a:cubicBezTo>
                    <a:cubicBezTo>
                      <a:pt x="1365" y="393"/>
                      <a:pt x="1368" y="394"/>
                      <a:pt x="1370" y="396"/>
                    </a:cubicBezTo>
                    <a:cubicBezTo>
                      <a:pt x="1370" y="500"/>
                      <a:pt x="1370" y="500"/>
                      <a:pt x="1370" y="500"/>
                    </a:cubicBezTo>
                    <a:cubicBezTo>
                      <a:pt x="1368" y="499"/>
                      <a:pt x="1365" y="498"/>
                      <a:pt x="1363" y="497"/>
                    </a:cubicBezTo>
                    <a:cubicBezTo>
                      <a:pt x="1363" y="515"/>
                      <a:pt x="1363" y="534"/>
                      <a:pt x="1363" y="553"/>
                    </a:cubicBezTo>
                    <a:cubicBezTo>
                      <a:pt x="1370" y="555"/>
                      <a:pt x="1370" y="555"/>
                      <a:pt x="1370" y="555"/>
                    </a:cubicBezTo>
                    <a:cubicBezTo>
                      <a:pt x="1370" y="579"/>
                      <a:pt x="1370" y="579"/>
                      <a:pt x="1370" y="579"/>
                    </a:cubicBezTo>
                    <a:cubicBezTo>
                      <a:pt x="1368" y="579"/>
                      <a:pt x="1365" y="578"/>
                      <a:pt x="1363" y="577"/>
                    </a:cubicBezTo>
                    <a:cubicBezTo>
                      <a:pt x="1363" y="596"/>
                      <a:pt x="1363" y="614"/>
                      <a:pt x="1363" y="633"/>
                    </a:cubicBezTo>
                    <a:cubicBezTo>
                      <a:pt x="1365" y="634"/>
                      <a:pt x="1368" y="634"/>
                      <a:pt x="1370" y="635"/>
                    </a:cubicBezTo>
                    <a:cubicBezTo>
                      <a:pt x="1370" y="659"/>
                      <a:pt x="1370" y="659"/>
                      <a:pt x="1370" y="659"/>
                    </a:cubicBezTo>
                    <a:cubicBezTo>
                      <a:pt x="1368" y="659"/>
                      <a:pt x="1365" y="658"/>
                      <a:pt x="1363" y="657"/>
                    </a:cubicBezTo>
                    <a:cubicBezTo>
                      <a:pt x="1363" y="676"/>
                      <a:pt x="1363" y="695"/>
                      <a:pt x="1363" y="714"/>
                    </a:cubicBezTo>
                    <a:cubicBezTo>
                      <a:pt x="1370" y="715"/>
                      <a:pt x="1370" y="715"/>
                      <a:pt x="1370" y="715"/>
                    </a:cubicBezTo>
                    <a:cubicBezTo>
                      <a:pt x="1370" y="739"/>
                      <a:pt x="1370" y="739"/>
                      <a:pt x="1370" y="739"/>
                    </a:cubicBezTo>
                    <a:cubicBezTo>
                      <a:pt x="1368" y="738"/>
                      <a:pt x="1365" y="738"/>
                      <a:pt x="1363" y="738"/>
                    </a:cubicBezTo>
                    <a:cubicBezTo>
                      <a:pt x="1363" y="757"/>
                      <a:pt x="1363" y="775"/>
                      <a:pt x="1363" y="794"/>
                    </a:cubicBezTo>
                    <a:cubicBezTo>
                      <a:pt x="1365" y="794"/>
                      <a:pt x="1368" y="794"/>
                      <a:pt x="1370" y="794"/>
                    </a:cubicBezTo>
                    <a:cubicBezTo>
                      <a:pt x="1370" y="829"/>
                      <a:pt x="1370" y="829"/>
                      <a:pt x="1370" y="829"/>
                    </a:cubicBezTo>
                    <a:cubicBezTo>
                      <a:pt x="1339" y="829"/>
                      <a:pt x="1339" y="829"/>
                      <a:pt x="1339" y="829"/>
                    </a:cubicBezTo>
                    <a:cubicBezTo>
                      <a:pt x="1339" y="793"/>
                      <a:pt x="1339" y="793"/>
                      <a:pt x="1339" y="793"/>
                    </a:cubicBezTo>
                    <a:cubicBezTo>
                      <a:pt x="1341" y="793"/>
                      <a:pt x="1343" y="793"/>
                      <a:pt x="1346" y="793"/>
                    </a:cubicBezTo>
                    <a:cubicBezTo>
                      <a:pt x="1346" y="774"/>
                      <a:pt x="1346" y="755"/>
                      <a:pt x="1346" y="736"/>
                    </a:cubicBezTo>
                    <a:cubicBezTo>
                      <a:pt x="1343" y="736"/>
                      <a:pt x="1341" y="735"/>
                      <a:pt x="1339" y="735"/>
                    </a:cubicBezTo>
                    <a:cubicBezTo>
                      <a:pt x="1339" y="627"/>
                      <a:pt x="1339" y="627"/>
                      <a:pt x="1339" y="627"/>
                    </a:cubicBezTo>
                    <a:cubicBezTo>
                      <a:pt x="1341" y="628"/>
                      <a:pt x="1343" y="628"/>
                      <a:pt x="1346" y="629"/>
                    </a:cubicBezTo>
                    <a:cubicBezTo>
                      <a:pt x="1346" y="610"/>
                      <a:pt x="1346" y="591"/>
                      <a:pt x="1346" y="572"/>
                    </a:cubicBezTo>
                    <a:cubicBezTo>
                      <a:pt x="1343" y="571"/>
                      <a:pt x="1341" y="570"/>
                      <a:pt x="1339" y="570"/>
                    </a:cubicBezTo>
                    <a:cubicBezTo>
                      <a:pt x="1339" y="544"/>
                      <a:pt x="1339" y="544"/>
                      <a:pt x="1339" y="544"/>
                    </a:cubicBezTo>
                    <a:cubicBezTo>
                      <a:pt x="1341" y="545"/>
                      <a:pt x="1343" y="546"/>
                      <a:pt x="1346" y="547"/>
                    </a:cubicBezTo>
                    <a:cubicBezTo>
                      <a:pt x="1346" y="528"/>
                      <a:pt x="1346" y="509"/>
                      <a:pt x="1346" y="490"/>
                    </a:cubicBezTo>
                    <a:cubicBezTo>
                      <a:pt x="1343" y="489"/>
                      <a:pt x="1341" y="488"/>
                      <a:pt x="1339" y="487"/>
                    </a:cubicBezTo>
                    <a:cubicBezTo>
                      <a:pt x="1339" y="462"/>
                      <a:pt x="1339" y="462"/>
                      <a:pt x="1339" y="462"/>
                    </a:cubicBezTo>
                    <a:cubicBezTo>
                      <a:pt x="1346" y="465"/>
                      <a:pt x="1346" y="465"/>
                      <a:pt x="1346" y="465"/>
                    </a:cubicBezTo>
                    <a:cubicBezTo>
                      <a:pt x="1346" y="446"/>
                      <a:pt x="1346" y="427"/>
                      <a:pt x="1346" y="407"/>
                    </a:cubicBezTo>
                    <a:cubicBezTo>
                      <a:pt x="1339" y="404"/>
                      <a:pt x="1339" y="404"/>
                      <a:pt x="1339" y="404"/>
                    </a:cubicBezTo>
                    <a:lnTo>
                      <a:pt x="1339" y="291"/>
                    </a:lnTo>
                    <a:close/>
                    <a:moveTo>
                      <a:pt x="1307" y="270"/>
                    </a:moveTo>
                    <a:cubicBezTo>
                      <a:pt x="1339" y="291"/>
                      <a:pt x="1339" y="291"/>
                      <a:pt x="1339" y="291"/>
                    </a:cubicBezTo>
                    <a:cubicBezTo>
                      <a:pt x="1339" y="404"/>
                      <a:pt x="1339" y="404"/>
                      <a:pt x="1339" y="404"/>
                    </a:cubicBezTo>
                    <a:cubicBezTo>
                      <a:pt x="1332" y="400"/>
                      <a:pt x="1332" y="400"/>
                      <a:pt x="1332" y="400"/>
                    </a:cubicBezTo>
                    <a:cubicBezTo>
                      <a:pt x="1332" y="420"/>
                      <a:pt x="1332" y="439"/>
                      <a:pt x="1332" y="458"/>
                    </a:cubicBezTo>
                    <a:cubicBezTo>
                      <a:pt x="1339" y="462"/>
                      <a:pt x="1339" y="462"/>
                      <a:pt x="1339" y="462"/>
                    </a:cubicBezTo>
                    <a:cubicBezTo>
                      <a:pt x="1339" y="487"/>
                      <a:pt x="1339" y="487"/>
                      <a:pt x="1339" y="487"/>
                    </a:cubicBezTo>
                    <a:cubicBezTo>
                      <a:pt x="1336" y="486"/>
                      <a:pt x="1334" y="485"/>
                      <a:pt x="1332" y="484"/>
                    </a:cubicBezTo>
                    <a:cubicBezTo>
                      <a:pt x="1332" y="503"/>
                      <a:pt x="1332" y="523"/>
                      <a:pt x="1332" y="542"/>
                    </a:cubicBezTo>
                    <a:cubicBezTo>
                      <a:pt x="1334" y="543"/>
                      <a:pt x="1336" y="544"/>
                      <a:pt x="1339" y="544"/>
                    </a:cubicBezTo>
                    <a:cubicBezTo>
                      <a:pt x="1339" y="570"/>
                      <a:pt x="1339" y="570"/>
                      <a:pt x="1339" y="570"/>
                    </a:cubicBezTo>
                    <a:cubicBezTo>
                      <a:pt x="1336" y="569"/>
                      <a:pt x="1334" y="568"/>
                      <a:pt x="1332" y="567"/>
                    </a:cubicBezTo>
                    <a:cubicBezTo>
                      <a:pt x="1332" y="587"/>
                      <a:pt x="1332" y="606"/>
                      <a:pt x="1332" y="626"/>
                    </a:cubicBezTo>
                    <a:cubicBezTo>
                      <a:pt x="1334" y="626"/>
                      <a:pt x="1336" y="627"/>
                      <a:pt x="1339" y="627"/>
                    </a:cubicBezTo>
                    <a:cubicBezTo>
                      <a:pt x="1339" y="735"/>
                      <a:pt x="1339" y="735"/>
                      <a:pt x="1339" y="735"/>
                    </a:cubicBezTo>
                    <a:cubicBezTo>
                      <a:pt x="1336" y="735"/>
                      <a:pt x="1334" y="735"/>
                      <a:pt x="1332" y="734"/>
                    </a:cubicBezTo>
                    <a:cubicBezTo>
                      <a:pt x="1332" y="754"/>
                      <a:pt x="1332" y="773"/>
                      <a:pt x="1332" y="793"/>
                    </a:cubicBezTo>
                    <a:cubicBezTo>
                      <a:pt x="1334" y="793"/>
                      <a:pt x="1336" y="793"/>
                      <a:pt x="1339" y="793"/>
                    </a:cubicBezTo>
                    <a:cubicBezTo>
                      <a:pt x="1339" y="829"/>
                      <a:pt x="1339" y="829"/>
                      <a:pt x="1339" y="829"/>
                    </a:cubicBezTo>
                    <a:cubicBezTo>
                      <a:pt x="1307" y="829"/>
                      <a:pt x="1307" y="829"/>
                      <a:pt x="1307" y="829"/>
                    </a:cubicBezTo>
                    <a:cubicBezTo>
                      <a:pt x="1307" y="706"/>
                      <a:pt x="1307" y="706"/>
                      <a:pt x="1307" y="706"/>
                    </a:cubicBezTo>
                    <a:cubicBezTo>
                      <a:pt x="1314" y="707"/>
                      <a:pt x="1314" y="707"/>
                      <a:pt x="1314" y="707"/>
                    </a:cubicBezTo>
                    <a:cubicBezTo>
                      <a:pt x="1314" y="687"/>
                      <a:pt x="1314" y="667"/>
                      <a:pt x="1314" y="647"/>
                    </a:cubicBezTo>
                    <a:cubicBezTo>
                      <a:pt x="1307" y="646"/>
                      <a:pt x="1307" y="646"/>
                      <a:pt x="1307" y="646"/>
                    </a:cubicBezTo>
                    <a:cubicBezTo>
                      <a:pt x="1307" y="534"/>
                      <a:pt x="1307" y="534"/>
                      <a:pt x="1307" y="534"/>
                    </a:cubicBezTo>
                    <a:cubicBezTo>
                      <a:pt x="1310" y="534"/>
                      <a:pt x="1312" y="535"/>
                      <a:pt x="1314" y="536"/>
                    </a:cubicBezTo>
                    <a:cubicBezTo>
                      <a:pt x="1314" y="516"/>
                      <a:pt x="1314" y="497"/>
                      <a:pt x="1314" y="477"/>
                    </a:cubicBezTo>
                    <a:cubicBezTo>
                      <a:pt x="1312" y="476"/>
                      <a:pt x="1310" y="475"/>
                      <a:pt x="1307" y="474"/>
                    </a:cubicBezTo>
                    <a:cubicBezTo>
                      <a:pt x="1307" y="448"/>
                      <a:pt x="1307" y="448"/>
                      <a:pt x="1307" y="448"/>
                    </a:cubicBezTo>
                    <a:cubicBezTo>
                      <a:pt x="1310" y="449"/>
                      <a:pt x="1312" y="450"/>
                      <a:pt x="1314" y="451"/>
                    </a:cubicBezTo>
                    <a:cubicBezTo>
                      <a:pt x="1314" y="431"/>
                      <a:pt x="1314" y="411"/>
                      <a:pt x="1314" y="391"/>
                    </a:cubicBezTo>
                    <a:cubicBezTo>
                      <a:pt x="1307" y="388"/>
                      <a:pt x="1307" y="388"/>
                      <a:pt x="1307" y="388"/>
                    </a:cubicBezTo>
                    <a:lnTo>
                      <a:pt x="1307" y="270"/>
                    </a:lnTo>
                    <a:close/>
                    <a:moveTo>
                      <a:pt x="1276" y="250"/>
                    </a:moveTo>
                    <a:cubicBezTo>
                      <a:pt x="1307" y="270"/>
                      <a:pt x="1307" y="270"/>
                      <a:pt x="1307" y="270"/>
                    </a:cubicBezTo>
                    <a:cubicBezTo>
                      <a:pt x="1307" y="388"/>
                      <a:pt x="1307" y="388"/>
                      <a:pt x="1307" y="388"/>
                    </a:cubicBezTo>
                    <a:cubicBezTo>
                      <a:pt x="1300" y="384"/>
                      <a:pt x="1300" y="384"/>
                      <a:pt x="1300" y="384"/>
                    </a:cubicBezTo>
                    <a:cubicBezTo>
                      <a:pt x="1300" y="404"/>
                      <a:pt x="1300" y="425"/>
                      <a:pt x="1300" y="445"/>
                    </a:cubicBezTo>
                    <a:cubicBezTo>
                      <a:pt x="1303" y="446"/>
                      <a:pt x="1305" y="447"/>
                      <a:pt x="1307" y="448"/>
                    </a:cubicBezTo>
                    <a:cubicBezTo>
                      <a:pt x="1307" y="474"/>
                      <a:pt x="1307" y="474"/>
                      <a:pt x="1307" y="474"/>
                    </a:cubicBezTo>
                    <a:cubicBezTo>
                      <a:pt x="1305" y="473"/>
                      <a:pt x="1303" y="472"/>
                      <a:pt x="1300" y="471"/>
                    </a:cubicBezTo>
                    <a:cubicBezTo>
                      <a:pt x="1300" y="491"/>
                      <a:pt x="1300" y="511"/>
                      <a:pt x="1300" y="531"/>
                    </a:cubicBezTo>
                    <a:cubicBezTo>
                      <a:pt x="1303" y="532"/>
                      <a:pt x="1305" y="533"/>
                      <a:pt x="1307" y="534"/>
                    </a:cubicBezTo>
                    <a:cubicBezTo>
                      <a:pt x="1307" y="646"/>
                      <a:pt x="1307" y="646"/>
                      <a:pt x="1307" y="646"/>
                    </a:cubicBezTo>
                    <a:cubicBezTo>
                      <a:pt x="1300" y="644"/>
                      <a:pt x="1300" y="644"/>
                      <a:pt x="1300" y="644"/>
                    </a:cubicBezTo>
                    <a:cubicBezTo>
                      <a:pt x="1300" y="664"/>
                      <a:pt x="1300" y="684"/>
                      <a:pt x="1300" y="705"/>
                    </a:cubicBezTo>
                    <a:cubicBezTo>
                      <a:pt x="1307" y="706"/>
                      <a:pt x="1307" y="706"/>
                      <a:pt x="1307" y="706"/>
                    </a:cubicBezTo>
                    <a:cubicBezTo>
                      <a:pt x="1307" y="829"/>
                      <a:pt x="1307" y="829"/>
                      <a:pt x="1307" y="829"/>
                    </a:cubicBezTo>
                    <a:cubicBezTo>
                      <a:pt x="1276" y="829"/>
                      <a:pt x="1276" y="829"/>
                      <a:pt x="1276" y="829"/>
                    </a:cubicBezTo>
                    <a:cubicBezTo>
                      <a:pt x="1276" y="701"/>
                      <a:pt x="1276" y="701"/>
                      <a:pt x="1276" y="701"/>
                    </a:cubicBezTo>
                    <a:cubicBezTo>
                      <a:pt x="1283" y="702"/>
                      <a:pt x="1283" y="702"/>
                      <a:pt x="1283" y="702"/>
                    </a:cubicBezTo>
                    <a:cubicBezTo>
                      <a:pt x="1283" y="682"/>
                      <a:pt x="1283" y="661"/>
                      <a:pt x="1283" y="641"/>
                    </a:cubicBezTo>
                    <a:cubicBezTo>
                      <a:pt x="1276" y="639"/>
                      <a:pt x="1276" y="639"/>
                      <a:pt x="1276" y="639"/>
                    </a:cubicBezTo>
                    <a:cubicBezTo>
                      <a:pt x="1276" y="523"/>
                      <a:pt x="1276" y="523"/>
                      <a:pt x="1276" y="523"/>
                    </a:cubicBezTo>
                    <a:cubicBezTo>
                      <a:pt x="1278" y="524"/>
                      <a:pt x="1281" y="525"/>
                      <a:pt x="1283" y="525"/>
                    </a:cubicBezTo>
                    <a:cubicBezTo>
                      <a:pt x="1283" y="505"/>
                      <a:pt x="1283" y="484"/>
                      <a:pt x="1283" y="464"/>
                    </a:cubicBezTo>
                    <a:cubicBezTo>
                      <a:pt x="1281" y="463"/>
                      <a:pt x="1278" y="462"/>
                      <a:pt x="1276" y="461"/>
                    </a:cubicBezTo>
                    <a:cubicBezTo>
                      <a:pt x="1276" y="434"/>
                      <a:pt x="1276" y="434"/>
                      <a:pt x="1276" y="434"/>
                    </a:cubicBezTo>
                    <a:cubicBezTo>
                      <a:pt x="1278" y="435"/>
                      <a:pt x="1281" y="436"/>
                      <a:pt x="1283" y="437"/>
                    </a:cubicBezTo>
                    <a:cubicBezTo>
                      <a:pt x="1283" y="416"/>
                      <a:pt x="1283" y="396"/>
                      <a:pt x="1283" y="375"/>
                    </a:cubicBezTo>
                    <a:cubicBezTo>
                      <a:pt x="1281" y="374"/>
                      <a:pt x="1278" y="373"/>
                      <a:pt x="1276" y="372"/>
                    </a:cubicBezTo>
                    <a:cubicBezTo>
                      <a:pt x="1276" y="345"/>
                      <a:pt x="1276" y="345"/>
                      <a:pt x="1276" y="345"/>
                    </a:cubicBezTo>
                    <a:cubicBezTo>
                      <a:pt x="1278" y="346"/>
                      <a:pt x="1281" y="347"/>
                      <a:pt x="1283" y="349"/>
                    </a:cubicBezTo>
                    <a:cubicBezTo>
                      <a:pt x="1283" y="328"/>
                      <a:pt x="1283" y="308"/>
                      <a:pt x="1283" y="287"/>
                    </a:cubicBezTo>
                    <a:cubicBezTo>
                      <a:pt x="1281" y="286"/>
                      <a:pt x="1278" y="284"/>
                      <a:pt x="1276" y="283"/>
                    </a:cubicBezTo>
                    <a:lnTo>
                      <a:pt x="1276" y="250"/>
                    </a:lnTo>
                    <a:close/>
                    <a:moveTo>
                      <a:pt x="1244" y="230"/>
                    </a:moveTo>
                    <a:cubicBezTo>
                      <a:pt x="1276" y="250"/>
                      <a:pt x="1276" y="250"/>
                      <a:pt x="1276" y="250"/>
                    </a:cubicBezTo>
                    <a:cubicBezTo>
                      <a:pt x="1276" y="283"/>
                      <a:pt x="1276" y="283"/>
                      <a:pt x="1276" y="283"/>
                    </a:cubicBezTo>
                    <a:cubicBezTo>
                      <a:pt x="1273" y="281"/>
                      <a:pt x="1271" y="280"/>
                      <a:pt x="1269" y="278"/>
                    </a:cubicBezTo>
                    <a:cubicBezTo>
                      <a:pt x="1269" y="299"/>
                      <a:pt x="1269" y="320"/>
                      <a:pt x="1269" y="341"/>
                    </a:cubicBezTo>
                    <a:cubicBezTo>
                      <a:pt x="1271" y="342"/>
                      <a:pt x="1273" y="344"/>
                      <a:pt x="1276" y="345"/>
                    </a:cubicBezTo>
                    <a:cubicBezTo>
                      <a:pt x="1276" y="372"/>
                      <a:pt x="1276" y="372"/>
                      <a:pt x="1276" y="372"/>
                    </a:cubicBezTo>
                    <a:cubicBezTo>
                      <a:pt x="1273" y="371"/>
                      <a:pt x="1271" y="369"/>
                      <a:pt x="1269" y="368"/>
                    </a:cubicBezTo>
                    <a:cubicBezTo>
                      <a:pt x="1269" y="389"/>
                      <a:pt x="1269" y="410"/>
                      <a:pt x="1269" y="431"/>
                    </a:cubicBezTo>
                    <a:cubicBezTo>
                      <a:pt x="1271" y="432"/>
                      <a:pt x="1273" y="433"/>
                      <a:pt x="1276" y="434"/>
                    </a:cubicBezTo>
                    <a:cubicBezTo>
                      <a:pt x="1276" y="461"/>
                      <a:pt x="1276" y="461"/>
                      <a:pt x="1276" y="461"/>
                    </a:cubicBezTo>
                    <a:cubicBezTo>
                      <a:pt x="1273" y="460"/>
                      <a:pt x="1271" y="459"/>
                      <a:pt x="1269" y="458"/>
                    </a:cubicBezTo>
                    <a:cubicBezTo>
                      <a:pt x="1269" y="479"/>
                      <a:pt x="1269" y="500"/>
                      <a:pt x="1269" y="520"/>
                    </a:cubicBezTo>
                    <a:cubicBezTo>
                      <a:pt x="1271" y="521"/>
                      <a:pt x="1273" y="522"/>
                      <a:pt x="1276" y="523"/>
                    </a:cubicBezTo>
                    <a:cubicBezTo>
                      <a:pt x="1276" y="639"/>
                      <a:pt x="1276" y="639"/>
                      <a:pt x="1276" y="639"/>
                    </a:cubicBezTo>
                    <a:cubicBezTo>
                      <a:pt x="1269" y="638"/>
                      <a:pt x="1269" y="638"/>
                      <a:pt x="1269" y="638"/>
                    </a:cubicBezTo>
                    <a:cubicBezTo>
                      <a:pt x="1269" y="658"/>
                      <a:pt x="1269" y="679"/>
                      <a:pt x="1269" y="700"/>
                    </a:cubicBezTo>
                    <a:cubicBezTo>
                      <a:pt x="1276" y="701"/>
                      <a:pt x="1276" y="701"/>
                      <a:pt x="1276" y="701"/>
                    </a:cubicBezTo>
                    <a:cubicBezTo>
                      <a:pt x="1276" y="829"/>
                      <a:pt x="1276" y="829"/>
                      <a:pt x="1276" y="829"/>
                    </a:cubicBezTo>
                    <a:cubicBezTo>
                      <a:pt x="1244" y="829"/>
                      <a:pt x="1244" y="829"/>
                      <a:pt x="1244" y="829"/>
                    </a:cubicBezTo>
                    <a:cubicBezTo>
                      <a:pt x="1244" y="789"/>
                      <a:pt x="1244" y="789"/>
                      <a:pt x="1244" y="789"/>
                    </a:cubicBezTo>
                    <a:cubicBezTo>
                      <a:pt x="1247" y="789"/>
                      <a:pt x="1249" y="789"/>
                      <a:pt x="1251" y="789"/>
                    </a:cubicBezTo>
                    <a:cubicBezTo>
                      <a:pt x="1251" y="768"/>
                      <a:pt x="1251" y="747"/>
                      <a:pt x="1251" y="725"/>
                    </a:cubicBezTo>
                    <a:cubicBezTo>
                      <a:pt x="1249" y="725"/>
                      <a:pt x="1247" y="725"/>
                      <a:pt x="1244" y="725"/>
                    </a:cubicBezTo>
                    <a:cubicBezTo>
                      <a:pt x="1244" y="697"/>
                      <a:pt x="1244" y="697"/>
                      <a:pt x="1244" y="697"/>
                    </a:cubicBezTo>
                    <a:cubicBezTo>
                      <a:pt x="1251" y="698"/>
                      <a:pt x="1251" y="698"/>
                      <a:pt x="1251" y="698"/>
                    </a:cubicBezTo>
                    <a:cubicBezTo>
                      <a:pt x="1251" y="676"/>
                      <a:pt x="1251" y="655"/>
                      <a:pt x="1251" y="634"/>
                    </a:cubicBezTo>
                    <a:cubicBezTo>
                      <a:pt x="1244" y="632"/>
                      <a:pt x="1244" y="632"/>
                      <a:pt x="1244" y="632"/>
                    </a:cubicBezTo>
                    <a:cubicBezTo>
                      <a:pt x="1244" y="604"/>
                      <a:pt x="1244" y="604"/>
                      <a:pt x="1244" y="604"/>
                    </a:cubicBezTo>
                    <a:cubicBezTo>
                      <a:pt x="1247" y="605"/>
                      <a:pt x="1249" y="606"/>
                      <a:pt x="1251" y="606"/>
                    </a:cubicBezTo>
                    <a:cubicBezTo>
                      <a:pt x="1251" y="585"/>
                      <a:pt x="1251" y="564"/>
                      <a:pt x="1251" y="542"/>
                    </a:cubicBezTo>
                    <a:cubicBezTo>
                      <a:pt x="1244" y="540"/>
                      <a:pt x="1244" y="540"/>
                      <a:pt x="1244" y="540"/>
                    </a:cubicBezTo>
                    <a:cubicBezTo>
                      <a:pt x="1244" y="420"/>
                      <a:pt x="1244" y="420"/>
                      <a:pt x="1244" y="420"/>
                    </a:cubicBezTo>
                    <a:cubicBezTo>
                      <a:pt x="1247" y="421"/>
                      <a:pt x="1249" y="422"/>
                      <a:pt x="1251" y="423"/>
                    </a:cubicBezTo>
                    <a:cubicBezTo>
                      <a:pt x="1251" y="402"/>
                      <a:pt x="1251" y="381"/>
                      <a:pt x="1251" y="359"/>
                    </a:cubicBezTo>
                    <a:cubicBezTo>
                      <a:pt x="1244" y="356"/>
                      <a:pt x="1244" y="356"/>
                      <a:pt x="1244" y="356"/>
                    </a:cubicBezTo>
                    <a:lnTo>
                      <a:pt x="1244" y="230"/>
                    </a:lnTo>
                    <a:close/>
                    <a:moveTo>
                      <a:pt x="1092" y="132"/>
                    </a:moveTo>
                    <a:cubicBezTo>
                      <a:pt x="1128" y="155"/>
                      <a:pt x="1128" y="155"/>
                      <a:pt x="1128" y="155"/>
                    </a:cubicBezTo>
                    <a:cubicBezTo>
                      <a:pt x="1128" y="324"/>
                      <a:pt x="1128" y="324"/>
                      <a:pt x="1128" y="324"/>
                    </a:cubicBezTo>
                    <a:cubicBezTo>
                      <a:pt x="1218" y="213"/>
                      <a:pt x="1218" y="213"/>
                      <a:pt x="1218" y="213"/>
                    </a:cubicBezTo>
                    <a:cubicBezTo>
                      <a:pt x="1244" y="230"/>
                      <a:pt x="1244" y="230"/>
                      <a:pt x="1244" y="230"/>
                    </a:cubicBezTo>
                    <a:cubicBezTo>
                      <a:pt x="1244" y="356"/>
                      <a:pt x="1244" y="356"/>
                      <a:pt x="1244" y="356"/>
                    </a:cubicBezTo>
                    <a:cubicBezTo>
                      <a:pt x="1237" y="352"/>
                      <a:pt x="1237" y="352"/>
                      <a:pt x="1237" y="352"/>
                    </a:cubicBezTo>
                    <a:cubicBezTo>
                      <a:pt x="1237" y="374"/>
                      <a:pt x="1237" y="395"/>
                      <a:pt x="1237" y="417"/>
                    </a:cubicBezTo>
                    <a:cubicBezTo>
                      <a:pt x="1240" y="418"/>
                      <a:pt x="1242" y="419"/>
                      <a:pt x="1244" y="420"/>
                    </a:cubicBezTo>
                    <a:cubicBezTo>
                      <a:pt x="1244" y="540"/>
                      <a:pt x="1244" y="540"/>
                      <a:pt x="1244" y="540"/>
                    </a:cubicBezTo>
                    <a:cubicBezTo>
                      <a:pt x="1237" y="538"/>
                      <a:pt x="1237" y="538"/>
                      <a:pt x="1237" y="538"/>
                    </a:cubicBezTo>
                    <a:cubicBezTo>
                      <a:pt x="1237" y="560"/>
                      <a:pt x="1237" y="581"/>
                      <a:pt x="1237" y="603"/>
                    </a:cubicBezTo>
                    <a:cubicBezTo>
                      <a:pt x="1240" y="603"/>
                      <a:pt x="1242" y="604"/>
                      <a:pt x="1244" y="604"/>
                    </a:cubicBezTo>
                    <a:cubicBezTo>
                      <a:pt x="1244" y="632"/>
                      <a:pt x="1244" y="632"/>
                      <a:pt x="1244" y="632"/>
                    </a:cubicBezTo>
                    <a:cubicBezTo>
                      <a:pt x="1237" y="631"/>
                      <a:pt x="1237" y="631"/>
                      <a:pt x="1237" y="631"/>
                    </a:cubicBezTo>
                    <a:cubicBezTo>
                      <a:pt x="1237" y="652"/>
                      <a:pt x="1237" y="674"/>
                      <a:pt x="1237" y="696"/>
                    </a:cubicBezTo>
                    <a:cubicBezTo>
                      <a:pt x="1244" y="697"/>
                      <a:pt x="1244" y="697"/>
                      <a:pt x="1244" y="697"/>
                    </a:cubicBezTo>
                    <a:cubicBezTo>
                      <a:pt x="1244" y="725"/>
                      <a:pt x="1244" y="725"/>
                      <a:pt x="1244" y="725"/>
                    </a:cubicBezTo>
                    <a:cubicBezTo>
                      <a:pt x="1242" y="724"/>
                      <a:pt x="1240" y="724"/>
                      <a:pt x="1237" y="724"/>
                    </a:cubicBezTo>
                    <a:cubicBezTo>
                      <a:pt x="1237" y="745"/>
                      <a:pt x="1237" y="767"/>
                      <a:pt x="1237" y="788"/>
                    </a:cubicBezTo>
                    <a:cubicBezTo>
                      <a:pt x="1240" y="789"/>
                      <a:pt x="1242" y="789"/>
                      <a:pt x="1244" y="789"/>
                    </a:cubicBezTo>
                    <a:cubicBezTo>
                      <a:pt x="1244" y="829"/>
                      <a:pt x="1244" y="829"/>
                      <a:pt x="1244" y="829"/>
                    </a:cubicBezTo>
                    <a:cubicBezTo>
                      <a:pt x="1092" y="829"/>
                      <a:pt x="1092" y="829"/>
                      <a:pt x="1092" y="829"/>
                    </a:cubicBezTo>
                    <a:cubicBezTo>
                      <a:pt x="1092" y="782"/>
                      <a:pt x="1092" y="782"/>
                      <a:pt x="1092" y="782"/>
                    </a:cubicBezTo>
                    <a:cubicBezTo>
                      <a:pt x="1095" y="782"/>
                      <a:pt x="1098" y="782"/>
                      <a:pt x="1102" y="783"/>
                    </a:cubicBezTo>
                    <a:cubicBezTo>
                      <a:pt x="1102" y="758"/>
                      <a:pt x="1102" y="733"/>
                      <a:pt x="1102" y="709"/>
                    </a:cubicBezTo>
                    <a:cubicBezTo>
                      <a:pt x="1098" y="708"/>
                      <a:pt x="1095" y="708"/>
                      <a:pt x="1092" y="707"/>
                    </a:cubicBezTo>
                    <a:cubicBezTo>
                      <a:pt x="1092" y="675"/>
                      <a:pt x="1092" y="675"/>
                      <a:pt x="1092" y="675"/>
                    </a:cubicBezTo>
                    <a:cubicBezTo>
                      <a:pt x="1102" y="676"/>
                      <a:pt x="1102" y="676"/>
                      <a:pt x="1102" y="676"/>
                    </a:cubicBezTo>
                    <a:cubicBezTo>
                      <a:pt x="1102" y="652"/>
                      <a:pt x="1102" y="627"/>
                      <a:pt x="1102" y="602"/>
                    </a:cubicBezTo>
                    <a:cubicBezTo>
                      <a:pt x="1098" y="602"/>
                      <a:pt x="1095" y="601"/>
                      <a:pt x="1092" y="600"/>
                    </a:cubicBezTo>
                    <a:cubicBezTo>
                      <a:pt x="1092" y="568"/>
                      <a:pt x="1092" y="568"/>
                      <a:pt x="1092" y="568"/>
                    </a:cubicBezTo>
                    <a:cubicBezTo>
                      <a:pt x="1095" y="569"/>
                      <a:pt x="1098" y="569"/>
                      <a:pt x="1102" y="570"/>
                    </a:cubicBezTo>
                    <a:cubicBezTo>
                      <a:pt x="1102" y="545"/>
                      <a:pt x="1102" y="521"/>
                      <a:pt x="1102" y="496"/>
                    </a:cubicBezTo>
                    <a:cubicBezTo>
                      <a:pt x="1098" y="495"/>
                      <a:pt x="1095" y="494"/>
                      <a:pt x="1092" y="493"/>
                    </a:cubicBezTo>
                    <a:cubicBezTo>
                      <a:pt x="1092" y="460"/>
                      <a:pt x="1092" y="460"/>
                      <a:pt x="1092" y="460"/>
                    </a:cubicBezTo>
                    <a:cubicBezTo>
                      <a:pt x="1102" y="464"/>
                      <a:pt x="1102" y="464"/>
                      <a:pt x="1102" y="464"/>
                    </a:cubicBezTo>
                    <a:cubicBezTo>
                      <a:pt x="1102" y="439"/>
                      <a:pt x="1102" y="414"/>
                      <a:pt x="1102" y="390"/>
                    </a:cubicBezTo>
                    <a:cubicBezTo>
                      <a:pt x="1098" y="388"/>
                      <a:pt x="1095" y="387"/>
                      <a:pt x="1092" y="386"/>
                    </a:cubicBezTo>
                    <a:cubicBezTo>
                      <a:pt x="1092" y="246"/>
                      <a:pt x="1092" y="246"/>
                      <a:pt x="1092" y="246"/>
                    </a:cubicBezTo>
                    <a:cubicBezTo>
                      <a:pt x="1095" y="248"/>
                      <a:pt x="1098" y="249"/>
                      <a:pt x="1102" y="251"/>
                    </a:cubicBezTo>
                    <a:cubicBezTo>
                      <a:pt x="1102" y="227"/>
                      <a:pt x="1102" y="202"/>
                      <a:pt x="1102" y="177"/>
                    </a:cubicBezTo>
                    <a:cubicBezTo>
                      <a:pt x="1092" y="171"/>
                      <a:pt x="1092" y="171"/>
                      <a:pt x="1092" y="171"/>
                    </a:cubicBezTo>
                    <a:lnTo>
                      <a:pt x="1092" y="132"/>
                    </a:lnTo>
                    <a:close/>
                    <a:moveTo>
                      <a:pt x="1050" y="105"/>
                    </a:moveTo>
                    <a:cubicBezTo>
                      <a:pt x="1092" y="132"/>
                      <a:pt x="1092" y="132"/>
                      <a:pt x="1092" y="132"/>
                    </a:cubicBezTo>
                    <a:cubicBezTo>
                      <a:pt x="1092" y="171"/>
                      <a:pt x="1092" y="171"/>
                      <a:pt x="1092" y="171"/>
                    </a:cubicBezTo>
                    <a:cubicBezTo>
                      <a:pt x="1082" y="165"/>
                      <a:pt x="1082" y="165"/>
                      <a:pt x="1082" y="165"/>
                    </a:cubicBezTo>
                    <a:cubicBezTo>
                      <a:pt x="1082" y="191"/>
                      <a:pt x="1082" y="216"/>
                      <a:pt x="1082" y="241"/>
                    </a:cubicBezTo>
                    <a:cubicBezTo>
                      <a:pt x="1086" y="243"/>
                      <a:pt x="1089" y="244"/>
                      <a:pt x="1092" y="246"/>
                    </a:cubicBezTo>
                    <a:cubicBezTo>
                      <a:pt x="1092" y="386"/>
                      <a:pt x="1092" y="386"/>
                      <a:pt x="1092" y="386"/>
                    </a:cubicBezTo>
                    <a:cubicBezTo>
                      <a:pt x="1089" y="384"/>
                      <a:pt x="1086" y="383"/>
                      <a:pt x="1082" y="382"/>
                    </a:cubicBezTo>
                    <a:cubicBezTo>
                      <a:pt x="1082" y="407"/>
                      <a:pt x="1082" y="432"/>
                      <a:pt x="1082" y="457"/>
                    </a:cubicBezTo>
                    <a:cubicBezTo>
                      <a:pt x="1092" y="460"/>
                      <a:pt x="1092" y="460"/>
                      <a:pt x="1092" y="460"/>
                    </a:cubicBezTo>
                    <a:cubicBezTo>
                      <a:pt x="1092" y="493"/>
                      <a:pt x="1092" y="493"/>
                      <a:pt x="1092" y="493"/>
                    </a:cubicBezTo>
                    <a:cubicBezTo>
                      <a:pt x="1089" y="492"/>
                      <a:pt x="1086" y="491"/>
                      <a:pt x="1082" y="490"/>
                    </a:cubicBezTo>
                    <a:cubicBezTo>
                      <a:pt x="1082" y="515"/>
                      <a:pt x="1082" y="540"/>
                      <a:pt x="1082" y="565"/>
                    </a:cubicBezTo>
                    <a:cubicBezTo>
                      <a:pt x="1086" y="566"/>
                      <a:pt x="1089" y="567"/>
                      <a:pt x="1092" y="568"/>
                    </a:cubicBezTo>
                    <a:cubicBezTo>
                      <a:pt x="1092" y="600"/>
                      <a:pt x="1092" y="600"/>
                      <a:pt x="1092" y="600"/>
                    </a:cubicBezTo>
                    <a:cubicBezTo>
                      <a:pt x="1089" y="600"/>
                      <a:pt x="1086" y="599"/>
                      <a:pt x="1082" y="598"/>
                    </a:cubicBezTo>
                    <a:cubicBezTo>
                      <a:pt x="1082" y="623"/>
                      <a:pt x="1082" y="649"/>
                      <a:pt x="1082" y="674"/>
                    </a:cubicBezTo>
                    <a:cubicBezTo>
                      <a:pt x="1092" y="675"/>
                      <a:pt x="1092" y="675"/>
                      <a:pt x="1092" y="675"/>
                    </a:cubicBezTo>
                    <a:cubicBezTo>
                      <a:pt x="1092" y="707"/>
                      <a:pt x="1092" y="707"/>
                      <a:pt x="1092" y="707"/>
                    </a:cubicBezTo>
                    <a:cubicBezTo>
                      <a:pt x="1089" y="707"/>
                      <a:pt x="1086" y="707"/>
                      <a:pt x="1082" y="706"/>
                    </a:cubicBezTo>
                    <a:cubicBezTo>
                      <a:pt x="1082" y="732"/>
                      <a:pt x="1082" y="757"/>
                      <a:pt x="1082" y="782"/>
                    </a:cubicBezTo>
                    <a:cubicBezTo>
                      <a:pt x="1086" y="782"/>
                      <a:pt x="1089" y="782"/>
                      <a:pt x="1092" y="782"/>
                    </a:cubicBezTo>
                    <a:cubicBezTo>
                      <a:pt x="1092" y="829"/>
                      <a:pt x="1092" y="829"/>
                      <a:pt x="1092" y="829"/>
                    </a:cubicBezTo>
                    <a:cubicBezTo>
                      <a:pt x="1050" y="829"/>
                      <a:pt x="1050" y="829"/>
                      <a:pt x="1050" y="829"/>
                    </a:cubicBezTo>
                    <a:cubicBezTo>
                      <a:pt x="1050" y="669"/>
                      <a:pt x="1050" y="669"/>
                      <a:pt x="1050" y="669"/>
                    </a:cubicBezTo>
                    <a:cubicBezTo>
                      <a:pt x="1059" y="670"/>
                      <a:pt x="1059" y="670"/>
                      <a:pt x="1059" y="670"/>
                    </a:cubicBezTo>
                    <a:cubicBezTo>
                      <a:pt x="1059" y="645"/>
                      <a:pt x="1059" y="619"/>
                      <a:pt x="1059" y="593"/>
                    </a:cubicBezTo>
                    <a:cubicBezTo>
                      <a:pt x="1056" y="593"/>
                      <a:pt x="1053" y="592"/>
                      <a:pt x="1050" y="591"/>
                    </a:cubicBezTo>
                    <a:cubicBezTo>
                      <a:pt x="1050" y="335"/>
                      <a:pt x="1050" y="335"/>
                      <a:pt x="1050" y="335"/>
                    </a:cubicBezTo>
                    <a:cubicBezTo>
                      <a:pt x="1059" y="339"/>
                      <a:pt x="1059" y="339"/>
                      <a:pt x="1059" y="339"/>
                    </a:cubicBezTo>
                    <a:cubicBezTo>
                      <a:pt x="1059" y="313"/>
                      <a:pt x="1059" y="288"/>
                      <a:pt x="1059" y="262"/>
                    </a:cubicBezTo>
                    <a:cubicBezTo>
                      <a:pt x="1050" y="257"/>
                      <a:pt x="1050" y="257"/>
                      <a:pt x="1050" y="257"/>
                    </a:cubicBezTo>
                    <a:lnTo>
                      <a:pt x="1050" y="105"/>
                    </a:lnTo>
                    <a:close/>
                    <a:moveTo>
                      <a:pt x="1007" y="78"/>
                    </a:moveTo>
                    <a:cubicBezTo>
                      <a:pt x="1050" y="105"/>
                      <a:pt x="1050" y="105"/>
                      <a:pt x="1050" y="105"/>
                    </a:cubicBezTo>
                    <a:cubicBezTo>
                      <a:pt x="1050" y="257"/>
                      <a:pt x="1050" y="257"/>
                      <a:pt x="1050" y="257"/>
                    </a:cubicBezTo>
                    <a:cubicBezTo>
                      <a:pt x="1040" y="252"/>
                      <a:pt x="1040" y="252"/>
                      <a:pt x="1040" y="252"/>
                    </a:cubicBezTo>
                    <a:cubicBezTo>
                      <a:pt x="1040" y="278"/>
                      <a:pt x="1040" y="304"/>
                      <a:pt x="1040" y="330"/>
                    </a:cubicBezTo>
                    <a:cubicBezTo>
                      <a:pt x="1050" y="335"/>
                      <a:pt x="1050" y="335"/>
                      <a:pt x="1050" y="335"/>
                    </a:cubicBezTo>
                    <a:cubicBezTo>
                      <a:pt x="1050" y="591"/>
                      <a:pt x="1050" y="591"/>
                      <a:pt x="1050" y="591"/>
                    </a:cubicBezTo>
                    <a:cubicBezTo>
                      <a:pt x="1046" y="591"/>
                      <a:pt x="1043" y="590"/>
                      <a:pt x="1040" y="589"/>
                    </a:cubicBezTo>
                    <a:cubicBezTo>
                      <a:pt x="1040" y="615"/>
                      <a:pt x="1040" y="641"/>
                      <a:pt x="1040" y="668"/>
                    </a:cubicBezTo>
                    <a:cubicBezTo>
                      <a:pt x="1050" y="669"/>
                      <a:pt x="1050" y="669"/>
                      <a:pt x="1050" y="669"/>
                    </a:cubicBezTo>
                    <a:cubicBezTo>
                      <a:pt x="1050" y="829"/>
                      <a:pt x="1050" y="829"/>
                      <a:pt x="1050" y="829"/>
                    </a:cubicBezTo>
                    <a:cubicBezTo>
                      <a:pt x="1007" y="829"/>
                      <a:pt x="1007" y="829"/>
                      <a:pt x="1007" y="829"/>
                    </a:cubicBezTo>
                    <a:cubicBezTo>
                      <a:pt x="1007" y="779"/>
                      <a:pt x="1007" y="779"/>
                      <a:pt x="1007" y="779"/>
                    </a:cubicBezTo>
                    <a:cubicBezTo>
                      <a:pt x="1010" y="779"/>
                      <a:pt x="1014" y="779"/>
                      <a:pt x="1017" y="779"/>
                    </a:cubicBezTo>
                    <a:cubicBezTo>
                      <a:pt x="1017" y="752"/>
                      <a:pt x="1017" y="726"/>
                      <a:pt x="1017" y="699"/>
                    </a:cubicBezTo>
                    <a:cubicBezTo>
                      <a:pt x="1014" y="699"/>
                      <a:pt x="1010" y="698"/>
                      <a:pt x="1007" y="698"/>
                    </a:cubicBezTo>
                    <a:cubicBezTo>
                      <a:pt x="1007" y="663"/>
                      <a:pt x="1007" y="663"/>
                      <a:pt x="1007" y="663"/>
                    </a:cubicBezTo>
                    <a:cubicBezTo>
                      <a:pt x="1017" y="664"/>
                      <a:pt x="1017" y="664"/>
                      <a:pt x="1017" y="664"/>
                    </a:cubicBezTo>
                    <a:cubicBezTo>
                      <a:pt x="1017" y="638"/>
                      <a:pt x="1017" y="611"/>
                      <a:pt x="1017" y="584"/>
                    </a:cubicBezTo>
                    <a:cubicBezTo>
                      <a:pt x="1007" y="582"/>
                      <a:pt x="1007" y="582"/>
                      <a:pt x="1007" y="582"/>
                    </a:cubicBezTo>
                    <a:cubicBezTo>
                      <a:pt x="1007" y="547"/>
                      <a:pt x="1007" y="547"/>
                      <a:pt x="1007" y="547"/>
                    </a:cubicBezTo>
                    <a:cubicBezTo>
                      <a:pt x="1010" y="548"/>
                      <a:pt x="1014" y="549"/>
                      <a:pt x="1017" y="550"/>
                    </a:cubicBezTo>
                    <a:cubicBezTo>
                      <a:pt x="1017" y="523"/>
                      <a:pt x="1017" y="496"/>
                      <a:pt x="1017" y="470"/>
                    </a:cubicBezTo>
                    <a:cubicBezTo>
                      <a:pt x="1007" y="467"/>
                      <a:pt x="1007" y="467"/>
                      <a:pt x="1007" y="467"/>
                    </a:cubicBezTo>
                    <a:cubicBezTo>
                      <a:pt x="1007" y="316"/>
                      <a:pt x="1007" y="316"/>
                      <a:pt x="1007" y="316"/>
                    </a:cubicBezTo>
                    <a:cubicBezTo>
                      <a:pt x="1010" y="317"/>
                      <a:pt x="1014" y="319"/>
                      <a:pt x="1017" y="320"/>
                    </a:cubicBezTo>
                    <a:cubicBezTo>
                      <a:pt x="1017" y="294"/>
                      <a:pt x="1017" y="267"/>
                      <a:pt x="1017" y="240"/>
                    </a:cubicBezTo>
                    <a:cubicBezTo>
                      <a:pt x="1007" y="235"/>
                      <a:pt x="1007" y="235"/>
                      <a:pt x="1007" y="235"/>
                    </a:cubicBezTo>
                    <a:lnTo>
                      <a:pt x="1007" y="78"/>
                    </a:lnTo>
                    <a:close/>
                    <a:moveTo>
                      <a:pt x="965" y="50"/>
                    </a:moveTo>
                    <a:cubicBezTo>
                      <a:pt x="1007" y="78"/>
                      <a:pt x="1007" y="78"/>
                      <a:pt x="1007" y="78"/>
                    </a:cubicBezTo>
                    <a:cubicBezTo>
                      <a:pt x="1007" y="235"/>
                      <a:pt x="1007" y="235"/>
                      <a:pt x="1007" y="235"/>
                    </a:cubicBezTo>
                    <a:cubicBezTo>
                      <a:pt x="998" y="231"/>
                      <a:pt x="998" y="231"/>
                      <a:pt x="998" y="231"/>
                    </a:cubicBezTo>
                    <a:cubicBezTo>
                      <a:pt x="998" y="258"/>
                      <a:pt x="998" y="285"/>
                      <a:pt x="998" y="312"/>
                    </a:cubicBezTo>
                    <a:cubicBezTo>
                      <a:pt x="1001" y="313"/>
                      <a:pt x="1004" y="315"/>
                      <a:pt x="1007" y="316"/>
                    </a:cubicBezTo>
                    <a:cubicBezTo>
                      <a:pt x="1007" y="467"/>
                      <a:pt x="1007" y="467"/>
                      <a:pt x="1007" y="467"/>
                    </a:cubicBezTo>
                    <a:cubicBezTo>
                      <a:pt x="998" y="464"/>
                      <a:pt x="998" y="464"/>
                      <a:pt x="998" y="464"/>
                    </a:cubicBezTo>
                    <a:cubicBezTo>
                      <a:pt x="998" y="491"/>
                      <a:pt x="998" y="518"/>
                      <a:pt x="998" y="545"/>
                    </a:cubicBezTo>
                    <a:cubicBezTo>
                      <a:pt x="1001" y="546"/>
                      <a:pt x="1004" y="547"/>
                      <a:pt x="1007" y="547"/>
                    </a:cubicBezTo>
                    <a:cubicBezTo>
                      <a:pt x="1007" y="582"/>
                      <a:pt x="1007" y="582"/>
                      <a:pt x="1007" y="582"/>
                    </a:cubicBezTo>
                    <a:cubicBezTo>
                      <a:pt x="998" y="580"/>
                      <a:pt x="998" y="580"/>
                      <a:pt x="998" y="580"/>
                    </a:cubicBezTo>
                    <a:cubicBezTo>
                      <a:pt x="998" y="607"/>
                      <a:pt x="998" y="635"/>
                      <a:pt x="998" y="662"/>
                    </a:cubicBezTo>
                    <a:cubicBezTo>
                      <a:pt x="1007" y="663"/>
                      <a:pt x="1007" y="663"/>
                      <a:pt x="1007" y="663"/>
                    </a:cubicBezTo>
                    <a:cubicBezTo>
                      <a:pt x="1007" y="698"/>
                      <a:pt x="1007" y="698"/>
                      <a:pt x="1007" y="698"/>
                    </a:cubicBezTo>
                    <a:cubicBezTo>
                      <a:pt x="1004" y="698"/>
                      <a:pt x="1001" y="697"/>
                      <a:pt x="998" y="697"/>
                    </a:cubicBezTo>
                    <a:cubicBezTo>
                      <a:pt x="998" y="724"/>
                      <a:pt x="998" y="751"/>
                      <a:pt x="998" y="778"/>
                    </a:cubicBezTo>
                    <a:cubicBezTo>
                      <a:pt x="1001" y="778"/>
                      <a:pt x="1004" y="778"/>
                      <a:pt x="1007" y="779"/>
                    </a:cubicBezTo>
                    <a:cubicBezTo>
                      <a:pt x="1007" y="829"/>
                      <a:pt x="1007" y="829"/>
                      <a:pt x="1007" y="829"/>
                    </a:cubicBezTo>
                    <a:cubicBezTo>
                      <a:pt x="965" y="829"/>
                      <a:pt x="965" y="829"/>
                      <a:pt x="965" y="829"/>
                    </a:cubicBezTo>
                    <a:cubicBezTo>
                      <a:pt x="965" y="537"/>
                      <a:pt x="965" y="537"/>
                      <a:pt x="965" y="537"/>
                    </a:cubicBezTo>
                    <a:cubicBezTo>
                      <a:pt x="968" y="538"/>
                      <a:pt x="971" y="539"/>
                      <a:pt x="975" y="539"/>
                    </a:cubicBezTo>
                    <a:cubicBezTo>
                      <a:pt x="975" y="512"/>
                      <a:pt x="975" y="484"/>
                      <a:pt x="975" y="457"/>
                    </a:cubicBezTo>
                    <a:cubicBezTo>
                      <a:pt x="971" y="456"/>
                      <a:pt x="968" y="455"/>
                      <a:pt x="965" y="454"/>
                    </a:cubicBezTo>
                    <a:cubicBezTo>
                      <a:pt x="965" y="417"/>
                      <a:pt x="965" y="417"/>
                      <a:pt x="965" y="417"/>
                    </a:cubicBezTo>
                    <a:cubicBezTo>
                      <a:pt x="968" y="418"/>
                      <a:pt x="971" y="419"/>
                      <a:pt x="975" y="421"/>
                    </a:cubicBezTo>
                    <a:cubicBezTo>
                      <a:pt x="975" y="393"/>
                      <a:pt x="975" y="365"/>
                      <a:pt x="975" y="338"/>
                    </a:cubicBezTo>
                    <a:cubicBezTo>
                      <a:pt x="971" y="336"/>
                      <a:pt x="968" y="335"/>
                      <a:pt x="965" y="334"/>
                    </a:cubicBezTo>
                    <a:cubicBezTo>
                      <a:pt x="965" y="178"/>
                      <a:pt x="965" y="178"/>
                      <a:pt x="965" y="178"/>
                    </a:cubicBezTo>
                    <a:cubicBezTo>
                      <a:pt x="968" y="179"/>
                      <a:pt x="971" y="181"/>
                      <a:pt x="975" y="183"/>
                    </a:cubicBezTo>
                    <a:cubicBezTo>
                      <a:pt x="975" y="155"/>
                      <a:pt x="975" y="128"/>
                      <a:pt x="975" y="100"/>
                    </a:cubicBezTo>
                    <a:cubicBezTo>
                      <a:pt x="971" y="98"/>
                      <a:pt x="968" y="96"/>
                      <a:pt x="965" y="94"/>
                    </a:cubicBezTo>
                    <a:lnTo>
                      <a:pt x="965" y="50"/>
                    </a:lnTo>
                    <a:close/>
                    <a:moveTo>
                      <a:pt x="923" y="23"/>
                    </a:moveTo>
                    <a:cubicBezTo>
                      <a:pt x="965" y="50"/>
                      <a:pt x="965" y="50"/>
                      <a:pt x="965" y="50"/>
                    </a:cubicBezTo>
                    <a:cubicBezTo>
                      <a:pt x="965" y="94"/>
                      <a:pt x="965" y="94"/>
                      <a:pt x="965" y="94"/>
                    </a:cubicBezTo>
                    <a:cubicBezTo>
                      <a:pt x="962" y="92"/>
                      <a:pt x="959" y="90"/>
                      <a:pt x="955" y="88"/>
                    </a:cubicBezTo>
                    <a:cubicBezTo>
                      <a:pt x="955" y="116"/>
                      <a:pt x="955" y="144"/>
                      <a:pt x="955" y="172"/>
                    </a:cubicBezTo>
                    <a:cubicBezTo>
                      <a:pt x="959" y="174"/>
                      <a:pt x="962" y="176"/>
                      <a:pt x="965" y="178"/>
                    </a:cubicBezTo>
                    <a:cubicBezTo>
                      <a:pt x="965" y="334"/>
                      <a:pt x="965" y="334"/>
                      <a:pt x="965" y="334"/>
                    </a:cubicBezTo>
                    <a:cubicBezTo>
                      <a:pt x="962" y="333"/>
                      <a:pt x="959" y="331"/>
                      <a:pt x="955" y="330"/>
                    </a:cubicBezTo>
                    <a:cubicBezTo>
                      <a:pt x="955" y="358"/>
                      <a:pt x="955" y="386"/>
                      <a:pt x="955" y="414"/>
                    </a:cubicBezTo>
                    <a:cubicBezTo>
                      <a:pt x="959" y="415"/>
                      <a:pt x="962" y="416"/>
                      <a:pt x="965" y="417"/>
                    </a:cubicBezTo>
                    <a:cubicBezTo>
                      <a:pt x="965" y="454"/>
                      <a:pt x="965" y="454"/>
                      <a:pt x="965" y="454"/>
                    </a:cubicBezTo>
                    <a:cubicBezTo>
                      <a:pt x="962" y="453"/>
                      <a:pt x="959" y="452"/>
                      <a:pt x="955" y="451"/>
                    </a:cubicBezTo>
                    <a:cubicBezTo>
                      <a:pt x="955" y="479"/>
                      <a:pt x="955" y="507"/>
                      <a:pt x="955" y="535"/>
                    </a:cubicBezTo>
                    <a:cubicBezTo>
                      <a:pt x="959" y="536"/>
                      <a:pt x="962" y="536"/>
                      <a:pt x="965" y="537"/>
                    </a:cubicBezTo>
                    <a:cubicBezTo>
                      <a:pt x="965" y="829"/>
                      <a:pt x="965" y="829"/>
                      <a:pt x="965" y="829"/>
                    </a:cubicBezTo>
                    <a:cubicBezTo>
                      <a:pt x="923" y="829"/>
                      <a:pt x="923" y="829"/>
                      <a:pt x="923" y="829"/>
                    </a:cubicBezTo>
                    <a:cubicBezTo>
                      <a:pt x="923" y="775"/>
                      <a:pt x="923" y="775"/>
                      <a:pt x="923" y="775"/>
                    </a:cubicBezTo>
                    <a:cubicBezTo>
                      <a:pt x="926" y="775"/>
                      <a:pt x="929" y="775"/>
                      <a:pt x="932" y="775"/>
                    </a:cubicBezTo>
                    <a:cubicBezTo>
                      <a:pt x="932" y="747"/>
                      <a:pt x="932" y="718"/>
                      <a:pt x="932" y="690"/>
                    </a:cubicBezTo>
                    <a:cubicBezTo>
                      <a:pt x="929" y="689"/>
                      <a:pt x="926" y="689"/>
                      <a:pt x="923" y="688"/>
                    </a:cubicBezTo>
                    <a:cubicBezTo>
                      <a:pt x="923" y="527"/>
                      <a:pt x="923" y="527"/>
                      <a:pt x="923" y="527"/>
                    </a:cubicBezTo>
                    <a:cubicBezTo>
                      <a:pt x="926" y="528"/>
                      <a:pt x="929" y="528"/>
                      <a:pt x="932" y="529"/>
                    </a:cubicBezTo>
                    <a:cubicBezTo>
                      <a:pt x="932" y="501"/>
                      <a:pt x="932" y="472"/>
                      <a:pt x="932" y="443"/>
                    </a:cubicBezTo>
                    <a:cubicBezTo>
                      <a:pt x="923" y="440"/>
                      <a:pt x="923" y="440"/>
                      <a:pt x="923" y="440"/>
                    </a:cubicBezTo>
                    <a:cubicBezTo>
                      <a:pt x="923" y="279"/>
                      <a:pt x="923" y="279"/>
                      <a:pt x="923" y="279"/>
                    </a:cubicBezTo>
                    <a:cubicBezTo>
                      <a:pt x="926" y="280"/>
                      <a:pt x="929" y="282"/>
                      <a:pt x="932" y="283"/>
                    </a:cubicBezTo>
                    <a:cubicBezTo>
                      <a:pt x="932" y="254"/>
                      <a:pt x="932" y="226"/>
                      <a:pt x="932" y="197"/>
                    </a:cubicBezTo>
                    <a:cubicBezTo>
                      <a:pt x="923" y="192"/>
                      <a:pt x="923" y="192"/>
                      <a:pt x="923" y="192"/>
                    </a:cubicBezTo>
                    <a:lnTo>
                      <a:pt x="923" y="23"/>
                    </a:lnTo>
                    <a:close/>
                    <a:moveTo>
                      <a:pt x="851" y="23"/>
                    </a:moveTo>
                    <a:cubicBezTo>
                      <a:pt x="887" y="0"/>
                      <a:pt x="887" y="0"/>
                      <a:pt x="887" y="0"/>
                    </a:cubicBezTo>
                    <a:cubicBezTo>
                      <a:pt x="923" y="23"/>
                      <a:pt x="923" y="23"/>
                      <a:pt x="923" y="23"/>
                    </a:cubicBezTo>
                    <a:cubicBezTo>
                      <a:pt x="923" y="192"/>
                      <a:pt x="923" y="192"/>
                      <a:pt x="923" y="192"/>
                    </a:cubicBezTo>
                    <a:cubicBezTo>
                      <a:pt x="913" y="188"/>
                      <a:pt x="913" y="188"/>
                      <a:pt x="913" y="188"/>
                    </a:cubicBezTo>
                    <a:cubicBezTo>
                      <a:pt x="913" y="217"/>
                      <a:pt x="913" y="246"/>
                      <a:pt x="913" y="275"/>
                    </a:cubicBezTo>
                    <a:cubicBezTo>
                      <a:pt x="916" y="276"/>
                      <a:pt x="919" y="277"/>
                      <a:pt x="923" y="279"/>
                    </a:cubicBezTo>
                    <a:cubicBezTo>
                      <a:pt x="923" y="440"/>
                      <a:pt x="923" y="440"/>
                      <a:pt x="923" y="440"/>
                    </a:cubicBezTo>
                    <a:cubicBezTo>
                      <a:pt x="913" y="438"/>
                      <a:pt x="913" y="438"/>
                      <a:pt x="913" y="438"/>
                    </a:cubicBezTo>
                    <a:cubicBezTo>
                      <a:pt x="913" y="467"/>
                      <a:pt x="913" y="496"/>
                      <a:pt x="913" y="525"/>
                    </a:cubicBezTo>
                    <a:cubicBezTo>
                      <a:pt x="916" y="525"/>
                      <a:pt x="919" y="526"/>
                      <a:pt x="923" y="527"/>
                    </a:cubicBezTo>
                    <a:cubicBezTo>
                      <a:pt x="923" y="688"/>
                      <a:pt x="923" y="688"/>
                      <a:pt x="923" y="688"/>
                    </a:cubicBezTo>
                    <a:cubicBezTo>
                      <a:pt x="919" y="688"/>
                      <a:pt x="916" y="688"/>
                      <a:pt x="913" y="687"/>
                    </a:cubicBezTo>
                    <a:cubicBezTo>
                      <a:pt x="913" y="716"/>
                      <a:pt x="913" y="745"/>
                      <a:pt x="913" y="774"/>
                    </a:cubicBezTo>
                    <a:cubicBezTo>
                      <a:pt x="916" y="775"/>
                      <a:pt x="919" y="775"/>
                      <a:pt x="923" y="775"/>
                    </a:cubicBezTo>
                    <a:cubicBezTo>
                      <a:pt x="923" y="829"/>
                      <a:pt x="923" y="829"/>
                      <a:pt x="923" y="829"/>
                    </a:cubicBezTo>
                    <a:cubicBezTo>
                      <a:pt x="851" y="829"/>
                      <a:pt x="851" y="829"/>
                      <a:pt x="851" y="829"/>
                    </a:cubicBezTo>
                    <a:cubicBezTo>
                      <a:pt x="851" y="775"/>
                      <a:pt x="851" y="775"/>
                      <a:pt x="851" y="775"/>
                    </a:cubicBezTo>
                    <a:cubicBezTo>
                      <a:pt x="854" y="775"/>
                      <a:pt x="857" y="775"/>
                      <a:pt x="860" y="774"/>
                    </a:cubicBezTo>
                    <a:cubicBezTo>
                      <a:pt x="860" y="745"/>
                      <a:pt x="860" y="716"/>
                      <a:pt x="860" y="687"/>
                    </a:cubicBezTo>
                    <a:cubicBezTo>
                      <a:pt x="857" y="688"/>
                      <a:pt x="854" y="688"/>
                      <a:pt x="851" y="688"/>
                    </a:cubicBezTo>
                    <a:cubicBezTo>
                      <a:pt x="851" y="527"/>
                      <a:pt x="851" y="527"/>
                      <a:pt x="851" y="527"/>
                    </a:cubicBezTo>
                    <a:cubicBezTo>
                      <a:pt x="854" y="526"/>
                      <a:pt x="857" y="525"/>
                      <a:pt x="860" y="525"/>
                    </a:cubicBezTo>
                    <a:cubicBezTo>
                      <a:pt x="860" y="496"/>
                      <a:pt x="860" y="467"/>
                      <a:pt x="860" y="438"/>
                    </a:cubicBezTo>
                    <a:cubicBezTo>
                      <a:pt x="851" y="440"/>
                      <a:pt x="851" y="440"/>
                      <a:pt x="851" y="440"/>
                    </a:cubicBezTo>
                    <a:cubicBezTo>
                      <a:pt x="851" y="403"/>
                      <a:pt x="851" y="403"/>
                      <a:pt x="851" y="403"/>
                    </a:cubicBezTo>
                    <a:cubicBezTo>
                      <a:pt x="854" y="402"/>
                      <a:pt x="857" y="401"/>
                      <a:pt x="860" y="400"/>
                    </a:cubicBezTo>
                    <a:cubicBezTo>
                      <a:pt x="860" y="371"/>
                      <a:pt x="860" y="342"/>
                      <a:pt x="860" y="313"/>
                    </a:cubicBezTo>
                    <a:cubicBezTo>
                      <a:pt x="857" y="314"/>
                      <a:pt x="854" y="315"/>
                      <a:pt x="851" y="316"/>
                    </a:cubicBezTo>
                    <a:lnTo>
                      <a:pt x="851" y="23"/>
                    </a:lnTo>
                    <a:close/>
                    <a:moveTo>
                      <a:pt x="808" y="50"/>
                    </a:moveTo>
                    <a:cubicBezTo>
                      <a:pt x="851" y="23"/>
                      <a:pt x="851" y="23"/>
                      <a:pt x="851" y="23"/>
                    </a:cubicBezTo>
                    <a:cubicBezTo>
                      <a:pt x="851" y="316"/>
                      <a:pt x="851" y="316"/>
                      <a:pt x="851" y="316"/>
                    </a:cubicBezTo>
                    <a:cubicBezTo>
                      <a:pt x="847" y="318"/>
                      <a:pt x="844" y="319"/>
                      <a:pt x="841" y="320"/>
                    </a:cubicBezTo>
                    <a:cubicBezTo>
                      <a:pt x="841" y="349"/>
                      <a:pt x="841" y="378"/>
                      <a:pt x="841" y="406"/>
                    </a:cubicBezTo>
                    <a:cubicBezTo>
                      <a:pt x="844" y="405"/>
                      <a:pt x="847" y="404"/>
                      <a:pt x="851" y="403"/>
                    </a:cubicBezTo>
                    <a:cubicBezTo>
                      <a:pt x="851" y="440"/>
                      <a:pt x="851" y="440"/>
                      <a:pt x="851" y="440"/>
                    </a:cubicBezTo>
                    <a:cubicBezTo>
                      <a:pt x="841" y="443"/>
                      <a:pt x="841" y="443"/>
                      <a:pt x="841" y="443"/>
                    </a:cubicBezTo>
                    <a:cubicBezTo>
                      <a:pt x="841" y="472"/>
                      <a:pt x="841" y="501"/>
                      <a:pt x="841" y="529"/>
                    </a:cubicBezTo>
                    <a:cubicBezTo>
                      <a:pt x="844" y="528"/>
                      <a:pt x="847" y="528"/>
                      <a:pt x="851" y="527"/>
                    </a:cubicBezTo>
                    <a:cubicBezTo>
                      <a:pt x="851" y="688"/>
                      <a:pt x="851" y="688"/>
                      <a:pt x="851" y="688"/>
                    </a:cubicBezTo>
                    <a:cubicBezTo>
                      <a:pt x="847" y="689"/>
                      <a:pt x="844" y="689"/>
                      <a:pt x="841" y="690"/>
                    </a:cubicBezTo>
                    <a:cubicBezTo>
                      <a:pt x="841" y="718"/>
                      <a:pt x="841" y="747"/>
                      <a:pt x="841" y="775"/>
                    </a:cubicBezTo>
                    <a:cubicBezTo>
                      <a:pt x="844" y="775"/>
                      <a:pt x="847" y="775"/>
                      <a:pt x="851" y="775"/>
                    </a:cubicBezTo>
                    <a:cubicBezTo>
                      <a:pt x="851" y="829"/>
                      <a:pt x="851" y="829"/>
                      <a:pt x="851" y="829"/>
                    </a:cubicBezTo>
                    <a:cubicBezTo>
                      <a:pt x="808" y="829"/>
                      <a:pt x="808" y="829"/>
                      <a:pt x="808" y="829"/>
                    </a:cubicBezTo>
                    <a:cubicBezTo>
                      <a:pt x="808" y="657"/>
                      <a:pt x="808" y="657"/>
                      <a:pt x="808" y="657"/>
                    </a:cubicBezTo>
                    <a:cubicBezTo>
                      <a:pt x="818" y="656"/>
                      <a:pt x="818" y="656"/>
                      <a:pt x="818" y="656"/>
                    </a:cubicBezTo>
                    <a:cubicBezTo>
                      <a:pt x="818" y="627"/>
                      <a:pt x="818" y="600"/>
                      <a:pt x="818" y="571"/>
                    </a:cubicBezTo>
                    <a:cubicBezTo>
                      <a:pt x="808" y="573"/>
                      <a:pt x="808" y="573"/>
                      <a:pt x="808" y="573"/>
                    </a:cubicBezTo>
                    <a:cubicBezTo>
                      <a:pt x="808" y="537"/>
                      <a:pt x="808" y="537"/>
                      <a:pt x="808" y="537"/>
                    </a:cubicBezTo>
                    <a:cubicBezTo>
                      <a:pt x="812" y="536"/>
                      <a:pt x="815" y="536"/>
                      <a:pt x="818" y="535"/>
                    </a:cubicBezTo>
                    <a:cubicBezTo>
                      <a:pt x="818" y="507"/>
                      <a:pt x="818" y="479"/>
                      <a:pt x="818" y="451"/>
                    </a:cubicBezTo>
                    <a:cubicBezTo>
                      <a:pt x="815" y="452"/>
                      <a:pt x="812" y="453"/>
                      <a:pt x="808" y="454"/>
                    </a:cubicBezTo>
                    <a:cubicBezTo>
                      <a:pt x="808" y="297"/>
                      <a:pt x="808" y="297"/>
                      <a:pt x="808" y="297"/>
                    </a:cubicBezTo>
                    <a:cubicBezTo>
                      <a:pt x="812" y="296"/>
                      <a:pt x="815" y="295"/>
                      <a:pt x="818" y="293"/>
                    </a:cubicBezTo>
                    <a:cubicBezTo>
                      <a:pt x="818" y="265"/>
                      <a:pt x="818" y="237"/>
                      <a:pt x="818" y="209"/>
                    </a:cubicBezTo>
                    <a:cubicBezTo>
                      <a:pt x="815" y="211"/>
                      <a:pt x="812" y="212"/>
                      <a:pt x="808" y="214"/>
                    </a:cubicBezTo>
                    <a:lnTo>
                      <a:pt x="808" y="50"/>
                    </a:lnTo>
                    <a:close/>
                    <a:moveTo>
                      <a:pt x="766" y="78"/>
                    </a:moveTo>
                    <a:cubicBezTo>
                      <a:pt x="808" y="50"/>
                      <a:pt x="808" y="50"/>
                      <a:pt x="808" y="50"/>
                    </a:cubicBezTo>
                    <a:cubicBezTo>
                      <a:pt x="808" y="214"/>
                      <a:pt x="808" y="214"/>
                      <a:pt x="808" y="214"/>
                    </a:cubicBezTo>
                    <a:cubicBezTo>
                      <a:pt x="805" y="216"/>
                      <a:pt x="802" y="217"/>
                      <a:pt x="799" y="219"/>
                    </a:cubicBezTo>
                    <a:cubicBezTo>
                      <a:pt x="799" y="246"/>
                      <a:pt x="799" y="274"/>
                      <a:pt x="799" y="302"/>
                    </a:cubicBezTo>
                    <a:cubicBezTo>
                      <a:pt x="802" y="300"/>
                      <a:pt x="805" y="299"/>
                      <a:pt x="808" y="297"/>
                    </a:cubicBezTo>
                    <a:cubicBezTo>
                      <a:pt x="808" y="454"/>
                      <a:pt x="808" y="454"/>
                      <a:pt x="808" y="454"/>
                    </a:cubicBezTo>
                    <a:cubicBezTo>
                      <a:pt x="805" y="455"/>
                      <a:pt x="802" y="456"/>
                      <a:pt x="799" y="457"/>
                    </a:cubicBezTo>
                    <a:cubicBezTo>
                      <a:pt x="799" y="484"/>
                      <a:pt x="799" y="512"/>
                      <a:pt x="799" y="539"/>
                    </a:cubicBezTo>
                    <a:cubicBezTo>
                      <a:pt x="802" y="539"/>
                      <a:pt x="805" y="538"/>
                      <a:pt x="808" y="537"/>
                    </a:cubicBezTo>
                    <a:cubicBezTo>
                      <a:pt x="808" y="573"/>
                      <a:pt x="808" y="573"/>
                      <a:pt x="808" y="573"/>
                    </a:cubicBezTo>
                    <a:cubicBezTo>
                      <a:pt x="799" y="575"/>
                      <a:pt x="799" y="575"/>
                      <a:pt x="799" y="575"/>
                    </a:cubicBezTo>
                    <a:cubicBezTo>
                      <a:pt x="799" y="603"/>
                      <a:pt x="799" y="631"/>
                      <a:pt x="799" y="658"/>
                    </a:cubicBezTo>
                    <a:cubicBezTo>
                      <a:pt x="808" y="657"/>
                      <a:pt x="808" y="657"/>
                      <a:pt x="808" y="657"/>
                    </a:cubicBezTo>
                    <a:cubicBezTo>
                      <a:pt x="808" y="829"/>
                      <a:pt x="808" y="829"/>
                      <a:pt x="808" y="829"/>
                    </a:cubicBezTo>
                    <a:cubicBezTo>
                      <a:pt x="766" y="829"/>
                      <a:pt x="766" y="829"/>
                      <a:pt x="766" y="829"/>
                    </a:cubicBezTo>
                    <a:cubicBezTo>
                      <a:pt x="766" y="779"/>
                      <a:pt x="766" y="779"/>
                      <a:pt x="766" y="779"/>
                    </a:cubicBezTo>
                    <a:cubicBezTo>
                      <a:pt x="769" y="778"/>
                      <a:pt x="772" y="778"/>
                      <a:pt x="776" y="778"/>
                    </a:cubicBezTo>
                    <a:cubicBezTo>
                      <a:pt x="776" y="751"/>
                      <a:pt x="776" y="724"/>
                      <a:pt x="776" y="697"/>
                    </a:cubicBezTo>
                    <a:cubicBezTo>
                      <a:pt x="772" y="697"/>
                      <a:pt x="769" y="698"/>
                      <a:pt x="766" y="698"/>
                    </a:cubicBezTo>
                    <a:cubicBezTo>
                      <a:pt x="766" y="316"/>
                      <a:pt x="766" y="316"/>
                      <a:pt x="766" y="316"/>
                    </a:cubicBezTo>
                    <a:cubicBezTo>
                      <a:pt x="769" y="315"/>
                      <a:pt x="772" y="313"/>
                      <a:pt x="776" y="312"/>
                    </a:cubicBezTo>
                    <a:cubicBezTo>
                      <a:pt x="776" y="285"/>
                      <a:pt x="776" y="258"/>
                      <a:pt x="776" y="231"/>
                    </a:cubicBezTo>
                    <a:cubicBezTo>
                      <a:pt x="766" y="235"/>
                      <a:pt x="766" y="235"/>
                      <a:pt x="766" y="235"/>
                    </a:cubicBezTo>
                    <a:cubicBezTo>
                      <a:pt x="766" y="200"/>
                      <a:pt x="766" y="200"/>
                      <a:pt x="766" y="200"/>
                    </a:cubicBezTo>
                    <a:cubicBezTo>
                      <a:pt x="776" y="195"/>
                      <a:pt x="776" y="195"/>
                      <a:pt x="776" y="195"/>
                    </a:cubicBezTo>
                    <a:cubicBezTo>
                      <a:pt x="776" y="168"/>
                      <a:pt x="776" y="141"/>
                      <a:pt x="776" y="114"/>
                    </a:cubicBezTo>
                    <a:cubicBezTo>
                      <a:pt x="772" y="116"/>
                      <a:pt x="769" y="118"/>
                      <a:pt x="766" y="120"/>
                    </a:cubicBezTo>
                    <a:lnTo>
                      <a:pt x="766" y="78"/>
                    </a:lnTo>
                    <a:close/>
                    <a:moveTo>
                      <a:pt x="724" y="105"/>
                    </a:moveTo>
                    <a:cubicBezTo>
                      <a:pt x="766" y="78"/>
                      <a:pt x="766" y="78"/>
                      <a:pt x="766" y="78"/>
                    </a:cubicBezTo>
                    <a:cubicBezTo>
                      <a:pt x="766" y="120"/>
                      <a:pt x="766" y="120"/>
                      <a:pt x="766" y="120"/>
                    </a:cubicBezTo>
                    <a:cubicBezTo>
                      <a:pt x="763" y="122"/>
                      <a:pt x="760" y="124"/>
                      <a:pt x="756" y="126"/>
                    </a:cubicBezTo>
                    <a:cubicBezTo>
                      <a:pt x="756" y="152"/>
                      <a:pt x="756" y="179"/>
                      <a:pt x="756" y="206"/>
                    </a:cubicBezTo>
                    <a:cubicBezTo>
                      <a:pt x="766" y="200"/>
                      <a:pt x="766" y="200"/>
                      <a:pt x="766" y="200"/>
                    </a:cubicBezTo>
                    <a:cubicBezTo>
                      <a:pt x="766" y="235"/>
                      <a:pt x="766" y="235"/>
                      <a:pt x="766" y="235"/>
                    </a:cubicBezTo>
                    <a:cubicBezTo>
                      <a:pt x="756" y="240"/>
                      <a:pt x="756" y="240"/>
                      <a:pt x="756" y="240"/>
                    </a:cubicBezTo>
                    <a:cubicBezTo>
                      <a:pt x="756" y="267"/>
                      <a:pt x="756" y="294"/>
                      <a:pt x="756" y="320"/>
                    </a:cubicBezTo>
                    <a:cubicBezTo>
                      <a:pt x="760" y="319"/>
                      <a:pt x="763" y="317"/>
                      <a:pt x="766" y="316"/>
                    </a:cubicBezTo>
                    <a:cubicBezTo>
                      <a:pt x="766" y="698"/>
                      <a:pt x="766" y="698"/>
                      <a:pt x="766" y="698"/>
                    </a:cubicBezTo>
                    <a:cubicBezTo>
                      <a:pt x="763" y="698"/>
                      <a:pt x="760" y="699"/>
                      <a:pt x="756" y="699"/>
                    </a:cubicBezTo>
                    <a:cubicBezTo>
                      <a:pt x="756" y="726"/>
                      <a:pt x="756" y="752"/>
                      <a:pt x="756" y="779"/>
                    </a:cubicBezTo>
                    <a:cubicBezTo>
                      <a:pt x="760" y="779"/>
                      <a:pt x="763" y="779"/>
                      <a:pt x="766" y="779"/>
                    </a:cubicBezTo>
                    <a:cubicBezTo>
                      <a:pt x="766" y="829"/>
                      <a:pt x="766" y="829"/>
                      <a:pt x="766" y="829"/>
                    </a:cubicBezTo>
                    <a:cubicBezTo>
                      <a:pt x="724" y="829"/>
                      <a:pt x="724" y="829"/>
                      <a:pt x="724" y="829"/>
                    </a:cubicBezTo>
                    <a:cubicBezTo>
                      <a:pt x="724" y="669"/>
                      <a:pt x="724" y="669"/>
                      <a:pt x="724" y="669"/>
                    </a:cubicBezTo>
                    <a:cubicBezTo>
                      <a:pt x="733" y="668"/>
                      <a:pt x="733" y="668"/>
                      <a:pt x="733" y="668"/>
                    </a:cubicBezTo>
                    <a:cubicBezTo>
                      <a:pt x="733" y="641"/>
                      <a:pt x="733" y="615"/>
                      <a:pt x="733" y="589"/>
                    </a:cubicBezTo>
                    <a:cubicBezTo>
                      <a:pt x="730" y="590"/>
                      <a:pt x="727" y="591"/>
                      <a:pt x="724" y="591"/>
                    </a:cubicBezTo>
                    <a:cubicBezTo>
                      <a:pt x="724" y="446"/>
                      <a:pt x="724" y="446"/>
                      <a:pt x="724" y="446"/>
                    </a:cubicBezTo>
                    <a:cubicBezTo>
                      <a:pt x="727" y="445"/>
                      <a:pt x="730" y="444"/>
                      <a:pt x="733" y="443"/>
                    </a:cubicBezTo>
                    <a:cubicBezTo>
                      <a:pt x="733" y="417"/>
                      <a:pt x="733" y="391"/>
                      <a:pt x="733" y="365"/>
                    </a:cubicBezTo>
                    <a:cubicBezTo>
                      <a:pt x="730" y="366"/>
                      <a:pt x="727" y="367"/>
                      <a:pt x="724" y="368"/>
                    </a:cubicBezTo>
                    <a:lnTo>
                      <a:pt x="724" y="105"/>
                    </a:lnTo>
                    <a:close/>
                    <a:moveTo>
                      <a:pt x="681" y="132"/>
                    </a:moveTo>
                    <a:cubicBezTo>
                      <a:pt x="724" y="105"/>
                      <a:pt x="724" y="105"/>
                      <a:pt x="724" y="105"/>
                    </a:cubicBezTo>
                    <a:cubicBezTo>
                      <a:pt x="724" y="368"/>
                      <a:pt x="724" y="368"/>
                      <a:pt x="724" y="368"/>
                    </a:cubicBezTo>
                    <a:cubicBezTo>
                      <a:pt x="720" y="370"/>
                      <a:pt x="717" y="371"/>
                      <a:pt x="714" y="372"/>
                    </a:cubicBezTo>
                    <a:cubicBezTo>
                      <a:pt x="714" y="398"/>
                      <a:pt x="714" y="424"/>
                      <a:pt x="714" y="449"/>
                    </a:cubicBezTo>
                    <a:cubicBezTo>
                      <a:pt x="717" y="448"/>
                      <a:pt x="720" y="447"/>
                      <a:pt x="724" y="446"/>
                    </a:cubicBezTo>
                    <a:cubicBezTo>
                      <a:pt x="724" y="591"/>
                      <a:pt x="724" y="591"/>
                      <a:pt x="724" y="591"/>
                    </a:cubicBezTo>
                    <a:cubicBezTo>
                      <a:pt x="720" y="592"/>
                      <a:pt x="717" y="593"/>
                      <a:pt x="714" y="593"/>
                    </a:cubicBezTo>
                    <a:cubicBezTo>
                      <a:pt x="714" y="619"/>
                      <a:pt x="714" y="645"/>
                      <a:pt x="714" y="670"/>
                    </a:cubicBezTo>
                    <a:cubicBezTo>
                      <a:pt x="724" y="669"/>
                      <a:pt x="724" y="669"/>
                      <a:pt x="724" y="669"/>
                    </a:cubicBezTo>
                    <a:cubicBezTo>
                      <a:pt x="724" y="829"/>
                      <a:pt x="724" y="829"/>
                      <a:pt x="724" y="829"/>
                    </a:cubicBezTo>
                    <a:cubicBezTo>
                      <a:pt x="681" y="829"/>
                      <a:pt x="681" y="829"/>
                      <a:pt x="681" y="829"/>
                    </a:cubicBezTo>
                    <a:cubicBezTo>
                      <a:pt x="681" y="782"/>
                      <a:pt x="681" y="782"/>
                      <a:pt x="681" y="782"/>
                    </a:cubicBezTo>
                    <a:cubicBezTo>
                      <a:pt x="685" y="782"/>
                      <a:pt x="688" y="782"/>
                      <a:pt x="691" y="782"/>
                    </a:cubicBezTo>
                    <a:cubicBezTo>
                      <a:pt x="691" y="757"/>
                      <a:pt x="691" y="732"/>
                      <a:pt x="691" y="706"/>
                    </a:cubicBezTo>
                    <a:cubicBezTo>
                      <a:pt x="688" y="707"/>
                      <a:pt x="685" y="707"/>
                      <a:pt x="681" y="707"/>
                    </a:cubicBezTo>
                    <a:cubicBezTo>
                      <a:pt x="681" y="675"/>
                      <a:pt x="681" y="675"/>
                      <a:pt x="681" y="675"/>
                    </a:cubicBezTo>
                    <a:cubicBezTo>
                      <a:pt x="691" y="674"/>
                      <a:pt x="691" y="674"/>
                      <a:pt x="691" y="674"/>
                    </a:cubicBezTo>
                    <a:cubicBezTo>
                      <a:pt x="691" y="649"/>
                      <a:pt x="691" y="623"/>
                      <a:pt x="691" y="598"/>
                    </a:cubicBezTo>
                    <a:cubicBezTo>
                      <a:pt x="688" y="599"/>
                      <a:pt x="685" y="600"/>
                      <a:pt x="681" y="600"/>
                    </a:cubicBezTo>
                    <a:cubicBezTo>
                      <a:pt x="681" y="568"/>
                      <a:pt x="681" y="568"/>
                      <a:pt x="681" y="568"/>
                    </a:cubicBezTo>
                    <a:cubicBezTo>
                      <a:pt x="685" y="567"/>
                      <a:pt x="688" y="566"/>
                      <a:pt x="691" y="565"/>
                    </a:cubicBezTo>
                    <a:cubicBezTo>
                      <a:pt x="691" y="540"/>
                      <a:pt x="691" y="515"/>
                      <a:pt x="691" y="490"/>
                    </a:cubicBezTo>
                    <a:cubicBezTo>
                      <a:pt x="688" y="491"/>
                      <a:pt x="685" y="492"/>
                      <a:pt x="681" y="493"/>
                    </a:cubicBezTo>
                    <a:cubicBezTo>
                      <a:pt x="681" y="460"/>
                      <a:pt x="681" y="460"/>
                      <a:pt x="681" y="460"/>
                    </a:cubicBezTo>
                    <a:cubicBezTo>
                      <a:pt x="691" y="457"/>
                      <a:pt x="691" y="457"/>
                      <a:pt x="691" y="457"/>
                    </a:cubicBezTo>
                    <a:cubicBezTo>
                      <a:pt x="691" y="432"/>
                      <a:pt x="691" y="407"/>
                      <a:pt x="691" y="382"/>
                    </a:cubicBezTo>
                    <a:cubicBezTo>
                      <a:pt x="688" y="383"/>
                      <a:pt x="685" y="384"/>
                      <a:pt x="681" y="386"/>
                    </a:cubicBezTo>
                    <a:cubicBezTo>
                      <a:pt x="681" y="353"/>
                      <a:pt x="681" y="353"/>
                      <a:pt x="681" y="353"/>
                    </a:cubicBezTo>
                    <a:cubicBezTo>
                      <a:pt x="691" y="349"/>
                      <a:pt x="691" y="349"/>
                      <a:pt x="691" y="349"/>
                    </a:cubicBezTo>
                    <a:cubicBezTo>
                      <a:pt x="691" y="324"/>
                      <a:pt x="691" y="299"/>
                      <a:pt x="691" y="274"/>
                    </a:cubicBezTo>
                    <a:cubicBezTo>
                      <a:pt x="681" y="279"/>
                      <a:pt x="681" y="279"/>
                      <a:pt x="681" y="279"/>
                    </a:cubicBezTo>
                    <a:cubicBezTo>
                      <a:pt x="681" y="246"/>
                      <a:pt x="681" y="246"/>
                      <a:pt x="681" y="246"/>
                    </a:cubicBezTo>
                    <a:cubicBezTo>
                      <a:pt x="685" y="244"/>
                      <a:pt x="688" y="243"/>
                      <a:pt x="691" y="241"/>
                    </a:cubicBezTo>
                    <a:cubicBezTo>
                      <a:pt x="691" y="216"/>
                      <a:pt x="691" y="191"/>
                      <a:pt x="691" y="165"/>
                    </a:cubicBezTo>
                    <a:cubicBezTo>
                      <a:pt x="681" y="171"/>
                      <a:pt x="681" y="171"/>
                      <a:pt x="681" y="171"/>
                    </a:cubicBezTo>
                    <a:lnTo>
                      <a:pt x="681" y="132"/>
                    </a:lnTo>
                    <a:close/>
                    <a:moveTo>
                      <a:pt x="529" y="230"/>
                    </a:moveTo>
                    <a:cubicBezTo>
                      <a:pt x="556" y="213"/>
                      <a:pt x="556" y="213"/>
                      <a:pt x="556" y="213"/>
                    </a:cubicBezTo>
                    <a:cubicBezTo>
                      <a:pt x="645" y="257"/>
                      <a:pt x="645" y="257"/>
                      <a:pt x="645" y="257"/>
                    </a:cubicBezTo>
                    <a:cubicBezTo>
                      <a:pt x="645" y="155"/>
                      <a:pt x="645" y="155"/>
                      <a:pt x="645" y="155"/>
                    </a:cubicBezTo>
                    <a:cubicBezTo>
                      <a:pt x="681" y="132"/>
                      <a:pt x="681" y="132"/>
                      <a:pt x="681" y="132"/>
                    </a:cubicBezTo>
                    <a:cubicBezTo>
                      <a:pt x="681" y="171"/>
                      <a:pt x="681" y="171"/>
                      <a:pt x="681" y="171"/>
                    </a:cubicBezTo>
                    <a:cubicBezTo>
                      <a:pt x="672" y="177"/>
                      <a:pt x="672" y="177"/>
                      <a:pt x="672" y="177"/>
                    </a:cubicBezTo>
                    <a:cubicBezTo>
                      <a:pt x="672" y="202"/>
                      <a:pt x="672" y="227"/>
                      <a:pt x="672" y="251"/>
                    </a:cubicBezTo>
                    <a:cubicBezTo>
                      <a:pt x="675" y="249"/>
                      <a:pt x="678" y="248"/>
                      <a:pt x="681" y="246"/>
                    </a:cubicBezTo>
                    <a:cubicBezTo>
                      <a:pt x="681" y="279"/>
                      <a:pt x="681" y="279"/>
                      <a:pt x="681" y="279"/>
                    </a:cubicBezTo>
                    <a:cubicBezTo>
                      <a:pt x="672" y="283"/>
                      <a:pt x="672" y="283"/>
                      <a:pt x="672" y="283"/>
                    </a:cubicBezTo>
                    <a:cubicBezTo>
                      <a:pt x="672" y="308"/>
                      <a:pt x="672" y="333"/>
                      <a:pt x="672" y="357"/>
                    </a:cubicBezTo>
                    <a:cubicBezTo>
                      <a:pt x="681" y="353"/>
                      <a:pt x="681" y="353"/>
                      <a:pt x="681" y="353"/>
                    </a:cubicBezTo>
                    <a:cubicBezTo>
                      <a:pt x="681" y="386"/>
                      <a:pt x="681" y="386"/>
                      <a:pt x="681" y="386"/>
                    </a:cubicBezTo>
                    <a:cubicBezTo>
                      <a:pt x="678" y="387"/>
                      <a:pt x="675" y="388"/>
                      <a:pt x="672" y="390"/>
                    </a:cubicBezTo>
                    <a:cubicBezTo>
                      <a:pt x="672" y="414"/>
                      <a:pt x="672" y="439"/>
                      <a:pt x="672" y="464"/>
                    </a:cubicBezTo>
                    <a:cubicBezTo>
                      <a:pt x="681" y="460"/>
                      <a:pt x="681" y="460"/>
                      <a:pt x="681" y="460"/>
                    </a:cubicBezTo>
                    <a:cubicBezTo>
                      <a:pt x="681" y="493"/>
                      <a:pt x="681" y="493"/>
                      <a:pt x="681" y="493"/>
                    </a:cubicBezTo>
                    <a:cubicBezTo>
                      <a:pt x="678" y="494"/>
                      <a:pt x="675" y="495"/>
                      <a:pt x="672" y="496"/>
                    </a:cubicBezTo>
                    <a:cubicBezTo>
                      <a:pt x="672" y="521"/>
                      <a:pt x="672" y="545"/>
                      <a:pt x="672" y="570"/>
                    </a:cubicBezTo>
                    <a:cubicBezTo>
                      <a:pt x="675" y="569"/>
                      <a:pt x="678" y="569"/>
                      <a:pt x="681" y="568"/>
                    </a:cubicBezTo>
                    <a:cubicBezTo>
                      <a:pt x="681" y="600"/>
                      <a:pt x="681" y="600"/>
                      <a:pt x="681" y="600"/>
                    </a:cubicBezTo>
                    <a:cubicBezTo>
                      <a:pt x="678" y="601"/>
                      <a:pt x="675" y="602"/>
                      <a:pt x="672" y="602"/>
                    </a:cubicBezTo>
                    <a:cubicBezTo>
                      <a:pt x="672" y="627"/>
                      <a:pt x="672" y="652"/>
                      <a:pt x="672" y="676"/>
                    </a:cubicBezTo>
                    <a:cubicBezTo>
                      <a:pt x="681" y="675"/>
                      <a:pt x="681" y="675"/>
                      <a:pt x="681" y="675"/>
                    </a:cubicBezTo>
                    <a:cubicBezTo>
                      <a:pt x="681" y="707"/>
                      <a:pt x="681" y="707"/>
                      <a:pt x="681" y="707"/>
                    </a:cubicBezTo>
                    <a:cubicBezTo>
                      <a:pt x="678" y="708"/>
                      <a:pt x="675" y="708"/>
                      <a:pt x="672" y="709"/>
                    </a:cubicBezTo>
                    <a:cubicBezTo>
                      <a:pt x="672" y="733"/>
                      <a:pt x="672" y="758"/>
                      <a:pt x="672" y="783"/>
                    </a:cubicBezTo>
                    <a:cubicBezTo>
                      <a:pt x="675" y="782"/>
                      <a:pt x="678" y="782"/>
                      <a:pt x="681" y="782"/>
                    </a:cubicBezTo>
                    <a:cubicBezTo>
                      <a:pt x="681" y="829"/>
                      <a:pt x="681" y="829"/>
                      <a:pt x="681" y="829"/>
                    </a:cubicBezTo>
                    <a:cubicBezTo>
                      <a:pt x="529" y="829"/>
                      <a:pt x="529" y="829"/>
                      <a:pt x="529" y="829"/>
                    </a:cubicBezTo>
                    <a:cubicBezTo>
                      <a:pt x="529" y="789"/>
                      <a:pt x="529" y="789"/>
                      <a:pt x="529" y="789"/>
                    </a:cubicBezTo>
                    <a:cubicBezTo>
                      <a:pt x="531" y="789"/>
                      <a:pt x="534" y="789"/>
                      <a:pt x="536" y="788"/>
                    </a:cubicBezTo>
                    <a:cubicBezTo>
                      <a:pt x="536" y="767"/>
                      <a:pt x="536" y="745"/>
                      <a:pt x="536" y="724"/>
                    </a:cubicBezTo>
                    <a:cubicBezTo>
                      <a:pt x="534" y="724"/>
                      <a:pt x="531" y="724"/>
                      <a:pt x="529" y="725"/>
                    </a:cubicBezTo>
                    <a:cubicBezTo>
                      <a:pt x="529" y="697"/>
                      <a:pt x="529" y="697"/>
                      <a:pt x="529" y="697"/>
                    </a:cubicBezTo>
                    <a:cubicBezTo>
                      <a:pt x="536" y="696"/>
                      <a:pt x="536" y="696"/>
                      <a:pt x="536" y="696"/>
                    </a:cubicBezTo>
                    <a:cubicBezTo>
                      <a:pt x="536" y="674"/>
                      <a:pt x="536" y="652"/>
                      <a:pt x="536" y="631"/>
                    </a:cubicBezTo>
                    <a:cubicBezTo>
                      <a:pt x="529" y="632"/>
                      <a:pt x="529" y="632"/>
                      <a:pt x="529" y="632"/>
                    </a:cubicBezTo>
                    <a:cubicBezTo>
                      <a:pt x="529" y="604"/>
                      <a:pt x="529" y="604"/>
                      <a:pt x="529" y="604"/>
                    </a:cubicBezTo>
                    <a:cubicBezTo>
                      <a:pt x="531" y="604"/>
                      <a:pt x="534" y="603"/>
                      <a:pt x="536" y="603"/>
                    </a:cubicBezTo>
                    <a:cubicBezTo>
                      <a:pt x="536" y="581"/>
                      <a:pt x="536" y="560"/>
                      <a:pt x="536" y="538"/>
                    </a:cubicBezTo>
                    <a:cubicBezTo>
                      <a:pt x="529" y="540"/>
                      <a:pt x="529" y="540"/>
                      <a:pt x="529" y="540"/>
                    </a:cubicBezTo>
                    <a:cubicBezTo>
                      <a:pt x="529" y="512"/>
                      <a:pt x="529" y="512"/>
                      <a:pt x="529" y="512"/>
                    </a:cubicBezTo>
                    <a:cubicBezTo>
                      <a:pt x="531" y="511"/>
                      <a:pt x="534" y="511"/>
                      <a:pt x="536" y="510"/>
                    </a:cubicBezTo>
                    <a:cubicBezTo>
                      <a:pt x="536" y="488"/>
                      <a:pt x="536" y="467"/>
                      <a:pt x="536" y="445"/>
                    </a:cubicBezTo>
                    <a:cubicBezTo>
                      <a:pt x="534" y="446"/>
                      <a:pt x="531" y="447"/>
                      <a:pt x="529" y="448"/>
                    </a:cubicBezTo>
                    <a:cubicBezTo>
                      <a:pt x="529" y="420"/>
                      <a:pt x="529" y="420"/>
                      <a:pt x="529" y="420"/>
                    </a:cubicBezTo>
                    <a:cubicBezTo>
                      <a:pt x="531" y="419"/>
                      <a:pt x="534" y="418"/>
                      <a:pt x="536" y="417"/>
                    </a:cubicBezTo>
                    <a:cubicBezTo>
                      <a:pt x="536" y="395"/>
                      <a:pt x="536" y="374"/>
                      <a:pt x="536" y="352"/>
                    </a:cubicBezTo>
                    <a:cubicBezTo>
                      <a:pt x="529" y="356"/>
                      <a:pt x="529" y="356"/>
                      <a:pt x="529" y="356"/>
                    </a:cubicBezTo>
                    <a:cubicBezTo>
                      <a:pt x="529" y="328"/>
                      <a:pt x="529" y="328"/>
                      <a:pt x="529" y="328"/>
                    </a:cubicBezTo>
                    <a:cubicBezTo>
                      <a:pt x="531" y="327"/>
                      <a:pt x="534" y="325"/>
                      <a:pt x="536" y="324"/>
                    </a:cubicBezTo>
                    <a:cubicBezTo>
                      <a:pt x="536" y="302"/>
                      <a:pt x="536" y="281"/>
                      <a:pt x="536" y="259"/>
                    </a:cubicBezTo>
                    <a:cubicBezTo>
                      <a:pt x="534" y="261"/>
                      <a:pt x="531" y="262"/>
                      <a:pt x="529" y="264"/>
                    </a:cubicBezTo>
                    <a:lnTo>
                      <a:pt x="529" y="230"/>
                    </a:lnTo>
                    <a:close/>
                    <a:moveTo>
                      <a:pt x="498" y="250"/>
                    </a:moveTo>
                    <a:cubicBezTo>
                      <a:pt x="529" y="230"/>
                      <a:pt x="529" y="230"/>
                      <a:pt x="529" y="230"/>
                    </a:cubicBezTo>
                    <a:cubicBezTo>
                      <a:pt x="529" y="264"/>
                      <a:pt x="529" y="264"/>
                      <a:pt x="529" y="264"/>
                    </a:cubicBezTo>
                    <a:cubicBezTo>
                      <a:pt x="527" y="265"/>
                      <a:pt x="524" y="267"/>
                      <a:pt x="522" y="268"/>
                    </a:cubicBezTo>
                    <a:cubicBezTo>
                      <a:pt x="522" y="289"/>
                      <a:pt x="522" y="310"/>
                      <a:pt x="522" y="332"/>
                    </a:cubicBezTo>
                    <a:cubicBezTo>
                      <a:pt x="524" y="330"/>
                      <a:pt x="527" y="329"/>
                      <a:pt x="529" y="328"/>
                    </a:cubicBezTo>
                    <a:cubicBezTo>
                      <a:pt x="529" y="356"/>
                      <a:pt x="529" y="356"/>
                      <a:pt x="529" y="356"/>
                    </a:cubicBezTo>
                    <a:cubicBezTo>
                      <a:pt x="522" y="359"/>
                      <a:pt x="522" y="359"/>
                      <a:pt x="522" y="359"/>
                    </a:cubicBezTo>
                    <a:cubicBezTo>
                      <a:pt x="522" y="381"/>
                      <a:pt x="522" y="402"/>
                      <a:pt x="522" y="423"/>
                    </a:cubicBezTo>
                    <a:cubicBezTo>
                      <a:pt x="524" y="422"/>
                      <a:pt x="527" y="421"/>
                      <a:pt x="529" y="420"/>
                    </a:cubicBezTo>
                    <a:cubicBezTo>
                      <a:pt x="529" y="448"/>
                      <a:pt x="529" y="448"/>
                      <a:pt x="529" y="448"/>
                    </a:cubicBezTo>
                    <a:cubicBezTo>
                      <a:pt x="527" y="449"/>
                      <a:pt x="524" y="450"/>
                      <a:pt x="522" y="451"/>
                    </a:cubicBezTo>
                    <a:cubicBezTo>
                      <a:pt x="522" y="472"/>
                      <a:pt x="522" y="493"/>
                      <a:pt x="522" y="515"/>
                    </a:cubicBezTo>
                    <a:cubicBezTo>
                      <a:pt x="524" y="514"/>
                      <a:pt x="527" y="513"/>
                      <a:pt x="529" y="512"/>
                    </a:cubicBezTo>
                    <a:cubicBezTo>
                      <a:pt x="529" y="540"/>
                      <a:pt x="529" y="540"/>
                      <a:pt x="529" y="540"/>
                    </a:cubicBezTo>
                    <a:cubicBezTo>
                      <a:pt x="522" y="542"/>
                      <a:pt x="522" y="542"/>
                      <a:pt x="522" y="542"/>
                    </a:cubicBezTo>
                    <a:cubicBezTo>
                      <a:pt x="522" y="564"/>
                      <a:pt x="522" y="585"/>
                      <a:pt x="522" y="606"/>
                    </a:cubicBezTo>
                    <a:cubicBezTo>
                      <a:pt x="524" y="606"/>
                      <a:pt x="527" y="605"/>
                      <a:pt x="529" y="604"/>
                    </a:cubicBezTo>
                    <a:cubicBezTo>
                      <a:pt x="529" y="632"/>
                      <a:pt x="529" y="632"/>
                      <a:pt x="529" y="632"/>
                    </a:cubicBezTo>
                    <a:cubicBezTo>
                      <a:pt x="522" y="634"/>
                      <a:pt x="522" y="634"/>
                      <a:pt x="522" y="634"/>
                    </a:cubicBezTo>
                    <a:cubicBezTo>
                      <a:pt x="522" y="655"/>
                      <a:pt x="522" y="676"/>
                      <a:pt x="522" y="698"/>
                    </a:cubicBezTo>
                    <a:cubicBezTo>
                      <a:pt x="529" y="697"/>
                      <a:pt x="529" y="697"/>
                      <a:pt x="529" y="697"/>
                    </a:cubicBezTo>
                    <a:cubicBezTo>
                      <a:pt x="529" y="725"/>
                      <a:pt x="529" y="725"/>
                      <a:pt x="529" y="725"/>
                    </a:cubicBezTo>
                    <a:cubicBezTo>
                      <a:pt x="527" y="725"/>
                      <a:pt x="524" y="725"/>
                      <a:pt x="522" y="725"/>
                    </a:cubicBezTo>
                    <a:cubicBezTo>
                      <a:pt x="522" y="747"/>
                      <a:pt x="522" y="768"/>
                      <a:pt x="522" y="789"/>
                    </a:cubicBezTo>
                    <a:cubicBezTo>
                      <a:pt x="524" y="789"/>
                      <a:pt x="527" y="789"/>
                      <a:pt x="529" y="789"/>
                    </a:cubicBezTo>
                    <a:cubicBezTo>
                      <a:pt x="529" y="829"/>
                      <a:pt x="529" y="829"/>
                      <a:pt x="529" y="829"/>
                    </a:cubicBezTo>
                    <a:cubicBezTo>
                      <a:pt x="498" y="829"/>
                      <a:pt x="498" y="829"/>
                      <a:pt x="498" y="829"/>
                    </a:cubicBezTo>
                    <a:cubicBezTo>
                      <a:pt x="498" y="790"/>
                      <a:pt x="498" y="790"/>
                      <a:pt x="498" y="790"/>
                    </a:cubicBezTo>
                    <a:cubicBezTo>
                      <a:pt x="500" y="790"/>
                      <a:pt x="502" y="790"/>
                      <a:pt x="505" y="790"/>
                    </a:cubicBezTo>
                    <a:cubicBezTo>
                      <a:pt x="505" y="769"/>
                      <a:pt x="505" y="748"/>
                      <a:pt x="505" y="727"/>
                    </a:cubicBezTo>
                    <a:cubicBezTo>
                      <a:pt x="502" y="728"/>
                      <a:pt x="500" y="728"/>
                      <a:pt x="498" y="728"/>
                    </a:cubicBezTo>
                    <a:cubicBezTo>
                      <a:pt x="498" y="701"/>
                      <a:pt x="498" y="701"/>
                      <a:pt x="498" y="701"/>
                    </a:cubicBezTo>
                    <a:cubicBezTo>
                      <a:pt x="505" y="700"/>
                      <a:pt x="505" y="700"/>
                      <a:pt x="505" y="700"/>
                    </a:cubicBezTo>
                    <a:cubicBezTo>
                      <a:pt x="505" y="679"/>
                      <a:pt x="505" y="658"/>
                      <a:pt x="505" y="638"/>
                    </a:cubicBezTo>
                    <a:cubicBezTo>
                      <a:pt x="498" y="639"/>
                      <a:pt x="498" y="639"/>
                      <a:pt x="498" y="639"/>
                    </a:cubicBezTo>
                    <a:cubicBezTo>
                      <a:pt x="498" y="612"/>
                      <a:pt x="498" y="612"/>
                      <a:pt x="498" y="612"/>
                    </a:cubicBezTo>
                    <a:cubicBezTo>
                      <a:pt x="500" y="611"/>
                      <a:pt x="502" y="611"/>
                      <a:pt x="505" y="610"/>
                    </a:cubicBezTo>
                    <a:cubicBezTo>
                      <a:pt x="505" y="589"/>
                      <a:pt x="505" y="569"/>
                      <a:pt x="505" y="548"/>
                    </a:cubicBezTo>
                    <a:cubicBezTo>
                      <a:pt x="502" y="549"/>
                      <a:pt x="500" y="549"/>
                      <a:pt x="498" y="550"/>
                    </a:cubicBezTo>
                    <a:cubicBezTo>
                      <a:pt x="498" y="434"/>
                      <a:pt x="498" y="434"/>
                      <a:pt x="498" y="434"/>
                    </a:cubicBezTo>
                    <a:cubicBezTo>
                      <a:pt x="500" y="433"/>
                      <a:pt x="502" y="432"/>
                      <a:pt x="505" y="431"/>
                    </a:cubicBezTo>
                    <a:cubicBezTo>
                      <a:pt x="505" y="410"/>
                      <a:pt x="505" y="389"/>
                      <a:pt x="505" y="368"/>
                    </a:cubicBezTo>
                    <a:cubicBezTo>
                      <a:pt x="502" y="369"/>
                      <a:pt x="500" y="371"/>
                      <a:pt x="498" y="372"/>
                    </a:cubicBezTo>
                    <a:lnTo>
                      <a:pt x="498" y="250"/>
                    </a:lnTo>
                    <a:close/>
                    <a:moveTo>
                      <a:pt x="466" y="270"/>
                    </a:moveTo>
                    <a:cubicBezTo>
                      <a:pt x="498" y="250"/>
                      <a:pt x="498" y="250"/>
                      <a:pt x="498" y="250"/>
                    </a:cubicBezTo>
                    <a:cubicBezTo>
                      <a:pt x="498" y="372"/>
                      <a:pt x="498" y="372"/>
                      <a:pt x="498" y="372"/>
                    </a:cubicBezTo>
                    <a:cubicBezTo>
                      <a:pt x="495" y="373"/>
                      <a:pt x="493" y="374"/>
                      <a:pt x="490" y="375"/>
                    </a:cubicBezTo>
                    <a:cubicBezTo>
                      <a:pt x="490" y="396"/>
                      <a:pt x="490" y="416"/>
                      <a:pt x="490" y="437"/>
                    </a:cubicBezTo>
                    <a:cubicBezTo>
                      <a:pt x="493" y="436"/>
                      <a:pt x="495" y="435"/>
                      <a:pt x="498" y="434"/>
                    </a:cubicBezTo>
                    <a:cubicBezTo>
                      <a:pt x="498" y="550"/>
                      <a:pt x="498" y="550"/>
                      <a:pt x="498" y="550"/>
                    </a:cubicBezTo>
                    <a:cubicBezTo>
                      <a:pt x="495" y="551"/>
                      <a:pt x="493" y="551"/>
                      <a:pt x="490" y="552"/>
                    </a:cubicBezTo>
                    <a:cubicBezTo>
                      <a:pt x="490" y="573"/>
                      <a:pt x="490" y="593"/>
                      <a:pt x="490" y="614"/>
                    </a:cubicBezTo>
                    <a:cubicBezTo>
                      <a:pt x="493" y="613"/>
                      <a:pt x="495" y="613"/>
                      <a:pt x="498" y="612"/>
                    </a:cubicBezTo>
                    <a:cubicBezTo>
                      <a:pt x="498" y="639"/>
                      <a:pt x="498" y="639"/>
                      <a:pt x="498" y="639"/>
                    </a:cubicBezTo>
                    <a:cubicBezTo>
                      <a:pt x="490" y="641"/>
                      <a:pt x="490" y="641"/>
                      <a:pt x="490" y="641"/>
                    </a:cubicBezTo>
                    <a:cubicBezTo>
                      <a:pt x="490" y="661"/>
                      <a:pt x="490" y="682"/>
                      <a:pt x="490" y="702"/>
                    </a:cubicBezTo>
                    <a:cubicBezTo>
                      <a:pt x="498" y="701"/>
                      <a:pt x="498" y="701"/>
                      <a:pt x="498" y="701"/>
                    </a:cubicBezTo>
                    <a:cubicBezTo>
                      <a:pt x="498" y="728"/>
                      <a:pt x="498" y="728"/>
                      <a:pt x="498" y="728"/>
                    </a:cubicBezTo>
                    <a:cubicBezTo>
                      <a:pt x="495" y="728"/>
                      <a:pt x="493" y="729"/>
                      <a:pt x="490" y="729"/>
                    </a:cubicBezTo>
                    <a:cubicBezTo>
                      <a:pt x="490" y="749"/>
                      <a:pt x="490" y="770"/>
                      <a:pt x="490" y="790"/>
                    </a:cubicBezTo>
                    <a:cubicBezTo>
                      <a:pt x="493" y="790"/>
                      <a:pt x="495" y="790"/>
                      <a:pt x="498" y="790"/>
                    </a:cubicBezTo>
                    <a:cubicBezTo>
                      <a:pt x="498" y="829"/>
                      <a:pt x="498" y="829"/>
                      <a:pt x="498" y="829"/>
                    </a:cubicBezTo>
                    <a:cubicBezTo>
                      <a:pt x="466" y="829"/>
                      <a:pt x="466" y="829"/>
                      <a:pt x="466" y="829"/>
                    </a:cubicBezTo>
                    <a:cubicBezTo>
                      <a:pt x="466" y="620"/>
                      <a:pt x="466" y="620"/>
                      <a:pt x="466" y="620"/>
                    </a:cubicBezTo>
                    <a:cubicBezTo>
                      <a:pt x="468" y="619"/>
                      <a:pt x="471" y="619"/>
                      <a:pt x="473" y="618"/>
                    </a:cubicBezTo>
                    <a:cubicBezTo>
                      <a:pt x="473" y="598"/>
                      <a:pt x="473" y="578"/>
                      <a:pt x="473" y="558"/>
                    </a:cubicBezTo>
                    <a:cubicBezTo>
                      <a:pt x="466" y="560"/>
                      <a:pt x="466" y="560"/>
                      <a:pt x="466" y="560"/>
                    </a:cubicBezTo>
                    <a:cubicBezTo>
                      <a:pt x="466" y="534"/>
                      <a:pt x="466" y="534"/>
                      <a:pt x="466" y="534"/>
                    </a:cubicBezTo>
                    <a:cubicBezTo>
                      <a:pt x="468" y="533"/>
                      <a:pt x="471" y="532"/>
                      <a:pt x="473" y="531"/>
                    </a:cubicBezTo>
                    <a:cubicBezTo>
                      <a:pt x="473" y="511"/>
                      <a:pt x="473" y="491"/>
                      <a:pt x="473" y="471"/>
                    </a:cubicBezTo>
                    <a:cubicBezTo>
                      <a:pt x="471" y="472"/>
                      <a:pt x="468" y="473"/>
                      <a:pt x="466" y="474"/>
                    </a:cubicBezTo>
                    <a:cubicBezTo>
                      <a:pt x="466" y="362"/>
                      <a:pt x="466" y="362"/>
                      <a:pt x="466" y="362"/>
                    </a:cubicBezTo>
                    <a:cubicBezTo>
                      <a:pt x="473" y="358"/>
                      <a:pt x="473" y="358"/>
                      <a:pt x="473" y="358"/>
                    </a:cubicBezTo>
                    <a:cubicBezTo>
                      <a:pt x="473" y="338"/>
                      <a:pt x="473" y="318"/>
                      <a:pt x="473" y="298"/>
                    </a:cubicBezTo>
                    <a:cubicBezTo>
                      <a:pt x="471" y="299"/>
                      <a:pt x="468" y="300"/>
                      <a:pt x="466" y="302"/>
                    </a:cubicBezTo>
                    <a:lnTo>
                      <a:pt x="466" y="270"/>
                    </a:lnTo>
                    <a:close/>
                    <a:moveTo>
                      <a:pt x="435" y="291"/>
                    </a:moveTo>
                    <a:cubicBezTo>
                      <a:pt x="466" y="270"/>
                      <a:pt x="466" y="270"/>
                      <a:pt x="466" y="270"/>
                    </a:cubicBezTo>
                    <a:cubicBezTo>
                      <a:pt x="466" y="302"/>
                      <a:pt x="466" y="302"/>
                      <a:pt x="466" y="302"/>
                    </a:cubicBezTo>
                    <a:cubicBezTo>
                      <a:pt x="464" y="303"/>
                      <a:pt x="461" y="305"/>
                      <a:pt x="459" y="306"/>
                    </a:cubicBezTo>
                    <a:cubicBezTo>
                      <a:pt x="459" y="326"/>
                      <a:pt x="459" y="346"/>
                      <a:pt x="459" y="366"/>
                    </a:cubicBezTo>
                    <a:cubicBezTo>
                      <a:pt x="466" y="362"/>
                      <a:pt x="466" y="362"/>
                      <a:pt x="466" y="362"/>
                    </a:cubicBezTo>
                    <a:cubicBezTo>
                      <a:pt x="466" y="474"/>
                      <a:pt x="466" y="474"/>
                      <a:pt x="466" y="474"/>
                    </a:cubicBezTo>
                    <a:cubicBezTo>
                      <a:pt x="464" y="475"/>
                      <a:pt x="461" y="476"/>
                      <a:pt x="459" y="477"/>
                    </a:cubicBezTo>
                    <a:cubicBezTo>
                      <a:pt x="459" y="497"/>
                      <a:pt x="459" y="516"/>
                      <a:pt x="459" y="536"/>
                    </a:cubicBezTo>
                    <a:cubicBezTo>
                      <a:pt x="461" y="535"/>
                      <a:pt x="464" y="534"/>
                      <a:pt x="466" y="534"/>
                    </a:cubicBezTo>
                    <a:cubicBezTo>
                      <a:pt x="466" y="560"/>
                      <a:pt x="466" y="560"/>
                      <a:pt x="466" y="560"/>
                    </a:cubicBezTo>
                    <a:cubicBezTo>
                      <a:pt x="459" y="562"/>
                      <a:pt x="459" y="562"/>
                      <a:pt x="459" y="562"/>
                    </a:cubicBezTo>
                    <a:cubicBezTo>
                      <a:pt x="459" y="582"/>
                      <a:pt x="459" y="602"/>
                      <a:pt x="459" y="621"/>
                    </a:cubicBezTo>
                    <a:cubicBezTo>
                      <a:pt x="461" y="621"/>
                      <a:pt x="464" y="620"/>
                      <a:pt x="466" y="620"/>
                    </a:cubicBezTo>
                    <a:cubicBezTo>
                      <a:pt x="466" y="829"/>
                      <a:pt x="466" y="829"/>
                      <a:pt x="466" y="829"/>
                    </a:cubicBezTo>
                    <a:cubicBezTo>
                      <a:pt x="435" y="829"/>
                      <a:pt x="435" y="829"/>
                      <a:pt x="435" y="829"/>
                    </a:cubicBezTo>
                    <a:cubicBezTo>
                      <a:pt x="435" y="793"/>
                      <a:pt x="435" y="793"/>
                      <a:pt x="435" y="793"/>
                    </a:cubicBezTo>
                    <a:cubicBezTo>
                      <a:pt x="437" y="793"/>
                      <a:pt x="439" y="793"/>
                      <a:pt x="442" y="793"/>
                    </a:cubicBezTo>
                    <a:cubicBezTo>
                      <a:pt x="442" y="773"/>
                      <a:pt x="442" y="754"/>
                      <a:pt x="442" y="734"/>
                    </a:cubicBezTo>
                    <a:cubicBezTo>
                      <a:pt x="439" y="735"/>
                      <a:pt x="437" y="735"/>
                      <a:pt x="435" y="735"/>
                    </a:cubicBezTo>
                    <a:cubicBezTo>
                      <a:pt x="435" y="710"/>
                      <a:pt x="435" y="710"/>
                      <a:pt x="435" y="710"/>
                    </a:cubicBezTo>
                    <a:cubicBezTo>
                      <a:pt x="442" y="709"/>
                      <a:pt x="442" y="709"/>
                      <a:pt x="442" y="709"/>
                    </a:cubicBezTo>
                    <a:cubicBezTo>
                      <a:pt x="442" y="690"/>
                      <a:pt x="442" y="670"/>
                      <a:pt x="442" y="651"/>
                    </a:cubicBezTo>
                    <a:cubicBezTo>
                      <a:pt x="439" y="651"/>
                      <a:pt x="437" y="652"/>
                      <a:pt x="435" y="652"/>
                    </a:cubicBezTo>
                    <a:cubicBezTo>
                      <a:pt x="435" y="627"/>
                      <a:pt x="435" y="627"/>
                      <a:pt x="435" y="627"/>
                    </a:cubicBezTo>
                    <a:cubicBezTo>
                      <a:pt x="437" y="627"/>
                      <a:pt x="439" y="626"/>
                      <a:pt x="442" y="626"/>
                    </a:cubicBezTo>
                    <a:cubicBezTo>
                      <a:pt x="442" y="606"/>
                      <a:pt x="442" y="587"/>
                      <a:pt x="442" y="567"/>
                    </a:cubicBezTo>
                    <a:cubicBezTo>
                      <a:pt x="439" y="568"/>
                      <a:pt x="437" y="569"/>
                      <a:pt x="435" y="570"/>
                    </a:cubicBezTo>
                    <a:lnTo>
                      <a:pt x="435" y="291"/>
                    </a:lnTo>
                    <a:close/>
                    <a:moveTo>
                      <a:pt x="403" y="311"/>
                    </a:moveTo>
                    <a:cubicBezTo>
                      <a:pt x="435" y="291"/>
                      <a:pt x="435" y="291"/>
                      <a:pt x="435" y="291"/>
                    </a:cubicBezTo>
                    <a:cubicBezTo>
                      <a:pt x="435" y="570"/>
                      <a:pt x="435" y="570"/>
                      <a:pt x="435" y="570"/>
                    </a:cubicBezTo>
                    <a:cubicBezTo>
                      <a:pt x="432" y="570"/>
                      <a:pt x="430" y="571"/>
                      <a:pt x="427" y="572"/>
                    </a:cubicBezTo>
                    <a:cubicBezTo>
                      <a:pt x="427" y="591"/>
                      <a:pt x="427" y="610"/>
                      <a:pt x="427" y="629"/>
                    </a:cubicBezTo>
                    <a:cubicBezTo>
                      <a:pt x="430" y="628"/>
                      <a:pt x="432" y="628"/>
                      <a:pt x="435" y="627"/>
                    </a:cubicBezTo>
                    <a:cubicBezTo>
                      <a:pt x="435" y="652"/>
                      <a:pt x="435" y="652"/>
                      <a:pt x="435" y="652"/>
                    </a:cubicBezTo>
                    <a:cubicBezTo>
                      <a:pt x="432" y="653"/>
                      <a:pt x="430" y="653"/>
                      <a:pt x="427" y="654"/>
                    </a:cubicBezTo>
                    <a:cubicBezTo>
                      <a:pt x="427" y="673"/>
                      <a:pt x="427" y="692"/>
                      <a:pt x="427" y="711"/>
                    </a:cubicBezTo>
                    <a:cubicBezTo>
                      <a:pt x="435" y="710"/>
                      <a:pt x="435" y="710"/>
                      <a:pt x="435" y="710"/>
                    </a:cubicBezTo>
                    <a:cubicBezTo>
                      <a:pt x="435" y="735"/>
                      <a:pt x="435" y="735"/>
                      <a:pt x="435" y="735"/>
                    </a:cubicBezTo>
                    <a:cubicBezTo>
                      <a:pt x="432" y="735"/>
                      <a:pt x="430" y="736"/>
                      <a:pt x="427" y="736"/>
                    </a:cubicBezTo>
                    <a:cubicBezTo>
                      <a:pt x="427" y="755"/>
                      <a:pt x="427" y="774"/>
                      <a:pt x="427" y="793"/>
                    </a:cubicBezTo>
                    <a:cubicBezTo>
                      <a:pt x="430" y="793"/>
                      <a:pt x="432" y="793"/>
                      <a:pt x="435" y="793"/>
                    </a:cubicBezTo>
                    <a:cubicBezTo>
                      <a:pt x="435" y="829"/>
                      <a:pt x="435" y="829"/>
                      <a:pt x="435" y="829"/>
                    </a:cubicBezTo>
                    <a:cubicBezTo>
                      <a:pt x="403" y="829"/>
                      <a:pt x="403" y="829"/>
                      <a:pt x="403" y="829"/>
                    </a:cubicBezTo>
                    <a:cubicBezTo>
                      <a:pt x="403" y="715"/>
                      <a:pt x="403" y="715"/>
                      <a:pt x="403" y="715"/>
                    </a:cubicBezTo>
                    <a:cubicBezTo>
                      <a:pt x="410" y="714"/>
                      <a:pt x="410" y="714"/>
                      <a:pt x="410" y="714"/>
                    </a:cubicBezTo>
                    <a:cubicBezTo>
                      <a:pt x="410" y="695"/>
                      <a:pt x="410" y="676"/>
                      <a:pt x="410" y="657"/>
                    </a:cubicBezTo>
                    <a:cubicBezTo>
                      <a:pt x="408" y="658"/>
                      <a:pt x="405" y="659"/>
                      <a:pt x="403" y="659"/>
                    </a:cubicBezTo>
                    <a:cubicBezTo>
                      <a:pt x="403" y="555"/>
                      <a:pt x="403" y="555"/>
                      <a:pt x="403" y="555"/>
                    </a:cubicBezTo>
                    <a:cubicBezTo>
                      <a:pt x="410" y="553"/>
                      <a:pt x="410" y="553"/>
                      <a:pt x="410" y="553"/>
                    </a:cubicBezTo>
                    <a:cubicBezTo>
                      <a:pt x="410" y="534"/>
                      <a:pt x="410" y="515"/>
                      <a:pt x="410" y="497"/>
                    </a:cubicBezTo>
                    <a:cubicBezTo>
                      <a:pt x="408" y="498"/>
                      <a:pt x="405" y="499"/>
                      <a:pt x="403" y="500"/>
                    </a:cubicBezTo>
                    <a:cubicBezTo>
                      <a:pt x="403" y="475"/>
                      <a:pt x="403" y="475"/>
                      <a:pt x="403" y="475"/>
                    </a:cubicBezTo>
                    <a:cubicBezTo>
                      <a:pt x="410" y="472"/>
                      <a:pt x="410" y="472"/>
                      <a:pt x="410" y="472"/>
                    </a:cubicBezTo>
                    <a:cubicBezTo>
                      <a:pt x="410" y="454"/>
                      <a:pt x="410" y="435"/>
                      <a:pt x="410" y="416"/>
                    </a:cubicBezTo>
                    <a:cubicBezTo>
                      <a:pt x="403" y="420"/>
                      <a:pt x="403" y="420"/>
                      <a:pt x="403" y="420"/>
                    </a:cubicBezTo>
                    <a:cubicBezTo>
                      <a:pt x="403" y="396"/>
                      <a:pt x="403" y="396"/>
                      <a:pt x="403" y="396"/>
                    </a:cubicBezTo>
                    <a:cubicBezTo>
                      <a:pt x="405" y="394"/>
                      <a:pt x="408" y="393"/>
                      <a:pt x="410" y="392"/>
                    </a:cubicBezTo>
                    <a:cubicBezTo>
                      <a:pt x="410" y="373"/>
                      <a:pt x="410" y="354"/>
                      <a:pt x="410" y="336"/>
                    </a:cubicBezTo>
                    <a:cubicBezTo>
                      <a:pt x="403" y="340"/>
                      <a:pt x="403" y="340"/>
                      <a:pt x="403" y="340"/>
                    </a:cubicBezTo>
                    <a:lnTo>
                      <a:pt x="403" y="311"/>
                    </a:lnTo>
                    <a:close/>
                    <a:moveTo>
                      <a:pt x="337" y="95"/>
                    </a:moveTo>
                    <a:cubicBezTo>
                      <a:pt x="376" y="95"/>
                      <a:pt x="376" y="95"/>
                      <a:pt x="376" y="95"/>
                    </a:cubicBezTo>
                    <a:cubicBezTo>
                      <a:pt x="376" y="328"/>
                      <a:pt x="376" y="328"/>
                      <a:pt x="376" y="328"/>
                    </a:cubicBezTo>
                    <a:cubicBezTo>
                      <a:pt x="403" y="311"/>
                      <a:pt x="403" y="311"/>
                      <a:pt x="403" y="311"/>
                    </a:cubicBezTo>
                    <a:cubicBezTo>
                      <a:pt x="403" y="340"/>
                      <a:pt x="403" y="340"/>
                      <a:pt x="403" y="340"/>
                    </a:cubicBezTo>
                    <a:cubicBezTo>
                      <a:pt x="396" y="344"/>
                      <a:pt x="396" y="344"/>
                      <a:pt x="396" y="344"/>
                    </a:cubicBezTo>
                    <a:cubicBezTo>
                      <a:pt x="396" y="363"/>
                      <a:pt x="396" y="381"/>
                      <a:pt x="396" y="399"/>
                    </a:cubicBezTo>
                    <a:cubicBezTo>
                      <a:pt x="398" y="398"/>
                      <a:pt x="401" y="397"/>
                      <a:pt x="403" y="396"/>
                    </a:cubicBezTo>
                    <a:cubicBezTo>
                      <a:pt x="403" y="420"/>
                      <a:pt x="403" y="420"/>
                      <a:pt x="403" y="420"/>
                    </a:cubicBezTo>
                    <a:cubicBezTo>
                      <a:pt x="396" y="423"/>
                      <a:pt x="396" y="423"/>
                      <a:pt x="396" y="423"/>
                    </a:cubicBezTo>
                    <a:cubicBezTo>
                      <a:pt x="396" y="442"/>
                      <a:pt x="396" y="460"/>
                      <a:pt x="396" y="479"/>
                    </a:cubicBezTo>
                    <a:cubicBezTo>
                      <a:pt x="403" y="475"/>
                      <a:pt x="403" y="475"/>
                      <a:pt x="403" y="475"/>
                    </a:cubicBezTo>
                    <a:cubicBezTo>
                      <a:pt x="403" y="500"/>
                      <a:pt x="403" y="500"/>
                      <a:pt x="403" y="500"/>
                    </a:cubicBezTo>
                    <a:cubicBezTo>
                      <a:pt x="401" y="501"/>
                      <a:pt x="398" y="502"/>
                      <a:pt x="396" y="502"/>
                    </a:cubicBezTo>
                    <a:cubicBezTo>
                      <a:pt x="396" y="521"/>
                      <a:pt x="396" y="539"/>
                      <a:pt x="396" y="557"/>
                    </a:cubicBezTo>
                    <a:cubicBezTo>
                      <a:pt x="403" y="555"/>
                      <a:pt x="403" y="555"/>
                      <a:pt x="403" y="555"/>
                    </a:cubicBezTo>
                    <a:cubicBezTo>
                      <a:pt x="403" y="659"/>
                      <a:pt x="403" y="659"/>
                      <a:pt x="403" y="659"/>
                    </a:cubicBezTo>
                    <a:cubicBezTo>
                      <a:pt x="401" y="660"/>
                      <a:pt x="398" y="660"/>
                      <a:pt x="396" y="660"/>
                    </a:cubicBezTo>
                    <a:cubicBezTo>
                      <a:pt x="396" y="679"/>
                      <a:pt x="396" y="697"/>
                      <a:pt x="396" y="716"/>
                    </a:cubicBezTo>
                    <a:cubicBezTo>
                      <a:pt x="403" y="715"/>
                      <a:pt x="403" y="715"/>
                      <a:pt x="403" y="715"/>
                    </a:cubicBezTo>
                    <a:cubicBezTo>
                      <a:pt x="403" y="829"/>
                      <a:pt x="403" y="829"/>
                      <a:pt x="403" y="829"/>
                    </a:cubicBezTo>
                    <a:cubicBezTo>
                      <a:pt x="337" y="829"/>
                      <a:pt x="337" y="829"/>
                      <a:pt x="337" y="829"/>
                    </a:cubicBezTo>
                    <a:cubicBezTo>
                      <a:pt x="337" y="795"/>
                      <a:pt x="337" y="795"/>
                      <a:pt x="337" y="795"/>
                    </a:cubicBezTo>
                    <a:cubicBezTo>
                      <a:pt x="347" y="795"/>
                      <a:pt x="347" y="795"/>
                      <a:pt x="347" y="795"/>
                    </a:cubicBezTo>
                    <a:cubicBezTo>
                      <a:pt x="347" y="742"/>
                      <a:pt x="347" y="742"/>
                      <a:pt x="347" y="742"/>
                    </a:cubicBezTo>
                    <a:cubicBezTo>
                      <a:pt x="337" y="742"/>
                      <a:pt x="337" y="742"/>
                      <a:pt x="337" y="742"/>
                    </a:cubicBezTo>
                    <a:cubicBezTo>
                      <a:pt x="337" y="718"/>
                      <a:pt x="337" y="718"/>
                      <a:pt x="337" y="718"/>
                    </a:cubicBezTo>
                    <a:cubicBezTo>
                      <a:pt x="347" y="718"/>
                      <a:pt x="347" y="718"/>
                      <a:pt x="347" y="718"/>
                    </a:cubicBezTo>
                    <a:cubicBezTo>
                      <a:pt x="347" y="665"/>
                      <a:pt x="347" y="665"/>
                      <a:pt x="347" y="665"/>
                    </a:cubicBezTo>
                    <a:cubicBezTo>
                      <a:pt x="337" y="665"/>
                      <a:pt x="337" y="665"/>
                      <a:pt x="337" y="665"/>
                    </a:cubicBezTo>
                    <a:cubicBezTo>
                      <a:pt x="337" y="641"/>
                      <a:pt x="337" y="641"/>
                      <a:pt x="337" y="641"/>
                    </a:cubicBezTo>
                    <a:cubicBezTo>
                      <a:pt x="347" y="641"/>
                      <a:pt x="347" y="641"/>
                      <a:pt x="347" y="641"/>
                    </a:cubicBezTo>
                    <a:cubicBezTo>
                      <a:pt x="347" y="588"/>
                      <a:pt x="347" y="588"/>
                      <a:pt x="347" y="588"/>
                    </a:cubicBezTo>
                    <a:cubicBezTo>
                      <a:pt x="337" y="588"/>
                      <a:pt x="337" y="588"/>
                      <a:pt x="337" y="588"/>
                    </a:cubicBezTo>
                    <a:cubicBezTo>
                      <a:pt x="337" y="487"/>
                      <a:pt x="337" y="487"/>
                      <a:pt x="337" y="487"/>
                    </a:cubicBezTo>
                    <a:cubicBezTo>
                      <a:pt x="347" y="487"/>
                      <a:pt x="347" y="487"/>
                      <a:pt x="347" y="487"/>
                    </a:cubicBezTo>
                    <a:cubicBezTo>
                      <a:pt x="347" y="433"/>
                      <a:pt x="347" y="433"/>
                      <a:pt x="347" y="433"/>
                    </a:cubicBezTo>
                    <a:cubicBezTo>
                      <a:pt x="337" y="433"/>
                      <a:pt x="337" y="433"/>
                      <a:pt x="337" y="433"/>
                    </a:cubicBezTo>
                    <a:cubicBezTo>
                      <a:pt x="337" y="410"/>
                      <a:pt x="337" y="410"/>
                      <a:pt x="337" y="410"/>
                    </a:cubicBezTo>
                    <a:cubicBezTo>
                      <a:pt x="347" y="410"/>
                      <a:pt x="347" y="410"/>
                      <a:pt x="347" y="410"/>
                    </a:cubicBezTo>
                    <a:cubicBezTo>
                      <a:pt x="347" y="356"/>
                      <a:pt x="347" y="356"/>
                      <a:pt x="347" y="356"/>
                    </a:cubicBezTo>
                    <a:cubicBezTo>
                      <a:pt x="337" y="356"/>
                      <a:pt x="337" y="356"/>
                      <a:pt x="337" y="356"/>
                    </a:cubicBezTo>
                    <a:cubicBezTo>
                      <a:pt x="337" y="333"/>
                      <a:pt x="337" y="333"/>
                      <a:pt x="337" y="333"/>
                    </a:cubicBezTo>
                    <a:cubicBezTo>
                      <a:pt x="347" y="333"/>
                      <a:pt x="347" y="333"/>
                      <a:pt x="347" y="333"/>
                    </a:cubicBezTo>
                    <a:cubicBezTo>
                      <a:pt x="347" y="279"/>
                      <a:pt x="347" y="279"/>
                      <a:pt x="347" y="279"/>
                    </a:cubicBezTo>
                    <a:cubicBezTo>
                      <a:pt x="337" y="279"/>
                      <a:pt x="337" y="279"/>
                      <a:pt x="337" y="279"/>
                    </a:cubicBezTo>
                    <a:cubicBezTo>
                      <a:pt x="337" y="256"/>
                      <a:pt x="337" y="256"/>
                      <a:pt x="337" y="256"/>
                    </a:cubicBezTo>
                    <a:cubicBezTo>
                      <a:pt x="347" y="256"/>
                      <a:pt x="347" y="256"/>
                      <a:pt x="347" y="256"/>
                    </a:cubicBezTo>
                    <a:cubicBezTo>
                      <a:pt x="347" y="202"/>
                      <a:pt x="347" y="202"/>
                      <a:pt x="347" y="202"/>
                    </a:cubicBezTo>
                    <a:cubicBezTo>
                      <a:pt x="337" y="202"/>
                      <a:pt x="337" y="202"/>
                      <a:pt x="337" y="202"/>
                    </a:cubicBezTo>
                    <a:cubicBezTo>
                      <a:pt x="337" y="179"/>
                      <a:pt x="337" y="179"/>
                      <a:pt x="337" y="179"/>
                    </a:cubicBezTo>
                    <a:cubicBezTo>
                      <a:pt x="347" y="179"/>
                      <a:pt x="347" y="179"/>
                      <a:pt x="347" y="179"/>
                    </a:cubicBezTo>
                    <a:cubicBezTo>
                      <a:pt x="347" y="125"/>
                      <a:pt x="347" y="125"/>
                      <a:pt x="347" y="125"/>
                    </a:cubicBezTo>
                    <a:cubicBezTo>
                      <a:pt x="337" y="125"/>
                      <a:pt x="337" y="125"/>
                      <a:pt x="337" y="125"/>
                    </a:cubicBezTo>
                    <a:lnTo>
                      <a:pt x="337" y="95"/>
                    </a:lnTo>
                    <a:close/>
                    <a:moveTo>
                      <a:pt x="244" y="95"/>
                    </a:moveTo>
                    <a:cubicBezTo>
                      <a:pt x="337" y="95"/>
                      <a:pt x="337" y="95"/>
                      <a:pt x="337" y="95"/>
                    </a:cubicBezTo>
                    <a:cubicBezTo>
                      <a:pt x="337" y="125"/>
                      <a:pt x="337" y="125"/>
                      <a:pt x="337" y="125"/>
                    </a:cubicBezTo>
                    <a:cubicBezTo>
                      <a:pt x="244" y="125"/>
                      <a:pt x="244" y="125"/>
                      <a:pt x="244" y="125"/>
                    </a:cubicBezTo>
                    <a:cubicBezTo>
                      <a:pt x="244" y="95"/>
                      <a:pt x="244" y="95"/>
                      <a:pt x="244" y="95"/>
                    </a:cubicBezTo>
                    <a:close/>
                    <a:moveTo>
                      <a:pt x="337" y="829"/>
                    </a:moveTo>
                    <a:cubicBezTo>
                      <a:pt x="244" y="829"/>
                      <a:pt x="244" y="829"/>
                      <a:pt x="244" y="829"/>
                    </a:cubicBezTo>
                    <a:cubicBezTo>
                      <a:pt x="244" y="795"/>
                      <a:pt x="244" y="795"/>
                      <a:pt x="244" y="795"/>
                    </a:cubicBezTo>
                    <a:cubicBezTo>
                      <a:pt x="337" y="795"/>
                      <a:pt x="337" y="795"/>
                      <a:pt x="337" y="795"/>
                    </a:cubicBezTo>
                    <a:cubicBezTo>
                      <a:pt x="337" y="829"/>
                      <a:pt x="337" y="829"/>
                      <a:pt x="337" y="829"/>
                    </a:cubicBezTo>
                    <a:close/>
                    <a:moveTo>
                      <a:pt x="337" y="179"/>
                    </a:moveTo>
                    <a:cubicBezTo>
                      <a:pt x="337" y="202"/>
                      <a:pt x="337" y="202"/>
                      <a:pt x="337" y="202"/>
                    </a:cubicBezTo>
                    <a:cubicBezTo>
                      <a:pt x="326" y="202"/>
                      <a:pt x="326" y="202"/>
                      <a:pt x="326" y="202"/>
                    </a:cubicBezTo>
                    <a:cubicBezTo>
                      <a:pt x="326" y="256"/>
                      <a:pt x="326" y="256"/>
                      <a:pt x="326" y="256"/>
                    </a:cubicBezTo>
                    <a:cubicBezTo>
                      <a:pt x="337" y="256"/>
                      <a:pt x="337" y="256"/>
                      <a:pt x="337" y="256"/>
                    </a:cubicBezTo>
                    <a:cubicBezTo>
                      <a:pt x="337" y="279"/>
                      <a:pt x="337" y="279"/>
                      <a:pt x="337" y="279"/>
                    </a:cubicBezTo>
                    <a:cubicBezTo>
                      <a:pt x="280" y="279"/>
                      <a:pt x="280" y="279"/>
                      <a:pt x="280" y="279"/>
                    </a:cubicBezTo>
                    <a:cubicBezTo>
                      <a:pt x="280" y="333"/>
                      <a:pt x="280" y="333"/>
                      <a:pt x="280" y="333"/>
                    </a:cubicBezTo>
                    <a:cubicBezTo>
                      <a:pt x="337" y="333"/>
                      <a:pt x="337" y="333"/>
                      <a:pt x="337" y="333"/>
                    </a:cubicBezTo>
                    <a:cubicBezTo>
                      <a:pt x="337" y="356"/>
                      <a:pt x="337" y="356"/>
                      <a:pt x="337" y="356"/>
                    </a:cubicBezTo>
                    <a:cubicBezTo>
                      <a:pt x="326" y="356"/>
                      <a:pt x="326" y="356"/>
                      <a:pt x="326" y="356"/>
                    </a:cubicBezTo>
                    <a:cubicBezTo>
                      <a:pt x="326" y="410"/>
                      <a:pt x="326" y="410"/>
                      <a:pt x="326" y="410"/>
                    </a:cubicBezTo>
                    <a:cubicBezTo>
                      <a:pt x="337" y="410"/>
                      <a:pt x="337" y="410"/>
                      <a:pt x="337" y="410"/>
                    </a:cubicBezTo>
                    <a:cubicBezTo>
                      <a:pt x="337" y="433"/>
                      <a:pt x="337" y="433"/>
                      <a:pt x="337" y="433"/>
                    </a:cubicBezTo>
                    <a:cubicBezTo>
                      <a:pt x="244" y="433"/>
                      <a:pt x="244" y="433"/>
                      <a:pt x="244" y="433"/>
                    </a:cubicBezTo>
                    <a:cubicBezTo>
                      <a:pt x="244" y="410"/>
                      <a:pt x="244" y="410"/>
                      <a:pt x="244" y="410"/>
                    </a:cubicBezTo>
                    <a:cubicBezTo>
                      <a:pt x="301" y="410"/>
                      <a:pt x="301" y="410"/>
                      <a:pt x="301" y="410"/>
                    </a:cubicBezTo>
                    <a:cubicBezTo>
                      <a:pt x="301" y="356"/>
                      <a:pt x="301" y="356"/>
                      <a:pt x="301" y="356"/>
                    </a:cubicBezTo>
                    <a:cubicBezTo>
                      <a:pt x="244" y="356"/>
                      <a:pt x="244" y="356"/>
                      <a:pt x="244" y="356"/>
                    </a:cubicBezTo>
                    <a:cubicBezTo>
                      <a:pt x="244" y="333"/>
                      <a:pt x="244" y="333"/>
                      <a:pt x="244" y="333"/>
                    </a:cubicBezTo>
                    <a:cubicBezTo>
                      <a:pt x="254" y="333"/>
                      <a:pt x="254" y="333"/>
                      <a:pt x="254" y="333"/>
                    </a:cubicBezTo>
                    <a:cubicBezTo>
                      <a:pt x="254" y="279"/>
                      <a:pt x="254" y="279"/>
                      <a:pt x="254" y="279"/>
                    </a:cubicBezTo>
                    <a:cubicBezTo>
                      <a:pt x="244" y="279"/>
                      <a:pt x="244" y="279"/>
                      <a:pt x="244" y="279"/>
                    </a:cubicBezTo>
                    <a:cubicBezTo>
                      <a:pt x="244" y="256"/>
                      <a:pt x="244" y="256"/>
                      <a:pt x="244" y="256"/>
                    </a:cubicBezTo>
                    <a:cubicBezTo>
                      <a:pt x="301" y="256"/>
                      <a:pt x="301" y="256"/>
                      <a:pt x="301" y="256"/>
                    </a:cubicBezTo>
                    <a:cubicBezTo>
                      <a:pt x="301" y="202"/>
                      <a:pt x="301" y="202"/>
                      <a:pt x="301" y="202"/>
                    </a:cubicBezTo>
                    <a:cubicBezTo>
                      <a:pt x="244" y="202"/>
                      <a:pt x="244" y="202"/>
                      <a:pt x="244" y="202"/>
                    </a:cubicBezTo>
                    <a:cubicBezTo>
                      <a:pt x="244" y="179"/>
                      <a:pt x="244" y="179"/>
                      <a:pt x="244" y="179"/>
                    </a:cubicBezTo>
                    <a:cubicBezTo>
                      <a:pt x="337" y="179"/>
                      <a:pt x="337" y="179"/>
                      <a:pt x="337" y="179"/>
                    </a:cubicBezTo>
                    <a:close/>
                    <a:moveTo>
                      <a:pt x="337" y="487"/>
                    </a:moveTo>
                    <a:cubicBezTo>
                      <a:pt x="337" y="588"/>
                      <a:pt x="337" y="588"/>
                      <a:pt x="337" y="588"/>
                    </a:cubicBezTo>
                    <a:cubicBezTo>
                      <a:pt x="280" y="588"/>
                      <a:pt x="280" y="588"/>
                      <a:pt x="280" y="588"/>
                    </a:cubicBezTo>
                    <a:cubicBezTo>
                      <a:pt x="280" y="641"/>
                      <a:pt x="280" y="641"/>
                      <a:pt x="280" y="641"/>
                    </a:cubicBezTo>
                    <a:cubicBezTo>
                      <a:pt x="337" y="641"/>
                      <a:pt x="337" y="641"/>
                      <a:pt x="337" y="641"/>
                    </a:cubicBezTo>
                    <a:cubicBezTo>
                      <a:pt x="337" y="665"/>
                      <a:pt x="337" y="665"/>
                      <a:pt x="337" y="665"/>
                    </a:cubicBezTo>
                    <a:cubicBezTo>
                      <a:pt x="326" y="665"/>
                      <a:pt x="326" y="665"/>
                      <a:pt x="326" y="665"/>
                    </a:cubicBezTo>
                    <a:cubicBezTo>
                      <a:pt x="326" y="718"/>
                      <a:pt x="326" y="718"/>
                      <a:pt x="326" y="718"/>
                    </a:cubicBezTo>
                    <a:cubicBezTo>
                      <a:pt x="337" y="718"/>
                      <a:pt x="337" y="718"/>
                      <a:pt x="337" y="718"/>
                    </a:cubicBezTo>
                    <a:cubicBezTo>
                      <a:pt x="337" y="742"/>
                      <a:pt x="337" y="742"/>
                      <a:pt x="337" y="742"/>
                    </a:cubicBezTo>
                    <a:cubicBezTo>
                      <a:pt x="244" y="742"/>
                      <a:pt x="244" y="742"/>
                      <a:pt x="244" y="742"/>
                    </a:cubicBezTo>
                    <a:cubicBezTo>
                      <a:pt x="244" y="718"/>
                      <a:pt x="244" y="718"/>
                      <a:pt x="244" y="718"/>
                    </a:cubicBezTo>
                    <a:cubicBezTo>
                      <a:pt x="254" y="718"/>
                      <a:pt x="254" y="718"/>
                      <a:pt x="254" y="718"/>
                    </a:cubicBezTo>
                    <a:cubicBezTo>
                      <a:pt x="254" y="665"/>
                      <a:pt x="254" y="665"/>
                      <a:pt x="254" y="665"/>
                    </a:cubicBezTo>
                    <a:cubicBezTo>
                      <a:pt x="244" y="665"/>
                      <a:pt x="244" y="665"/>
                      <a:pt x="244" y="665"/>
                    </a:cubicBezTo>
                    <a:cubicBezTo>
                      <a:pt x="244" y="564"/>
                      <a:pt x="244" y="564"/>
                      <a:pt x="244" y="564"/>
                    </a:cubicBezTo>
                    <a:cubicBezTo>
                      <a:pt x="301" y="564"/>
                      <a:pt x="301" y="564"/>
                      <a:pt x="301" y="564"/>
                    </a:cubicBezTo>
                    <a:cubicBezTo>
                      <a:pt x="301" y="510"/>
                      <a:pt x="301" y="510"/>
                      <a:pt x="301" y="510"/>
                    </a:cubicBezTo>
                    <a:cubicBezTo>
                      <a:pt x="244" y="510"/>
                      <a:pt x="244" y="510"/>
                      <a:pt x="244" y="510"/>
                    </a:cubicBezTo>
                    <a:cubicBezTo>
                      <a:pt x="244" y="487"/>
                      <a:pt x="244" y="487"/>
                      <a:pt x="244" y="487"/>
                    </a:cubicBezTo>
                    <a:lnTo>
                      <a:pt x="337" y="487"/>
                    </a:lnTo>
                    <a:close/>
                    <a:moveTo>
                      <a:pt x="220" y="95"/>
                    </a:moveTo>
                    <a:cubicBezTo>
                      <a:pt x="244" y="95"/>
                      <a:pt x="244" y="95"/>
                      <a:pt x="244" y="95"/>
                    </a:cubicBezTo>
                    <a:cubicBezTo>
                      <a:pt x="244" y="125"/>
                      <a:pt x="244" y="125"/>
                      <a:pt x="244" y="125"/>
                    </a:cubicBezTo>
                    <a:cubicBezTo>
                      <a:pt x="233" y="125"/>
                      <a:pt x="233" y="125"/>
                      <a:pt x="233" y="125"/>
                    </a:cubicBezTo>
                    <a:cubicBezTo>
                      <a:pt x="233" y="179"/>
                      <a:pt x="233" y="179"/>
                      <a:pt x="233" y="179"/>
                    </a:cubicBezTo>
                    <a:cubicBezTo>
                      <a:pt x="244" y="179"/>
                      <a:pt x="244" y="179"/>
                      <a:pt x="244" y="179"/>
                    </a:cubicBezTo>
                    <a:cubicBezTo>
                      <a:pt x="244" y="202"/>
                      <a:pt x="244" y="202"/>
                      <a:pt x="244" y="202"/>
                    </a:cubicBezTo>
                    <a:cubicBezTo>
                      <a:pt x="220" y="202"/>
                      <a:pt x="220" y="202"/>
                      <a:pt x="220" y="202"/>
                    </a:cubicBezTo>
                    <a:cubicBezTo>
                      <a:pt x="220" y="95"/>
                      <a:pt x="220" y="95"/>
                      <a:pt x="220" y="95"/>
                    </a:cubicBezTo>
                    <a:close/>
                    <a:moveTo>
                      <a:pt x="244" y="829"/>
                    </a:moveTo>
                    <a:cubicBezTo>
                      <a:pt x="220" y="829"/>
                      <a:pt x="220" y="829"/>
                      <a:pt x="220" y="829"/>
                    </a:cubicBezTo>
                    <a:cubicBezTo>
                      <a:pt x="220" y="795"/>
                      <a:pt x="220" y="795"/>
                      <a:pt x="220" y="795"/>
                    </a:cubicBezTo>
                    <a:cubicBezTo>
                      <a:pt x="244" y="795"/>
                      <a:pt x="244" y="795"/>
                      <a:pt x="244" y="795"/>
                    </a:cubicBezTo>
                    <a:cubicBezTo>
                      <a:pt x="244" y="829"/>
                      <a:pt x="244" y="829"/>
                      <a:pt x="244" y="829"/>
                    </a:cubicBezTo>
                    <a:close/>
                    <a:moveTo>
                      <a:pt x="244" y="256"/>
                    </a:moveTo>
                    <a:cubicBezTo>
                      <a:pt x="244" y="279"/>
                      <a:pt x="244" y="279"/>
                      <a:pt x="244" y="279"/>
                    </a:cubicBezTo>
                    <a:cubicBezTo>
                      <a:pt x="233" y="279"/>
                      <a:pt x="233" y="279"/>
                      <a:pt x="233" y="279"/>
                    </a:cubicBezTo>
                    <a:cubicBezTo>
                      <a:pt x="233" y="333"/>
                      <a:pt x="233" y="333"/>
                      <a:pt x="233" y="333"/>
                    </a:cubicBezTo>
                    <a:cubicBezTo>
                      <a:pt x="244" y="333"/>
                      <a:pt x="244" y="333"/>
                      <a:pt x="244" y="333"/>
                    </a:cubicBezTo>
                    <a:cubicBezTo>
                      <a:pt x="244" y="356"/>
                      <a:pt x="244" y="356"/>
                      <a:pt x="244" y="356"/>
                    </a:cubicBezTo>
                    <a:cubicBezTo>
                      <a:pt x="220" y="356"/>
                      <a:pt x="220" y="356"/>
                      <a:pt x="220" y="356"/>
                    </a:cubicBezTo>
                    <a:cubicBezTo>
                      <a:pt x="220" y="256"/>
                      <a:pt x="220" y="256"/>
                      <a:pt x="220" y="256"/>
                    </a:cubicBezTo>
                    <a:cubicBezTo>
                      <a:pt x="244" y="256"/>
                      <a:pt x="244" y="256"/>
                      <a:pt x="244" y="256"/>
                    </a:cubicBezTo>
                    <a:close/>
                    <a:moveTo>
                      <a:pt x="244" y="410"/>
                    </a:moveTo>
                    <a:cubicBezTo>
                      <a:pt x="244" y="433"/>
                      <a:pt x="244" y="433"/>
                      <a:pt x="244" y="433"/>
                    </a:cubicBezTo>
                    <a:cubicBezTo>
                      <a:pt x="233" y="433"/>
                      <a:pt x="233" y="433"/>
                      <a:pt x="233" y="433"/>
                    </a:cubicBezTo>
                    <a:cubicBezTo>
                      <a:pt x="233" y="487"/>
                      <a:pt x="233" y="487"/>
                      <a:pt x="233" y="487"/>
                    </a:cubicBezTo>
                    <a:cubicBezTo>
                      <a:pt x="244" y="487"/>
                      <a:pt x="244" y="487"/>
                      <a:pt x="244" y="487"/>
                    </a:cubicBezTo>
                    <a:cubicBezTo>
                      <a:pt x="244" y="510"/>
                      <a:pt x="244" y="510"/>
                      <a:pt x="244" y="510"/>
                    </a:cubicBezTo>
                    <a:cubicBezTo>
                      <a:pt x="220" y="510"/>
                      <a:pt x="220" y="510"/>
                      <a:pt x="220" y="510"/>
                    </a:cubicBezTo>
                    <a:cubicBezTo>
                      <a:pt x="220" y="410"/>
                      <a:pt x="220" y="410"/>
                      <a:pt x="220" y="410"/>
                    </a:cubicBezTo>
                    <a:cubicBezTo>
                      <a:pt x="244" y="410"/>
                      <a:pt x="244" y="410"/>
                      <a:pt x="244" y="410"/>
                    </a:cubicBezTo>
                    <a:close/>
                    <a:moveTo>
                      <a:pt x="244" y="564"/>
                    </a:moveTo>
                    <a:cubicBezTo>
                      <a:pt x="244" y="665"/>
                      <a:pt x="244" y="665"/>
                      <a:pt x="244" y="665"/>
                    </a:cubicBezTo>
                    <a:cubicBezTo>
                      <a:pt x="220" y="665"/>
                      <a:pt x="220" y="665"/>
                      <a:pt x="220" y="665"/>
                    </a:cubicBezTo>
                    <a:cubicBezTo>
                      <a:pt x="220" y="564"/>
                      <a:pt x="220" y="564"/>
                      <a:pt x="220" y="564"/>
                    </a:cubicBezTo>
                    <a:cubicBezTo>
                      <a:pt x="244" y="564"/>
                      <a:pt x="244" y="564"/>
                      <a:pt x="244" y="564"/>
                    </a:cubicBezTo>
                    <a:close/>
                    <a:moveTo>
                      <a:pt x="244" y="718"/>
                    </a:moveTo>
                    <a:cubicBezTo>
                      <a:pt x="244" y="742"/>
                      <a:pt x="244" y="742"/>
                      <a:pt x="244" y="742"/>
                    </a:cubicBezTo>
                    <a:cubicBezTo>
                      <a:pt x="220" y="742"/>
                      <a:pt x="220" y="742"/>
                      <a:pt x="220" y="742"/>
                    </a:cubicBezTo>
                    <a:cubicBezTo>
                      <a:pt x="220" y="718"/>
                      <a:pt x="220" y="718"/>
                      <a:pt x="220" y="718"/>
                    </a:cubicBezTo>
                    <a:lnTo>
                      <a:pt x="244" y="718"/>
                    </a:lnTo>
                    <a:close/>
                    <a:moveTo>
                      <a:pt x="197" y="95"/>
                    </a:moveTo>
                    <a:cubicBezTo>
                      <a:pt x="220" y="95"/>
                      <a:pt x="220" y="95"/>
                      <a:pt x="220" y="95"/>
                    </a:cubicBezTo>
                    <a:cubicBezTo>
                      <a:pt x="220" y="202"/>
                      <a:pt x="220" y="202"/>
                      <a:pt x="220" y="202"/>
                    </a:cubicBezTo>
                    <a:cubicBezTo>
                      <a:pt x="197" y="202"/>
                      <a:pt x="197" y="202"/>
                      <a:pt x="197" y="202"/>
                    </a:cubicBezTo>
                    <a:cubicBezTo>
                      <a:pt x="197" y="95"/>
                      <a:pt x="197" y="95"/>
                      <a:pt x="197" y="95"/>
                    </a:cubicBezTo>
                    <a:close/>
                    <a:moveTo>
                      <a:pt x="220" y="829"/>
                    </a:moveTo>
                    <a:cubicBezTo>
                      <a:pt x="197" y="829"/>
                      <a:pt x="197" y="829"/>
                      <a:pt x="197" y="829"/>
                    </a:cubicBezTo>
                    <a:cubicBezTo>
                      <a:pt x="197" y="795"/>
                      <a:pt x="197" y="795"/>
                      <a:pt x="197" y="795"/>
                    </a:cubicBezTo>
                    <a:cubicBezTo>
                      <a:pt x="220" y="795"/>
                      <a:pt x="220" y="795"/>
                      <a:pt x="220" y="795"/>
                    </a:cubicBezTo>
                    <a:cubicBezTo>
                      <a:pt x="220" y="829"/>
                      <a:pt x="220" y="829"/>
                      <a:pt x="220" y="829"/>
                    </a:cubicBezTo>
                    <a:close/>
                    <a:moveTo>
                      <a:pt x="220" y="256"/>
                    </a:moveTo>
                    <a:cubicBezTo>
                      <a:pt x="197" y="256"/>
                      <a:pt x="197" y="256"/>
                      <a:pt x="197" y="256"/>
                    </a:cubicBezTo>
                    <a:cubicBezTo>
                      <a:pt x="197" y="202"/>
                      <a:pt x="197" y="202"/>
                      <a:pt x="197" y="202"/>
                    </a:cubicBezTo>
                    <a:cubicBezTo>
                      <a:pt x="208" y="202"/>
                      <a:pt x="208" y="202"/>
                      <a:pt x="208" y="202"/>
                    </a:cubicBezTo>
                    <a:cubicBezTo>
                      <a:pt x="208" y="256"/>
                      <a:pt x="208" y="256"/>
                      <a:pt x="208" y="256"/>
                    </a:cubicBezTo>
                    <a:cubicBezTo>
                      <a:pt x="197" y="256"/>
                      <a:pt x="197" y="256"/>
                      <a:pt x="197" y="256"/>
                    </a:cubicBezTo>
                    <a:cubicBezTo>
                      <a:pt x="197" y="356"/>
                      <a:pt x="197" y="356"/>
                      <a:pt x="197" y="356"/>
                    </a:cubicBezTo>
                    <a:cubicBezTo>
                      <a:pt x="220" y="356"/>
                      <a:pt x="220" y="356"/>
                      <a:pt x="220" y="356"/>
                    </a:cubicBezTo>
                    <a:cubicBezTo>
                      <a:pt x="220" y="256"/>
                      <a:pt x="220" y="256"/>
                      <a:pt x="220" y="256"/>
                    </a:cubicBezTo>
                    <a:close/>
                    <a:moveTo>
                      <a:pt x="220" y="410"/>
                    </a:moveTo>
                    <a:cubicBezTo>
                      <a:pt x="220" y="510"/>
                      <a:pt x="220" y="510"/>
                      <a:pt x="220" y="510"/>
                    </a:cubicBezTo>
                    <a:cubicBezTo>
                      <a:pt x="197" y="510"/>
                      <a:pt x="197" y="510"/>
                      <a:pt x="197" y="510"/>
                    </a:cubicBezTo>
                    <a:cubicBezTo>
                      <a:pt x="197" y="410"/>
                      <a:pt x="197" y="410"/>
                      <a:pt x="197" y="410"/>
                    </a:cubicBezTo>
                    <a:cubicBezTo>
                      <a:pt x="220" y="410"/>
                      <a:pt x="220" y="410"/>
                      <a:pt x="220" y="410"/>
                    </a:cubicBezTo>
                    <a:close/>
                    <a:moveTo>
                      <a:pt x="220" y="564"/>
                    </a:moveTo>
                    <a:cubicBezTo>
                      <a:pt x="220" y="665"/>
                      <a:pt x="220" y="665"/>
                      <a:pt x="220" y="665"/>
                    </a:cubicBezTo>
                    <a:cubicBezTo>
                      <a:pt x="197" y="665"/>
                      <a:pt x="197" y="665"/>
                      <a:pt x="197" y="665"/>
                    </a:cubicBezTo>
                    <a:cubicBezTo>
                      <a:pt x="197" y="641"/>
                      <a:pt x="197" y="641"/>
                      <a:pt x="197" y="641"/>
                    </a:cubicBezTo>
                    <a:cubicBezTo>
                      <a:pt x="208" y="641"/>
                      <a:pt x="208" y="641"/>
                      <a:pt x="208" y="641"/>
                    </a:cubicBezTo>
                    <a:cubicBezTo>
                      <a:pt x="208" y="588"/>
                      <a:pt x="208" y="588"/>
                      <a:pt x="208" y="588"/>
                    </a:cubicBezTo>
                    <a:cubicBezTo>
                      <a:pt x="197" y="588"/>
                      <a:pt x="197" y="588"/>
                      <a:pt x="197" y="588"/>
                    </a:cubicBezTo>
                    <a:cubicBezTo>
                      <a:pt x="197" y="564"/>
                      <a:pt x="197" y="564"/>
                      <a:pt x="197" y="564"/>
                    </a:cubicBezTo>
                    <a:cubicBezTo>
                      <a:pt x="220" y="564"/>
                      <a:pt x="220" y="564"/>
                      <a:pt x="220" y="564"/>
                    </a:cubicBezTo>
                    <a:close/>
                    <a:moveTo>
                      <a:pt x="220" y="718"/>
                    </a:moveTo>
                    <a:cubicBezTo>
                      <a:pt x="220" y="742"/>
                      <a:pt x="220" y="742"/>
                      <a:pt x="220" y="742"/>
                    </a:cubicBezTo>
                    <a:cubicBezTo>
                      <a:pt x="197" y="742"/>
                      <a:pt x="197" y="742"/>
                      <a:pt x="197" y="742"/>
                    </a:cubicBezTo>
                    <a:cubicBezTo>
                      <a:pt x="197" y="718"/>
                      <a:pt x="197" y="718"/>
                      <a:pt x="197" y="718"/>
                    </a:cubicBezTo>
                    <a:lnTo>
                      <a:pt x="220" y="718"/>
                    </a:lnTo>
                    <a:close/>
                    <a:moveTo>
                      <a:pt x="150" y="95"/>
                    </a:moveTo>
                    <a:cubicBezTo>
                      <a:pt x="197" y="95"/>
                      <a:pt x="197" y="95"/>
                      <a:pt x="197" y="95"/>
                    </a:cubicBezTo>
                    <a:cubicBezTo>
                      <a:pt x="197" y="202"/>
                      <a:pt x="197" y="202"/>
                      <a:pt x="197" y="202"/>
                    </a:cubicBezTo>
                    <a:cubicBezTo>
                      <a:pt x="186" y="202"/>
                      <a:pt x="186" y="202"/>
                      <a:pt x="186" y="202"/>
                    </a:cubicBezTo>
                    <a:cubicBezTo>
                      <a:pt x="186" y="256"/>
                      <a:pt x="186" y="256"/>
                      <a:pt x="186" y="256"/>
                    </a:cubicBezTo>
                    <a:cubicBezTo>
                      <a:pt x="197" y="256"/>
                      <a:pt x="197" y="256"/>
                      <a:pt x="197" y="256"/>
                    </a:cubicBezTo>
                    <a:cubicBezTo>
                      <a:pt x="197" y="356"/>
                      <a:pt x="197" y="356"/>
                      <a:pt x="197" y="356"/>
                    </a:cubicBezTo>
                    <a:cubicBezTo>
                      <a:pt x="150" y="356"/>
                      <a:pt x="150" y="356"/>
                      <a:pt x="150" y="356"/>
                    </a:cubicBezTo>
                    <a:cubicBezTo>
                      <a:pt x="150" y="256"/>
                      <a:pt x="150" y="256"/>
                      <a:pt x="150" y="256"/>
                    </a:cubicBezTo>
                    <a:cubicBezTo>
                      <a:pt x="161" y="256"/>
                      <a:pt x="161" y="256"/>
                      <a:pt x="161" y="256"/>
                    </a:cubicBezTo>
                    <a:cubicBezTo>
                      <a:pt x="161" y="202"/>
                      <a:pt x="161" y="202"/>
                      <a:pt x="161" y="202"/>
                    </a:cubicBezTo>
                    <a:cubicBezTo>
                      <a:pt x="150" y="202"/>
                      <a:pt x="150" y="202"/>
                      <a:pt x="150" y="202"/>
                    </a:cubicBezTo>
                    <a:cubicBezTo>
                      <a:pt x="150" y="179"/>
                      <a:pt x="150" y="179"/>
                      <a:pt x="150" y="179"/>
                    </a:cubicBezTo>
                    <a:cubicBezTo>
                      <a:pt x="161" y="179"/>
                      <a:pt x="161" y="179"/>
                      <a:pt x="161" y="179"/>
                    </a:cubicBezTo>
                    <a:cubicBezTo>
                      <a:pt x="161" y="125"/>
                      <a:pt x="161" y="125"/>
                      <a:pt x="161" y="125"/>
                    </a:cubicBezTo>
                    <a:cubicBezTo>
                      <a:pt x="150" y="125"/>
                      <a:pt x="150" y="125"/>
                      <a:pt x="150" y="125"/>
                    </a:cubicBezTo>
                    <a:cubicBezTo>
                      <a:pt x="150" y="95"/>
                      <a:pt x="150" y="95"/>
                      <a:pt x="150" y="95"/>
                    </a:cubicBezTo>
                    <a:close/>
                    <a:moveTo>
                      <a:pt x="197" y="829"/>
                    </a:moveTo>
                    <a:cubicBezTo>
                      <a:pt x="150" y="829"/>
                      <a:pt x="150" y="829"/>
                      <a:pt x="150" y="829"/>
                    </a:cubicBezTo>
                    <a:cubicBezTo>
                      <a:pt x="150" y="795"/>
                      <a:pt x="150" y="795"/>
                      <a:pt x="150" y="795"/>
                    </a:cubicBezTo>
                    <a:cubicBezTo>
                      <a:pt x="161" y="795"/>
                      <a:pt x="161" y="795"/>
                      <a:pt x="161" y="795"/>
                    </a:cubicBezTo>
                    <a:cubicBezTo>
                      <a:pt x="161" y="742"/>
                      <a:pt x="161" y="742"/>
                      <a:pt x="161" y="742"/>
                    </a:cubicBezTo>
                    <a:cubicBezTo>
                      <a:pt x="150" y="742"/>
                      <a:pt x="150" y="742"/>
                      <a:pt x="150" y="742"/>
                    </a:cubicBezTo>
                    <a:cubicBezTo>
                      <a:pt x="150" y="718"/>
                      <a:pt x="150" y="718"/>
                      <a:pt x="150" y="718"/>
                    </a:cubicBezTo>
                    <a:cubicBezTo>
                      <a:pt x="197" y="718"/>
                      <a:pt x="197" y="718"/>
                      <a:pt x="197" y="718"/>
                    </a:cubicBezTo>
                    <a:cubicBezTo>
                      <a:pt x="197" y="742"/>
                      <a:pt x="197" y="742"/>
                      <a:pt x="197" y="742"/>
                    </a:cubicBezTo>
                    <a:cubicBezTo>
                      <a:pt x="186" y="742"/>
                      <a:pt x="186" y="742"/>
                      <a:pt x="186" y="742"/>
                    </a:cubicBezTo>
                    <a:cubicBezTo>
                      <a:pt x="186" y="795"/>
                      <a:pt x="186" y="795"/>
                      <a:pt x="186" y="795"/>
                    </a:cubicBezTo>
                    <a:cubicBezTo>
                      <a:pt x="197" y="795"/>
                      <a:pt x="197" y="795"/>
                      <a:pt x="197" y="795"/>
                    </a:cubicBezTo>
                    <a:cubicBezTo>
                      <a:pt x="197" y="829"/>
                      <a:pt x="197" y="829"/>
                      <a:pt x="197" y="829"/>
                    </a:cubicBezTo>
                    <a:close/>
                    <a:moveTo>
                      <a:pt x="197" y="202"/>
                    </a:moveTo>
                    <a:cubicBezTo>
                      <a:pt x="186" y="202"/>
                      <a:pt x="186" y="202"/>
                      <a:pt x="186" y="202"/>
                    </a:cubicBezTo>
                    <a:cubicBezTo>
                      <a:pt x="186" y="256"/>
                      <a:pt x="186" y="256"/>
                      <a:pt x="186" y="256"/>
                    </a:cubicBezTo>
                    <a:cubicBezTo>
                      <a:pt x="197" y="256"/>
                      <a:pt x="197" y="256"/>
                      <a:pt x="197" y="256"/>
                    </a:cubicBezTo>
                    <a:cubicBezTo>
                      <a:pt x="197" y="202"/>
                      <a:pt x="197" y="202"/>
                      <a:pt x="197" y="202"/>
                    </a:cubicBezTo>
                    <a:close/>
                    <a:moveTo>
                      <a:pt x="197" y="410"/>
                    </a:moveTo>
                    <a:cubicBezTo>
                      <a:pt x="197" y="510"/>
                      <a:pt x="197" y="510"/>
                      <a:pt x="197" y="510"/>
                    </a:cubicBezTo>
                    <a:cubicBezTo>
                      <a:pt x="186" y="510"/>
                      <a:pt x="186" y="510"/>
                      <a:pt x="186" y="510"/>
                    </a:cubicBezTo>
                    <a:cubicBezTo>
                      <a:pt x="186" y="564"/>
                      <a:pt x="186" y="564"/>
                      <a:pt x="186" y="564"/>
                    </a:cubicBezTo>
                    <a:cubicBezTo>
                      <a:pt x="197" y="564"/>
                      <a:pt x="197" y="564"/>
                      <a:pt x="197" y="564"/>
                    </a:cubicBezTo>
                    <a:cubicBezTo>
                      <a:pt x="197" y="588"/>
                      <a:pt x="197" y="588"/>
                      <a:pt x="197" y="588"/>
                    </a:cubicBezTo>
                    <a:cubicBezTo>
                      <a:pt x="186" y="588"/>
                      <a:pt x="186" y="588"/>
                      <a:pt x="186" y="588"/>
                    </a:cubicBezTo>
                    <a:cubicBezTo>
                      <a:pt x="186" y="641"/>
                      <a:pt x="186" y="641"/>
                      <a:pt x="186" y="641"/>
                    </a:cubicBezTo>
                    <a:cubicBezTo>
                      <a:pt x="197" y="641"/>
                      <a:pt x="197" y="641"/>
                      <a:pt x="197" y="641"/>
                    </a:cubicBezTo>
                    <a:cubicBezTo>
                      <a:pt x="197" y="665"/>
                      <a:pt x="197" y="665"/>
                      <a:pt x="197" y="665"/>
                    </a:cubicBezTo>
                    <a:cubicBezTo>
                      <a:pt x="150" y="665"/>
                      <a:pt x="150" y="665"/>
                      <a:pt x="150" y="665"/>
                    </a:cubicBezTo>
                    <a:cubicBezTo>
                      <a:pt x="150" y="564"/>
                      <a:pt x="150" y="564"/>
                      <a:pt x="150" y="564"/>
                    </a:cubicBezTo>
                    <a:cubicBezTo>
                      <a:pt x="161" y="564"/>
                      <a:pt x="161" y="564"/>
                      <a:pt x="161" y="564"/>
                    </a:cubicBezTo>
                    <a:cubicBezTo>
                      <a:pt x="161" y="510"/>
                      <a:pt x="161" y="510"/>
                      <a:pt x="161" y="510"/>
                    </a:cubicBezTo>
                    <a:cubicBezTo>
                      <a:pt x="150" y="510"/>
                      <a:pt x="150" y="510"/>
                      <a:pt x="150" y="510"/>
                    </a:cubicBezTo>
                    <a:cubicBezTo>
                      <a:pt x="150" y="487"/>
                      <a:pt x="150" y="487"/>
                      <a:pt x="150" y="487"/>
                    </a:cubicBezTo>
                    <a:cubicBezTo>
                      <a:pt x="161" y="487"/>
                      <a:pt x="161" y="487"/>
                      <a:pt x="161" y="487"/>
                    </a:cubicBezTo>
                    <a:cubicBezTo>
                      <a:pt x="161" y="433"/>
                      <a:pt x="161" y="433"/>
                      <a:pt x="161" y="433"/>
                    </a:cubicBezTo>
                    <a:cubicBezTo>
                      <a:pt x="150" y="433"/>
                      <a:pt x="150" y="433"/>
                      <a:pt x="150" y="433"/>
                    </a:cubicBezTo>
                    <a:cubicBezTo>
                      <a:pt x="150" y="410"/>
                      <a:pt x="150" y="410"/>
                      <a:pt x="150" y="410"/>
                    </a:cubicBezTo>
                    <a:lnTo>
                      <a:pt x="197" y="410"/>
                    </a:lnTo>
                    <a:close/>
                    <a:moveTo>
                      <a:pt x="0" y="471"/>
                    </a:moveTo>
                    <a:cubicBezTo>
                      <a:pt x="111" y="471"/>
                      <a:pt x="111" y="471"/>
                      <a:pt x="111" y="471"/>
                    </a:cubicBezTo>
                    <a:cubicBezTo>
                      <a:pt x="111" y="95"/>
                      <a:pt x="111" y="95"/>
                      <a:pt x="111" y="95"/>
                    </a:cubicBezTo>
                    <a:cubicBezTo>
                      <a:pt x="150" y="95"/>
                      <a:pt x="150" y="95"/>
                      <a:pt x="150" y="95"/>
                    </a:cubicBezTo>
                    <a:cubicBezTo>
                      <a:pt x="150" y="125"/>
                      <a:pt x="150" y="125"/>
                      <a:pt x="150" y="125"/>
                    </a:cubicBezTo>
                    <a:cubicBezTo>
                      <a:pt x="140" y="125"/>
                      <a:pt x="140" y="125"/>
                      <a:pt x="140" y="125"/>
                    </a:cubicBezTo>
                    <a:cubicBezTo>
                      <a:pt x="140" y="179"/>
                      <a:pt x="140" y="179"/>
                      <a:pt x="140" y="179"/>
                    </a:cubicBezTo>
                    <a:cubicBezTo>
                      <a:pt x="150" y="179"/>
                      <a:pt x="150" y="179"/>
                      <a:pt x="150" y="179"/>
                    </a:cubicBezTo>
                    <a:cubicBezTo>
                      <a:pt x="150" y="202"/>
                      <a:pt x="150" y="202"/>
                      <a:pt x="150" y="202"/>
                    </a:cubicBezTo>
                    <a:cubicBezTo>
                      <a:pt x="140" y="202"/>
                      <a:pt x="140" y="202"/>
                      <a:pt x="140" y="202"/>
                    </a:cubicBezTo>
                    <a:cubicBezTo>
                      <a:pt x="140" y="256"/>
                      <a:pt x="140" y="256"/>
                      <a:pt x="140" y="256"/>
                    </a:cubicBezTo>
                    <a:cubicBezTo>
                      <a:pt x="150" y="256"/>
                      <a:pt x="150" y="256"/>
                      <a:pt x="150" y="256"/>
                    </a:cubicBezTo>
                    <a:cubicBezTo>
                      <a:pt x="150" y="356"/>
                      <a:pt x="150" y="356"/>
                      <a:pt x="150" y="356"/>
                    </a:cubicBezTo>
                    <a:cubicBezTo>
                      <a:pt x="140" y="356"/>
                      <a:pt x="140" y="356"/>
                      <a:pt x="140" y="356"/>
                    </a:cubicBezTo>
                    <a:cubicBezTo>
                      <a:pt x="140" y="410"/>
                      <a:pt x="140" y="410"/>
                      <a:pt x="140" y="410"/>
                    </a:cubicBezTo>
                    <a:cubicBezTo>
                      <a:pt x="150" y="410"/>
                      <a:pt x="150" y="410"/>
                      <a:pt x="150" y="410"/>
                    </a:cubicBezTo>
                    <a:cubicBezTo>
                      <a:pt x="150" y="433"/>
                      <a:pt x="150" y="433"/>
                      <a:pt x="150" y="433"/>
                    </a:cubicBezTo>
                    <a:cubicBezTo>
                      <a:pt x="140" y="433"/>
                      <a:pt x="140" y="433"/>
                      <a:pt x="140" y="433"/>
                    </a:cubicBezTo>
                    <a:cubicBezTo>
                      <a:pt x="140" y="487"/>
                      <a:pt x="140" y="487"/>
                      <a:pt x="140" y="487"/>
                    </a:cubicBezTo>
                    <a:cubicBezTo>
                      <a:pt x="150" y="487"/>
                      <a:pt x="150" y="487"/>
                      <a:pt x="150" y="487"/>
                    </a:cubicBezTo>
                    <a:cubicBezTo>
                      <a:pt x="150" y="510"/>
                      <a:pt x="150" y="510"/>
                      <a:pt x="150" y="510"/>
                    </a:cubicBezTo>
                    <a:cubicBezTo>
                      <a:pt x="140" y="510"/>
                      <a:pt x="140" y="510"/>
                      <a:pt x="140" y="510"/>
                    </a:cubicBezTo>
                    <a:cubicBezTo>
                      <a:pt x="140" y="564"/>
                      <a:pt x="140" y="564"/>
                      <a:pt x="140" y="564"/>
                    </a:cubicBezTo>
                    <a:cubicBezTo>
                      <a:pt x="150" y="564"/>
                      <a:pt x="150" y="564"/>
                      <a:pt x="150" y="564"/>
                    </a:cubicBezTo>
                    <a:cubicBezTo>
                      <a:pt x="150" y="665"/>
                      <a:pt x="150" y="665"/>
                      <a:pt x="150" y="665"/>
                    </a:cubicBezTo>
                    <a:cubicBezTo>
                      <a:pt x="140" y="665"/>
                      <a:pt x="140" y="665"/>
                      <a:pt x="140" y="665"/>
                    </a:cubicBezTo>
                    <a:cubicBezTo>
                      <a:pt x="140" y="718"/>
                      <a:pt x="140" y="718"/>
                      <a:pt x="140" y="718"/>
                    </a:cubicBezTo>
                    <a:cubicBezTo>
                      <a:pt x="150" y="718"/>
                      <a:pt x="150" y="718"/>
                      <a:pt x="150" y="718"/>
                    </a:cubicBezTo>
                    <a:cubicBezTo>
                      <a:pt x="150" y="742"/>
                      <a:pt x="150" y="742"/>
                      <a:pt x="150" y="742"/>
                    </a:cubicBezTo>
                    <a:cubicBezTo>
                      <a:pt x="140" y="742"/>
                      <a:pt x="140" y="742"/>
                      <a:pt x="140" y="742"/>
                    </a:cubicBezTo>
                    <a:cubicBezTo>
                      <a:pt x="140" y="795"/>
                      <a:pt x="140" y="795"/>
                      <a:pt x="140" y="795"/>
                    </a:cubicBezTo>
                    <a:cubicBezTo>
                      <a:pt x="150" y="795"/>
                      <a:pt x="150" y="795"/>
                      <a:pt x="150" y="795"/>
                    </a:cubicBezTo>
                    <a:cubicBezTo>
                      <a:pt x="150" y="829"/>
                      <a:pt x="150" y="829"/>
                      <a:pt x="150" y="829"/>
                    </a:cubicBezTo>
                    <a:cubicBezTo>
                      <a:pt x="0" y="829"/>
                      <a:pt x="0" y="829"/>
                      <a:pt x="0" y="829"/>
                    </a:cubicBezTo>
                    <a:cubicBezTo>
                      <a:pt x="0" y="795"/>
                      <a:pt x="0" y="795"/>
                      <a:pt x="0" y="795"/>
                    </a:cubicBezTo>
                    <a:cubicBezTo>
                      <a:pt x="86" y="795"/>
                      <a:pt x="86" y="795"/>
                      <a:pt x="86" y="795"/>
                    </a:cubicBezTo>
                    <a:cubicBezTo>
                      <a:pt x="86" y="770"/>
                      <a:pt x="86" y="770"/>
                      <a:pt x="86" y="770"/>
                    </a:cubicBezTo>
                    <a:cubicBezTo>
                      <a:pt x="0" y="770"/>
                      <a:pt x="0" y="770"/>
                      <a:pt x="0" y="770"/>
                    </a:cubicBezTo>
                    <a:cubicBezTo>
                      <a:pt x="0" y="744"/>
                      <a:pt x="0" y="744"/>
                      <a:pt x="0" y="744"/>
                    </a:cubicBezTo>
                    <a:cubicBezTo>
                      <a:pt x="86" y="744"/>
                      <a:pt x="86" y="744"/>
                      <a:pt x="86" y="744"/>
                    </a:cubicBezTo>
                    <a:cubicBezTo>
                      <a:pt x="86" y="718"/>
                      <a:pt x="86" y="718"/>
                      <a:pt x="86" y="718"/>
                    </a:cubicBezTo>
                    <a:cubicBezTo>
                      <a:pt x="0" y="718"/>
                      <a:pt x="0" y="718"/>
                      <a:pt x="0" y="718"/>
                    </a:cubicBezTo>
                    <a:cubicBezTo>
                      <a:pt x="0" y="588"/>
                      <a:pt x="0" y="588"/>
                      <a:pt x="0" y="588"/>
                    </a:cubicBezTo>
                    <a:cubicBezTo>
                      <a:pt x="86" y="588"/>
                      <a:pt x="86" y="588"/>
                      <a:pt x="86" y="588"/>
                    </a:cubicBezTo>
                    <a:cubicBezTo>
                      <a:pt x="86" y="562"/>
                      <a:pt x="86" y="562"/>
                      <a:pt x="86" y="562"/>
                    </a:cubicBezTo>
                    <a:cubicBezTo>
                      <a:pt x="0" y="562"/>
                      <a:pt x="0" y="562"/>
                      <a:pt x="0" y="562"/>
                    </a:cubicBezTo>
                    <a:lnTo>
                      <a:pt x="0" y="471"/>
                    </a:lnTo>
                    <a:close/>
                  </a:path>
                </a:pathLst>
              </a:custGeom>
              <a:solidFill>
                <a:srgbClr val="E4E9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ṡḻíḍe">
                <a:extLst>
                  <a:ext uri="{FF2B5EF4-FFF2-40B4-BE49-F238E27FC236}">
                    <a16:creationId xmlns:a16="http://schemas.microsoft.com/office/drawing/2014/main" id="{459AC5F1-2103-497A-A021-F667B895F0BB}"/>
                  </a:ext>
                </a:extLst>
              </p:cNvPr>
              <p:cNvSpPr/>
              <p:nvPr/>
            </p:nvSpPr>
            <p:spPr bwMode="auto">
              <a:xfrm>
                <a:off x="5356226" y="1233449"/>
                <a:ext cx="31750"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ïṣľîďè">
                <a:extLst>
                  <a:ext uri="{FF2B5EF4-FFF2-40B4-BE49-F238E27FC236}">
                    <a16:creationId xmlns:a16="http://schemas.microsoft.com/office/drawing/2014/main" id="{5999ECE2-E181-4587-ACAA-E67988416D13}"/>
                  </a:ext>
                </a:extLst>
              </p:cNvPr>
              <p:cNvSpPr/>
              <p:nvPr/>
            </p:nvSpPr>
            <p:spPr bwMode="auto">
              <a:xfrm>
                <a:off x="6884988" y="1233449"/>
                <a:ext cx="30163"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îṧḻîďè">
                <a:extLst>
                  <a:ext uri="{FF2B5EF4-FFF2-40B4-BE49-F238E27FC236}">
                    <a16:creationId xmlns:a16="http://schemas.microsoft.com/office/drawing/2014/main" id="{ED3151CC-E524-4000-BCCE-3101F20AA8CE}"/>
                  </a:ext>
                </a:extLst>
              </p:cNvPr>
              <p:cNvSpPr/>
              <p:nvPr/>
            </p:nvSpPr>
            <p:spPr bwMode="auto">
              <a:xfrm>
                <a:off x="3827463" y="2055774"/>
                <a:ext cx="4619625" cy="31750"/>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îŝlîďê">
                <a:extLst>
                  <a:ext uri="{FF2B5EF4-FFF2-40B4-BE49-F238E27FC236}">
                    <a16:creationId xmlns:a16="http://schemas.microsoft.com/office/drawing/2014/main" id="{A0C70DE0-E8D3-411B-9EA6-F226F2B99B24}"/>
                  </a:ext>
                </a:extLst>
              </p:cNvPr>
              <p:cNvSpPr/>
              <p:nvPr/>
            </p:nvSpPr>
            <p:spPr bwMode="auto">
              <a:xfrm>
                <a:off x="3827463" y="2930487"/>
                <a:ext cx="4619625" cy="31750"/>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ïṣ1îḍe">
                <a:extLst>
                  <a:ext uri="{FF2B5EF4-FFF2-40B4-BE49-F238E27FC236}">
                    <a16:creationId xmlns:a16="http://schemas.microsoft.com/office/drawing/2014/main" id="{8D00B8DD-9BB1-4243-BDAD-D04895FEBA5E}"/>
                  </a:ext>
                </a:extLst>
              </p:cNvPr>
              <p:cNvSpPr/>
              <p:nvPr/>
            </p:nvSpPr>
            <p:spPr bwMode="auto">
              <a:xfrm>
                <a:off x="3827463" y="1233449"/>
                <a:ext cx="4619625" cy="31750"/>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iśḻïdé">
                <a:extLst>
                  <a:ext uri="{FF2B5EF4-FFF2-40B4-BE49-F238E27FC236}">
                    <a16:creationId xmlns:a16="http://schemas.microsoft.com/office/drawing/2014/main" id="{9D9482D7-988B-44E4-9AA5-4ACEDC0BFB91}"/>
                  </a:ext>
                </a:extLst>
              </p:cNvPr>
              <p:cNvSpPr/>
              <p:nvPr/>
            </p:nvSpPr>
            <p:spPr bwMode="auto">
              <a:xfrm>
                <a:off x="3827463" y="1233449"/>
                <a:ext cx="31750"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 name="îśḷïḋê">
                <a:extLst>
                  <a:ext uri="{FF2B5EF4-FFF2-40B4-BE49-F238E27FC236}">
                    <a16:creationId xmlns:a16="http://schemas.microsoft.com/office/drawing/2014/main" id="{5BD41E2E-99CF-4F93-9A07-2EDB2EB0DE48}"/>
                  </a:ext>
                </a:extLst>
              </p:cNvPr>
              <p:cNvSpPr/>
              <p:nvPr/>
            </p:nvSpPr>
            <p:spPr bwMode="auto">
              <a:xfrm>
                <a:off x="8415338" y="1233449"/>
                <a:ext cx="31750"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 name="ïS1íďe">
                <a:extLst>
                  <a:ext uri="{FF2B5EF4-FFF2-40B4-BE49-F238E27FC236}">
                    <a16:creationId xmlns:a16="http://schemas.microsoft.com/office/drawing/2014/main" id="{E9BA2F26-3C91-4742-965C-348AF01AEB19}"/>
                  </a:ext>
                </a:extLst>
              </p:cNvPr>
              <p:cNvSpPr/>
              <p:nvPr/>
            </p:nvSpPr>
            <p:spPr bwMode="auto">
              <a:xfrm>
                <a:off x="3827463" y="3873462"/>
                <a:ext cx="4619625" cy="30163"/>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 name="iS1îḋè">
                <a:extLst>
                  <a:ext uri="{FF2B5EF4-FFF2-40B4-BE49-F238E27FC236}">
                    <a16:creationId xmlns:a16="http://schemas.microsoft.com/office/drawing/2014/main" id="{8365AE7B-A54E-4024-9930-0F0E541B2E0D}"/>
                  </a:ext>
                </a:extLst>
              </p:cNvPr>
              <p:cNvSpPr/>
              <p:nvPr/>
            </p:nvSpPr>
            <p:spPr bwMode="auto">
              <a:xfrm>
                <a:off x="7004051" y="3643274"/>
                <a:ext cx="641350" cy="457200"/>
              </a:xfrm>
              <a:custGeom>
                <a:avLst/>
                <a:gdLst>
                  <a:gd name="T0" fmla="*/ 5 w 248"/>
                  <a:gd name="T1" fmla="*/ 119 h 177"/>
                  <a:gd name="T2" fmla="*/ 0 w 248"/>
                  <a:gd name="T3" fmla="*/ 35 h 177"/>
                  <a:gd name="T4" fmla="*/ 149 w 248"/>
                  <a:gd name="T5" fmla="*/ 85 h 177"/>
                  <a:gd name="T6" fmla="*/ 176 w 248"/>
                  <a:gd name="T7" fmla="*/ 0 h 177"/>
                  <a:gd name="T8" fmla="*/ 176 w 248"/>
                  <a:gd name="T9" fmla="*/ 0 h 177"/>
                  <a:gd name="T10" fmla="*/ 248 w 248"/>
                  <a:gd name="T11" fmla="*/ 23 h 177"/>
                  <a:gd name="T12" fmla="*/ 248 w 248"/>
                  <a:gd name="T13" fmla="*/ 23 h 177"/>
                  <a:gd name="T14" fmla="*/ 207 w 248"/>
                  <a:gd name="T15" fmla="*/ 153 h 177"/>
                  <a:gd name="T16" fmla="*/ 169 w 248"/>
                  <a:gd name="T17" fmla="*/ 171 h 177"/>
                  <a:gd name="T18" fmla="*/ 5 w 248"/>
                  <a:gd name="T19" fmla="*/ 119 h 177"/>
                  <a:gd name="T20" fmla="*/ 5 w 248"/>
                  <a:gd name="T21"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177">
                    <a:moveTo>
                      <a:pt x="5" y="119"/>
                    </a:moveTo>
                    <a:cubicBezTo>
                      <a:pt x="0" y="35"/>
                      <a:pt x="0" y="35"/>
                      <a:pt x="0" y="35"/>
                    </a:cubicBezTo>
                    <a:cubicBezTo>
                      <a:pt x="0" y="35"/>
                      <a:pt x="131" y="80"/>
                      <a:pt x="149" y="85"/>
                    </a:cubicBezTo>
                    <a:cubicBezTo>
                      <a:pt x="176" y="0"/>
                      <a:pt x="176" y="0"/>
                      <a:pt x="176" y="0"/>
                    </a:cubicBezTo>
                    <a:cubicBezTo>
                      <a:pt x="176" y="0"/>
                      <a:pt x="176" y="0"/>
                      <a:pt x="176" y="0"/>
                    </a:cubicBezTo>
                    <a:cubicBezTo>
                      <a:pt x="248" y="23"/>
                      <a:pt x="248" y="23"/>
                      <a:pt x="248" y="23"/>
                    </a:cubicBezTo>
                    <a:cubicBezTo>
                      <a:pt x="248" y="23"/>
                      <a:pt x="248" y="23"/>
                      <a:pt x="248" y="23"/>
                    </a:cubicBezTo>
                    <a:cubicBezTo>
                      <a:pt x="207" y="153"/>
                      <a:pt x="207" y="153"/>
                      <a:pt x="207" y="153"/>
                    </a:cubicBezTo>
                    <a:cubicBezTo>
                      <a:pt x="199" y="177"/>
                      <a:pt x="178" y="174"/>
                      <a:pt x="169" y="171"/>
                    </a:cubicBezTo>
                    <a:cubicBezTo>
                      <a:pt x="114" y="153"/>
                      <a:pt x="60" y="136"/>
                      <a:pt x="5" y="119"/>
                    </a:cubicBezTo>
                    <a:cubicBezTo>
                      <a:pt x="5" y="119"/>
                      <a:pt x="5" y="119"/>
                      <a:pt x="5" y="119"/>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i$ľiḍé">
                <a:extLst>
                  <a:ext uri="{FF2B5EF4-FFF2-40B4-BE49-F238E27FC236}">
                    <a16:creationId xmlns:a16="http://schemas.microsoft.com/office/drawing/2014/main" id="{DAAF1F28-3AB6-4480-926E-7D98F77C2BD1}"/>
                  </a:ext>
                </a:extLst>
              </p:cNvPr>
              <p:cNvSpPr/>
              <p:nvPr/>
            </p:nvSpPr>
            <p:spPr bwMode="auto">
              <a:xfrm>
                <a:off x="6502401" y="4444962"/>
                <a:ext cx="481013" cy="28575"/>
              </a:xfrm>
              <a:custGeom>
                <a:avLst/>
                <a:gdLst>
                  <a:gd name="T0" fmla="*/ 1 w 186"/>
                  <a:gd name="T1" fmla="*/ 0 h 11"/>
                  <a:gd name="T2" fmla="*/ 0 w 186"/>
                  <a:gd name="T3" fmla="*/ 3 h 11"/>
                  <a:gd name="T4" fmla="*/ 186 w 186"/>
                  <a:gd name="T5" fmla="*/ 4 h 11"/>
                  <a:gd name="T6" fmla="*/ 185 w 186"/>
                  <a:gd name="T7" fmla="*/ 0 h 11"/>
                  <a:gd name="T8" fmla="*/ 1 w 186"/>
                  <a:gd name="T9" fmla="*/ 0 h 11"/>
                </a:gdLst>
                <a:ahLst/>
                <a:cxnLst>
                  <a:cxn ang="0">
                    <a:pos x="T0" y="T1"/>
                  </a:cxn>
                  <a:cxn ang="0">
                    <a:pos x="T2" y="T3"/>
                  </a:cxn>
                  <a:cxn ang="0">
                    <a:pos x="T4" y="T5"/>
                  </a:cxn>
                  <a:cxn ang="0">
                    <a:pos x="T6" y="T7"/>
                  </a:cxn>
                  <a:cxn ang="0">
                    <a:pos x="T8" y="T9"/>
                  </a:cxn>
                </a:cxnLst>
                <a:rect l="0" t="0" r="r" b="b"/>
                <a:pathLst>
                  <a:path w="186" h="11">
                    <a:moveTo>
                      <a:pt x="1" y="0"/>
                    </a:moveTo>
                    <a:cubicBezTo>
                      <a:pt x="0" y="3"/>
                      <a:pt x="0" y="3"/>
                      <a:pt x="0" y="3"/>
                    </a:cubicBezTo>
                    <a:cubicBezTo>
                      <a:pt x="58" y="10"/>
                      <a:pt x="129" y="11"/>
                      <a:pt x="186" y="4"/>
                    </a:cubicBezTo>
                    <a:cubicBezTo>
                      <a:pt x="186" y="2"/>
                      <a:pt x="185" y="1"/>
                      <a:pt x="185" y="0"/>
                    </a:cubicBezTo>
                    <a:lnTo>
                      <a:pt x="1"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Slíḍé">
                <a:extLst>
                  <a:ext uri="{FF2B5EF4-FFF2-40B4-BE49-F238E27FC236}">
                    <a16:creationId xmlns:a16="http://schemas.microsoft.com/office/drawing/2014/main" id="{F277C2E6-633F-4115-82E0-4530677790B9}"/>
                  </a:ext>
                </a:extLst>
              </p:cNvPr>
              <p:cNvSpPr/>
              <p:nvPr/>
            </p:nvSpPr>
            <p:spPr bwMode="auto">
              <a:xfrm>
                <a:off x="6359526" y="3665499"/>
                <a:ext cx="714375" cy="811213"/>
              </a:xfrm>
              <a:custGeom>
                <a:avLst/>
                <a:gdLst>
                  <a:gd name="T0" fmla="*/ 33 w 276"/>
                  <a:gd name="T1" fmla="*/ 301 h 313"/>
                  <a:gd name="T2" fmla="*/ 0 w 276"/>
                  <a:gd name="T3" fmla="*/ 59 h 313"/>
                  <a:gd name="T4" fmla="*/ 118 w 276"/>
                  <a:gd name="T5" fmla="*/ 1 h 313"/>
                  <a:gd name="T6" fmla="*/ 148 w 276"/>
                  <a:gd name="T7" fmla="*/ 12 h 313"/>
                  <a:gd name="T8" fmla="*/ 180 w 276"/>
                  <a:gd name="T9" fmla="*/ 0 h 313"/>
                  <a:gd name="T10" fmla="*/ 276 w 276"/>
                  <a:gd name="T11" fmla="*/ 35 h 313"/>
                  <a:gd name="T12" fmla="*/ 267 w 276"/>
                  <a:gd name="T13" fmla="*/ 113 h 313"/>
                  <a:gd name="T14" fmla="*/ 265 w 276"/>
                  <a:gd name="T15" fmla="*/ 301 h 313"/>
                  <a:gd name="T16" fmla="*/ 33 w 276"/>
                  <a:gd name="T17" fmla="*/ 3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313">
                    <a:moveTo>
                      <a:pt x="33" y="301"/>
                    </a:moveTo>
                    <a:cubicBezTo>
                      <a:pt x="46" y="264"/>
                      <a:pt x="16" y="91"/>
                      <a:pt x="0" y="59"/>
                    </a:cubicBezTo>
                    <a:cubicBezTo>
                      <a:pt x="9" y="26"/>
                      <a:pt x="95" y="19"/>
                      <a:pt x="118" y="1"/>
                    </a:cubicBezTo>
                    <a:cubicBezTo>
                      <a:pt x="129" y="10"/>
                      <a:pt x="136" y="12"/>
                      <a:pt x="148" y="12"/>
                    </a:cubicBezTo>
                    <a:cubicBezTo>
                      <a:pt x="161" y="12"/>
                      <a:pt x="169" y="10"/>
                      <a:pt x="180" y="0"/>
                    </a:cubicBezTo>
                    <a:cubicBezTo>
                      <a:pt x="192" y="11"/>
                      <a:pt x="245" y="17"/>
                      <a:pt x="276" y="35"/>
                    </a:cubicBezTo>
                    <a:cubicBezTo>
                      <a:pt x="269" y="59"/>
                      <a:pt x="262" y="88"/>
                      <a:pt x="267" y="113"/>
                    </a:cubicBezTo>
                    <a:cubicBezTo>
                      <a:pt x="263" y="154"/>
                      <a:pt x="251" y="267"/>
                      <a:pt x="265" y="301"/>
                    </a:cubicBezTo>
                    <a:cubicBezTo>
                      <a:pt x="207" y="312"/>
                      <a:pt x="92" y="313"/>
                      <a:pt x="33" y="301"/>
                    </a:cubicBez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íṧḷidé">
                <a:extLst>
                  <a:ext uri="{FF2B5EF4-FFF2-40B4-BE49-F238E27FC236}">
                    <a16:creationId xmlns:a16="http://schemas.microsoft.com/office/drawing/2014/main" id="{2E250EB4-5679-4C64-8051-E2C4CFD0F3EE}"/>
                  </a:ext>
                </a:extLst>
              </p:cNvPr>
              <p:cNvSpPr/>
              <p:nvPr/>
            </p:nvSpPr>
            <p:spPr bwMode="auto">
              <a:xfrm>
                <a:off x="6586538" y="3665499"/>
                <a:ext cx="314325" cy="630238"/>
              </a:xfrm>
              <a:custGeom>
                <a:avLst/>
                <a:gdLst>
                  <a:gd name="T0" fmla="*/ 5 w 198"/>
                  <a:gd name="T1" fmla="*/ 26 h 397"/>
                  <a:gd name="T2" fmla="*/ 0 w 198"/>
                  <a:gd name="T3" fmla="*/ 146 h 397"/>
                  <a:gd name="T4" fmla="*/ 100 w 198"/>
                  <a:gd name="T5" fmla="*/ 397 h 397"/>
                  <a:gd name="T6" fmla="*/ 198 w 198"/>
                  <a:gd name="T7" fmla="*/ 146 h 397"/>
                  <a:gd name="T8" fmla="*/ 191 w 198"/>
                  <a:gd name="T9" fmla="*/ 23 h 397"/>
                  <a:gd name="T10" fmla="*/ 150 w 198"/>
                  <a:gd name="T11" fmla="*/ 0 h 397"/>
                  <a:gd name="T12" fmla="*/ 49 w 198"/>
                  <a:gd name="T13" fmla="*/ 2 h 397"/>
                  <a:gd name="T14" fmla="*/ 5 w 198"/>
                  <a:gd name="T15" fmla="*/ 26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397">
                    <a:moveTo>
                      <a:pt x="5" y="26"/>
                    </a:moveTo>
                    <a:lnTo>
                      <a:pt x="0" y="146"/>
                    </a:lnTo>
                    <a:lnTo>
                      <a:pt x="100" y="397"/>
                    </a:lnTo>
                    <a:lnTo>
                      <a:pt x="198" y="146"/>
                    </a:lnTo>
                    <a:lnTo>
                      <a:pt x="191" y="23"/>
                    </a:lnTo>
                    <a:lnTo>
                      <a:pt x="150" y="0"/>
                    </a:lnTo>
                    <a:lnTo>
                      <a:pt x="49" y="2"/>
                    </a:lnTo>
                    <a:lnTo>
                      <a:pt x="5" y="26"/>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ïšļíḓê">
                <a:extLst>
                  <a:ext uri="{FF2B5EF4-FFF2-40B4-BE49-F238E27FC236}">
                    <a16:creationId xmlns:a16="http://schemas.microsoft.com/office/drawing/2014/main" id="{5BC05A4A-6E3B-4A5B-BF0E-E14ABA9AC8D8}"/>
                  </a:ext>
                </a:extLst>
              </p:cNvPr>
              <p:cNvSpPr/>
              <p:nvPr/>
            </p:nvSpPr>
            <p:spPr bwMode="auto">
              <a:xfrm>
                <a:off x="6664326" y="3601999"/>
                <a:ext cx="155575" cy="161925"/>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 name="îṩḷïḑè">
                <a:extLst>
                  <a:ext uri="{FF2B5EF4-FFF2-40B4-BE49-F238E27FC236}">
                    <a16:creationId xmlns:a16="http://schemas.microsoft.com/office/drawing/2014/main" id="{BE11FB20-AF56-43F0-A2DC-937DFEE19348}"/>
                  </a:ext>
                </a:extLst>
              </p:cNvPr>
              <p:cNvSpPr/>
              <p:nvPr/>
            </p:nvSpPr>
            <p:spPr bwMode="auto">
              <a:xfrm>
                <a:off x="6705601" y="3754399"/>
                <a:ext cx="76200" cy="111125"/>
              </a:xfrm>
              <a:custGeom>
                <a:avLst/>
                <a:gdLst>
                  <a:gd name="T0" fmla="*/ 25 w 29"/>
                  <a:gd name="T1" fmla="*/ 43 h 43"/>
                  <a:gd name="T2" fmla="*/ 29 w 29"/>
                  <a:gd name="T3" fmla="*/ 34 h 43"/>
                  <a:gd name="T4" fmla="*/ 14 w 29"/>
                  <a:gd name="T5" fmla="*/ 0 h 43"/>
                  <a:gd name="T6" fmla="*/ 0 w 29"/>
                  <a:gd name="T7" fmla="*/ 34 h 43"/>
                  <a:gd name="T8" fmla="*/ 5 w 29"/>
                  <a:gd name="T9" fmla="*/ 43 h 43"/>
                  <a:gd name="T10" fmla="*/ 25 w 29"/>
                  <a:gd name="T11" fmla="*/ 43 h 43"/>
                </a:gdLst>
                <a:ahLst/>
                <a:cxnLst>
                  <a:cxn ang="0">
                    <a:pos x="T0" y="T1"/>
                  </a:cxn>
                  <a:cxn ang="0">
                    <a:pos x="T2" y="T3"/>
                  </a:cxn>
                  <a:cxn ang="0">
                    <a:pos x="T4" y="T5"/>
                  </a:cxn>
                  <a:cxn ang="0">
                    <a:pos x="T6" y="T7"/>
                  </a:cxn>
                  <a:cxn ang="0">
                    <a:pos x="T8" y="T9"/>
                  </a:cxn>
                  <a:cxn ang="0">
                    <a:pos x="T10" y="T11"/>
                  </a:cxn>
                </a:cxnLst>
                <a:rect l="0" t="0" r="r" b="b"/>
                <a:pathLst>
                  <a:path w="29" h="43">
                    <a:moveTo>
                      <a:pt x="25" y="43"/>
                    </a:moveTo>
                    <a:cubicBezTo>
                      <a:pt x="29" y="34"/>
                      <a:pt x="29" y="34"/>
                      <a:pt x="29" y="34"/>
                    </a:cubicBezTo>
                    <a:cubicBezTo>
                      <a:pt x="14" y="0"/>
                      <a:pt x="14" y="0"/>
                      <a:pt x="14" y="0"/>
                    </a:cubicBezTo>
                    <a:cubicBezTo>
                      <a:pt x="0" y="34"/>
                      <a:pt x="0" y="34"/>
                      <a:pt x="0" y="34"/>
                    </a:cubicBezTo>
                    <a:cubicBezTo>
                      <a:pt x="5" y="43"/>
                      <a:pt x="5" y="43"/>
                      <a:pt x="5" y="43"/>
                    </a:cubicBezTo>
                    <a:cubicBezTo>
                      <a:pt x="11" y="43"/>
                      <a:pt x="18" y="43"/>
                      <a:pt x="25" y="43"/>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ïṩḻîḑê">
                <a:extLst>
                  <a:ext uri="{FF2B5EF4-FFF2-40B4-BE49-F238E27FC236}">
                    <a16:creationId xmlns:a16="http://schemas.microsoft.com/office/drawing/2014/main" id="{AEB5677B-46DE-4297-B7CC-9F7B603EE33A}"/>
                  </a:ext>
                </a:extLst>
              </p:cNvPr>
              <p:cNvSpPr/>
              <p:nvPr/>
            </p:nvSpPr>
            <p:spPr bwMode="auto">
              <a:xfrm>
                <a:off x="6618288" y="3668674"/>
                <a:ext cx="123825" cy="234950"/>
              </a:xfrm>
              <a:custGeom>
                <a:avLst/>
                <a:gdLst>
                  <a:gd name="T0" fmla="*/ 29 w 78"/>
                  <a:gd name="T1" fmla="*/ 0 h 148"/>
                  <a:gd name="T2" fmla="*/ 78 w 78"/>
                  <a:gd name="T3" fmla="*/ 54 h 148"/>
                  <a:gd name="T4" fmla="*/ 44 w 78"/>
                  <a:gd name="T5" fmla="*/ 148 h 148"/>
                  <a:gd name="T6" fmla="*/ 0 w 78"/>
                  <a:gd name="T7" fmla="*/ 20 h 148"/>
                  <a:gd name="T8" fmla="*/ 29 w 78"/>
                  <a:gd name="T9" fmla="*/ 0 h 148"/>
                </a:gdLst>
                <a:ahLst/>
                <a:cxnLst>
                  <a:cxn ang="0">
                    <a:pos x="T0" y="T1"/>
                  </a:cxn>
                  <a:cxn ang="0">
                    <a:pos x="T2" y="T3"/>
                  </a:cxn>
                  <a:cxn ang="0">
                    <a:pos x="T4" y="T5"/>
                  </a:cxn>
                  <a:cxn ang="0">
                    <a:pos x="T6" y="T7"/>
                  </a:cxn>
                  <a:cxn ang="0">
                    <a:pos x="T8" y="T9"/>
                  </a:cxn>
                </a:cxnLst>
                <a:rect l="0" t="0" r="r" b="b"/>
                <a:pathLst>
                  <a:path w="78" h="148">
                    <a:moveTo>
                      <a:pt x="29" y="0"/>
                    </a:moveTo>
                    <a:lnTo>
                      <a:pt x="78" y="54"/>
                    </a:lnTo>
                    <a:lnTo>
                      <a:pt x="44" y="148"/>
                    </a:lnTo>
                    <a:lnTo>
                      <a:pt x="0" y="20"/>
                    </a:lnTo>
                    <a:lnTo>
                      <a:pt x="29"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iṥḷïḑe">
                <a:extLst>
                  <a:ext uri="{FF2B5EF4-FFF2-40B4-BE49-F238E27FC236}">
                    <a16:creationId xmlns:a16="http://schemas.microsoft.com/office/drawing/2014/main" id="{D7563A54-09BA-45AE-BE15-8806AF576005}"/>
                  </a:ext>
                </a:extLst>
              </p:cNvPr>
              <p:cNvSpPr/>
              <p:nvPr/>
            </p:nvSpPr>
            <p:spPr bwMode="auto">
              <a:xfrm>
                <a:off x="6742113" y="3665499"/>
                <a:ext cx="130175" cy="238125"/>
              </a:xfrm>
              <a:custGeom>
                <a:avLst/>
                <a:gdLst>
                  <a:gd name="T0" fmla="*/ 52 w 82"/>
                  <a:gd name="T1" fmla="*/ 0 h 150"/>
                  <a:gd name="T2" fmla="*/ 0 w 82"/>
                  <a:gd name="T3" fmla="*/ 56 h 150"/>
                  <a:gd name="T4" fmla="*/ 36 w 82"/>
                  <a:gd name="T5" fmla="*/ 150 h 150"/>
                  <a:gd name="T6" fmla="*/ 82 w 82"/>
                  <a:gd name="T7" fmla="*/ 20 h 150"/>
                  <a:gd name="T8" fmla="*/ 52 w 82"/>
                  <a:gd name="T9" fmla="*/ 0 h 150"/>
                </a:gdLst>
                <a:ahLst/>
                <a:cxnLst>
                  <a:cxn ang="0">
                    <a:pos x="T0" y="T1"/>
                  </a:cxn>
                  <a:cxn ang="0">
                    <a:pos x="T2" y="T3"/>
                  </a:cxn>
                  <a:cxn ang="0">
                    <a:pos x="T4" y="T5"/>
                  </a:cxn>
                  <a:cxn ang="0">
                    <a:pos x="T6" y="T7"/>
                  </a:cxn>
                  <a:cxn ang="0">
                    <a:pos x="T8" y="T9"/>
                  </a:cxn>
                </a:cxnLst>
                <a:rect l="0" t="0" r="r" b="b"/>
                <a:pathLst>
                  <a:path w="82" h="150">
                    <a:moveTo>
                      <a:pt x="52" y="0"/>
                    </a:moveTo>
                    <a:lnTo>
                      <a:pt x="0" y="56"/>
                    </a:lnTo>
                    <a:lnTo>
                      <a:pt x="36" y="150"/>
                    </a:lnTo>
                    <a:lnTo>
                      <a:pt x="82" y="20"/>
                    </a:lnTo>
                    <a:lnTo>
                      <a:pt x="5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îṥḷíde">
                <a:extLst>
                  <a:ext uri="{FF2B5EF4-FFF2-40B4-BE49-F238E27FC236}">
                    <a16:creationId xmlns:a16="http://schemas.microsoft.com/office/drawing/2014/main" id="{05E7F255-4BC7-4E97-A5FB-4E79589BB902}"/>
                  </a:ext>
                </a:extLst>
              </p:cNvPr>
              <p:cNvSpPr/>
              <p:nvPr/>
            </p:nvSpPr>
            <p:spPr bwMode="auto">
              <a:xfrm>
                <a:off x="6692901" y="3922674"/>
                <a:ext cx="103188" cy="374650"/>
              </a:xfrm>
              <a:custGeom>
                <a:avLst/>
                <a:gdLst>
                  <a:gd name="T0" fmla="*/ 17 w 65"/>
                  <a:gd name="T1" fmla="*/ 0 h 236"/>
                  <a:gd name="T2" fmla="*/ 49 w 65"/>
                  <a:gd name="T3" fmla="*/ 0 h 236"/>
                  <a:gd name="T4" fmla="*/ 65 w 65"/>
                  <a:gd name="T5" fmla="*/ 160 h 236"/>
                  <a:gd name="T6" fmla="*/ 31 w 65"/>
                  <a:gd name="T7" fmla="*/ 236 h 236"/>
                  <a:gd name="T8" fmla="*/ 0 w 65"/>
                  <a:gd name="T9" fmla="*/ 160 h 236"/>
                  <a:gd name="T10" fmla="*/ 17 w 65"/>
                  <a:gd name="T11" fmla="*/ 0 h 236"/>
                </a:gdLst>
                <a:ahLst/>
                <a:cxnLst>
                  <a:cxn ang="0">
                    <a:pos x="T0" y="T1"/>
                  </a:cxn>
                  <a:cxn ang="0">
                    <a:pos x="T2" y="T3"/>
                  </a:cxn>
                  <a:cxn ang="0">
                    <a:pos x="T4" y="T5"/>
                  </a:cxn>
                  <a:cxn ang="0">
                    <a:pos x="T6" y="T7"/>
                  </a:cxn>
                  <a:cxn ang="0">
                    <a:pos x="T8" y="T9"/>
                  </a:cxn>
                  <a:cxn ang="0">
                    <a:pos x="T10" y="T11"/>
                  </a:cxn>
                </a:cxnLst>
                <a:rect l="0" t="0" r="r" b="b"/>
                <a:pathLst>
                  <a:path w="65" h="236">
                    <a:moveTo>
                      <a:pt x="17" y="0"/>
                    </a:moveTo>
                    <a:lnTo>
                      <a:pt x="49" y="0"/>
                    </a:lnTo>
                    <a:lnTo>
                      <a:pt x="65" y="160"/>
                    </a:lnTo>
                    <a:lnTo>
                      <a:pt x="31" y="236"/>
                    </a:lnTo>
                    <a:lnTo>
                      <a:pt x="0" y="160"/>
                    </a:lnTo>
                    <a:lnTo>
                      <a:pt x="17"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íş1íďè">
                <a:extLst>
                  <a:ext uri="{FF2B5EF4-FFF2-40B4-BE49-F238E27FC236}">
                    <a16:creationId xmlns:a16="http://schemas.microsoft.com/office/drawing/2014/main" id="{5D3AE67E-350F-47E2-9B41-39702B05C739}"/>
                  </a:ext>
                </a:extLst>
              </p:cNvPr>
              <p:cNvSpPr/>
              <p:nvPr/>
            </p:nvSpPr>
            <p:spPr bwMode="auto">
              <a:xfrm>
                <a:off x="6618288" y="3668674"/>
                <a:ext cx="123825" cy="200025"/>
              </a:xfrm>
              <a:custGeom>
                <a:avLst/>
                <a:gdLst>
                  <a:gd name="T0" fmla="*/ 29 w 78"/>
                  <a:gd name="T1" fmla="*/ 0 h 126"/>
                  <a:gd name="T2" fmla="*/ 78 w 78"/>
                  <a:gd name="T3" fmla="*/ 54 h 126"/>
                  <a:gd name="T4" fmla="*/ 42 w 78"/>
                  <a:gd name="T5" fmla="*/ 126 h 126"/>
                  <a:gd name="T6" fmla="*/ 0 w 78"/>
                  <a:gd name="T7" fmla="*/ 20 h 126"/>
                  <a:gd name="T8" fmla="*/ 29 w 78"/>
                  <a:gd name="T9" fmla="*/ 0 h 126"/>
                </a:gdLst>
                <a:ahLst/>
                <a:cxnLst>
                  <a:cxn ang="0">
                    <a:pos x="T0" y="T1"/>
                  </a:cxn>
                  <a:cxn ang="0">
                    <a:pos x="T2" y="T3"/>
                  </a:cxn>
                  <a:cxn ang="0">
                    <a:pos x="T4" y="T5"/>
                  </a:cxn>
                  <a:cxn ang="0">
                    <a:pos x="T6" y="T7"/>
                  </a:cxn>
                  <a:cxn ang="0">
                    <a:pos x="T8" y="T9"/>
                  </a:cxn>
                </a:cxnLst>
                <a:rect l="0" t="0" r="r" b="b"/>
                <a:pathLst>
                  <a:path w="78" h="126">
                    <a:moveTo>
                      <a:pt x="29" y="0"/>
                    </a:moveTo>
                    <a:lnTo>
                      <a:pt x="78" y="54"/>
                    </a:lnTo>
                    <a:lnTo>
                      <a:pt x="42" y="126"/>
                    </a:lnTo>
                    <a:lnTo>
                      <a:pt x="0" y="20"/>
                    </a:lnTo>
                    <a:lnTo>
                      <a:pt x="29"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îṧľîḍe">
                <a:extLst>
                  <a:ext uri="{FF2B5EF4-FFF2-40B4-BE49-F238E27FC236}">
                    <a16:creationId xmlns:a16="http://schemas.microsoft.com/office/drawing/2014/main" id="{95AC8580-0B27-40F5-B69A-85A61DC5FDE6}"/>
                  </a:ext>
                </a:extLst>
              </p:cNvPr>
              <p:cNvSpPr/>
              <p:nvPr/>
            </p:nvSpPr>
            <p:spPr bwMode="auto">
              <a:xfrm>
                <a:off x="6527801" y="3694074"/>
                <a:ext cx="214313" cy="603250"/>
              </a:xfrm>
              <a:custGeom>
                <a:avLst/>
                <a:gdLst>
                  <a:gd name="T0" fmla="*/ 57 w 135"/>
                  <a:gd name="T1" fmla="*/ 0 h 380"/>
                  <a:gd name="T2" fmla="*/ 135 w 135"/>
                  <a:gd name="T3" fmla="*/ 380 h 380"/>
                  <a:gd name="T4" fmla="*/ 18 w 135"/>
                  <a:gd name="T5" fmla="*/ 155 h 380"/>
                  <a:gd name="T6" fmla="*/ 37 w 135"/>
                  <a:gd name="T7" fmla="*/ 128 h 380"/>
                  <a:gd name="T8" fmla="*/ 0 w 135"/>
                  <a:gd name="T9" fmla="*/ 98 h 380"/>
                  <a:gd name="T10" fmla="*/ 36 w 135"/>
                  <a:gd name="T11" fmla="*/ 12 h 380"/>
                  <a:gd name="T12" fmla="*/ 57 w 135"/>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135" h="380">
                    <a:moveTo>
                      <a:pt x="57" y="0"/>
                    </a:moveTo>
                    <a:lnTo>
                      <a:pt x="135" y="380"/>
                    </a:lnTo>
                    <a:lnTo>
                      <a:pt x="18" y="155"/>
                    </a:lnTo>
                    <a:lnTo>
                      <a:pt x="37" y="128"/>
                    </a:lnTo>
                    <a:lnTo>
                      <a:pt x="0" y="98"/>
                    </a:lnTo>
                    <a:lnTo>
                      <a:pt x="36" y="12"/>
                    </a:lnTo>
                    <a:lnTo>
                      <a:pt x="57"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ïśľïḍê">
                <a:extLst>
                  <a:ext uri="{FF2B5EF4-FFF2-40B4-BE49-F238E27FC236}">
                    <a16:creationId xmlns:a16="http://schemas.microsoft.com/office/drawing/2014/main" id="{8F628F5E-E08F-4743-A5C9-BD43F28D1623}"/>
                  </a:ext>
                </a:extLst>
              </p:cNvPr>
              <p:cNvSpPr/>
              <p:nvPr/>
            </p:nvSpPr>
            <p:spPr bwMode="auto">
              <a:xfrm>
                <a:off x="6742113" y="3694074"/>
                <a:ext cx="241300" cy="603250"/>
              </a:xfrm>
              <a:custGeom>
                <a:avLst/>
                <a:gdLst>
                  <a:gd name="T0" fmla="*/ 82 w 152"/>
                  <a:gd name="T1" fmla="*/ 0 h 380"/>
                  <a:gd name="T2" fmla="*/ 0 w 152"/>
                  <a:gd name="T3" fmla="*/ 380 h 380"/>
                  <a:gd name="T4" fmla="*/ 132 w 152"/>
                  <a:gd name="T5" fmla="*/ 172 h 380"/>
                  <a:gd name="T6" fmla="*/ 114 w 152"/>
                  <a:gd name="T7" fmla="*/ 136 h 380"/>
                  <a:gd name="T8" fmla="*/ 152 w 152"/>
                  <a:gd name="T9" fmla="*/ 106 h 380"/>
                  <a:gd name="T10" fmla="*/ 111 w 152"/>
                  <a:gd name="T11" fmla="*/ 13 h 380"/>
                  <a:gd name="T12" fmla="*/ 82 w 152"/>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152" h="380">
                    <a:moveTo>
                      <a:pt x="82" y="0"/>
                    </a:moveTo>
                    <a:lnTo>
                      <a:pt x="0" y="380"/>
                    </a:lnTo>
                    <a:lnTo>
                      <a:pt x="132" y="172"/>
                    </a:lnTo>
                    <a:lnTo>
                      <a:pt x="114" y="136"/>
                    </a:lnTo>
                    <a:lnTo>
                      <a:pt x="152" y="106"/>
                    </a:lnTo>
                    <a:lnTo>
                      <a:pt x="111" y="13"/>
                    </a:lnTo>
                    <a:lnTo>
                      <a:pt x="8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îṣlïďè">
                <a:extLst>
                  <a:ext uri="{FF2B5EF4-FFF2-40B4-BE49-F238E27FC236}">
                    <a16:creationId xmlns:a16="http://schemas.microsoft.com/office/drawing/2014/main" id="{21B860E9-1996-4AAE-BA2D-3C2CC8BCBAB0}"/>
                  </a:ext>
                </a:extLst>
              </p:cNvPr>
              <p:cNvSpPr/>
              <p:nvPr/>
            </p:nvSpPr>
            <p:spPr bwMode="auto">
              <a:xfrm>
                <a:off x="6742113" y="3694074"/>
                <a:ext cx="217488" cy="603250"/>
              </a:xfrm>
              <a:custGeom>
                <a:avLst/>
                <a:gdLst>
                  <a:gd name="T0" fmla="*/ 82 w 137"/>
                  <a:gd name="T1" fmla="*/ 0 h 380"/>
                  <a:gd name="T2" fmla="*/ 0 w 137"/>
                  <a:gd name="T3" fmla="*/ 380 h 380"/>
                  <a:gd name="T4" fmla="*/ 119 w 137"/>
                  <a:gd name="T5" fmla="*/ 155 h 380"/>
                  <a:gd name="T6" fmla="*/ 100 w 137"/>
                  <a:gd name="T7" fmla="*/ 128 h 380"/>
                  <a:gd name="T8" fmla="*/ 137 w 137"/>
                  <a:gd name="T9" fmla="*/ 98 h 380"/>
                  <a:gd name="T10" fmla="*/ 111 w 137"/>
                  <a:gd name="T11" fmla="*/ 13 h 380"/>
                  <a:gd name="T12" fmla="*/ 82 w 137"/>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137" h="380">
                    <a:moveTo>
                      <a:pt x="82" y="0"/>
                    </a:moveTo>
                    <a:lnTo>
                      <a:pt x="0" y="380"/>
                    </a:lnTo>
                    <a:lnTo>
                      <a:pt x="119" y="155"/>
                    </a:lnTo>
                    <a:lnTo>
                      <a:pt x="100" y="128"/>
                    </a:lnTo>
                    <a:lnTo>
                      <a:pt x="137" y="98"/>
                    </a:lnTo>
                    <a:lnTo>
                      <a:pt x="111" y="13"/>
                    </a:lnTo>
                    <a:lnTo>
                      <a:pt x="8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ïṧlíḓè">
                <a:extLst>
                  <a:ext uri="{FF2B5EF4-FFF2-40B4-BE49-F238E27FC236}">
                    <a16:creationId xmlns:a16="http://schemas.microsoft.com/office/drawing/2014/main" id="{75B5F351-2474-4720-A83D-E0C0BCD6354C}"/>
                  </a:ext>
                </a:extLst>
              </p:cNvPr>
              <p:cNvSpPr/>
              <p:nvPr/>
            </p:nvSpPr>
            <p:spPr bwMode="auto">
              <a:xfrm>
                <a:off x="6742113" y="3665499"/>
                <a:ext cx="130175" cy="203200"/>
              </a:xfrm>
              <a:custGeom>
                <a:avLst/>
                <a:gdLst>
                  <a:gd name="T0" fmla="*/ 52 w 82"/>
                  <a:gd name="T1" fmla="*/ 0 h 128"/>
                  <a:gd name="T2" fmla="*/ 0 w 82"/>
                  <a:gd name="T3" fmla="*/ 56 h 128"/>
                  <a:gd name="T4" fmla="*/ 38 w 82"/>
                  <a:gd name="T5" fmla="*/ 128 h 128"/>
                  <a:gd name="T6" fmla="*/ 82 w 82"/>
                  <a:gd name="T7" fmla="*/ 20 h 128"/>
                  <a:gd name="T8" fmla="*/ 52 w 82"/>
                  <a:gd name="T9" fmla="*/ 0 h 128"/>
                </a:gdLst>
                <a:ahLst/>
                <a:cxnLst>
                  <a:cxn ang="0">
                    <a:pos x="T0" y="T1"/>
                  </a:cxn>
                  <a:cxn ang="0">
                    <a:pos x="T2" y="T3"/>
                  </a:cxn>
                  <a:cxn ang="0">
                    <a:pos x="T4" y="T5"/>
                  </a:cxn>
                  <a:cxn ang="0">
                    <a:pos x="T6" y="T7"/>
                  </a:cxn>
                  <a:cxn ang="0">
                    <a:pos x="T8" y="T9"/>
                  </a:cxn>
                </a:cxnLst>
                <a:rect l="0" t="0" r="r" b="b"/>
                <a:pathLst>
                  <a:path w="82" h="128">
                    <a:moveTo>
                      <a:pt x="52" y="0"/>
                    </a:moveTo>
                    <a:lnTo>
                      <a:pt x="0" y="56"/>
                    </a:lnTo>
                    <a:lnTo>
                      <a:pt x="38" y="128"/>
                    </a:lnTo>
                    <a:lnTo>
                      <a:pt x="82" y="20"/>
                    </a:lnTo>
                    <a:lnTo>
                      <a:pt x="5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iślîḍé">
                <a:extLst>
                  <a:ext uri="{FF2B5EF4-FFF2-40B4-BE49-F238E27FC236}">
                    <a16:creationId xmlns:a16="http://schemas.microsoft.com/office/drawing/2014/main" id="{1C1D17B5-412D-4C1A-B1B0-D40A3DEA7327}"/>
                  </a:ext>
                </a:extLst>
              </p:cNvPr>
              <p:cNvSpPr/>
              <p:nvPr/>
            </p:nvSpPr>
            <p:spPr bwMode="auto">
              <a:xfrm>
                <a:off x="6705601" y="3862349"/>
                <a:ext cx="76200" cy="61913"/>
              </a:xfrm>
              <a:custGeom>
                <a:avLst/>
                <a:gdLst>
                  <a:gd name="T0" fmla="*/ 5 w 29"/>
                  <a:gd name="T1" fmla="*/ 0 h 24"/>
                  <a:gd name="T2" fmla="*/ 25 w 29"/>
                  <a:gd name="T3" fmla="*/ 0 h 24"/>
                  <a:gd name="T4" fmla="*/ 25 w 29"/>
                  <a:gd name="T5" fmla="*/ 24 h 24"/>
                  <a:gd name="T6" fmla="*/ 5 w 29"/>
                  <a:gd name="T7" fmla="*/ 24 h 24"/>
                  <a:gd name="T8" fmla="*/ 5 w 29"/>
                  <a:gd name="T9" fmla="*/ 0 h 24"/>
                </a:gdLst>
                <a:ahLst/>
                <a:cxnLst>
                  <a:cxn ang="0">
                    <a:pos x="T0" y="T1"/>
                  </a:cxn>
                  <a:cxn ang="0">
                    <a:pos x="T2" y="T3"/>
                  </a:cxn>
                  <a:cxn ang="0">
                    <a:pos x="T4" y="T5"/>
                  </a:cxn>
                  <a:cxn ang="0">
                    <a:pos x="T6" y="T7"/>
                  </a:cxn>
                  <a:cxn ang="0">
                    <a:pos x="T8" y="T9"/>
                  </a:cxn>
                </a:cxnLst>
                <a:rect l="0" t="0" r="r" b="b"/>
                <a:pathLst>
                  <a:path w="29" h="24">
                    <a:moveTo>
                      <a:pt x="5" y="0"/>
                    </a:moveTo>
                    <a:cubicBezTo>
                      <a:pt x="25" y="0"/>
                      <a:pt x="25" y="0"/>
                      <a:pt x="25" y="0"/>
                    </a:cubicBezTo>
                    <a:cubicBezTo>
                      <a:pt x="29" y="9"/>
                      <a:pt x="29" y="17"/>
                      <a:pt x="25" y="24"/>
                    </a:cubicBezTo>
                    <a:cubicBezTo>
                      <a:pt x="5" y="24"/>
                      <a:pt x="5" y="24"/>
                      <a:pt x="5" y="24"/>
                    </a:cubicBezTo>
                    <a:cubicBezTo>
                      <a:pt x="1" y="17"/>
                      <a:pt x="0" y="9"/>
                      <a:pt x="5"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íṥļîďê">
                <a:extLst>
                  <a:ext uri="{FF2B5EF4-FFF2-40B4-BE49-F238E27FC236}">
                    <a16:creationId xmlns:a16="http://schemas.microsoft.com/office/drawing/2014/main" id="{EBC81149-6C17-4BFF-91D3-6ED74AA6ABCB}"/>
                  </a:ext>
                </a:extLst>
              </p:cNvPr>
              <p:cNvSpPr/>
              <p:nvPr/>
            </p:nvSpPr>
            <p:spPr bwMode="auto">
              <a:xfrm>
                <a:off x="6737351" y="4292562"/>
                <a:ext cx="20638" cy="176213"/>
              </a:xfrm>
              <a:custGeom>
                <a:avLst/>
                <a:gdLst>
                  <a:gd name="T0" fmla="*/ 0 w 8"/>
                  <a:gd name="T1" fmla="*/ 68 h 68"/>
                  <a:gd name="T2" fmla="*/ 4 w 8"/>
                  <a:gd name="T3" fmla="*/ 0 h 68"/>
                  <a:gd name="T4" fmla="*/ 8 w 8"/>
                  <a:gd name="T5" fmla="*/ 68 h 68"/>
                  <a:gd name="T6" fmla="*/ 0 w 8"/>
                  <a:gd name="T7" fmla="*/ 68 h 68"/>
                </a:gdLst>
                <a:ahLst/>
                <a:cxnLst>
                  <a:cxn ang="0">
                    <a:pos x="T0" y="T1"/>
                  </a:cxn>
                  <a:cxn ang="0">
                    <a:pos x="T2" y="T3"/>
                  </a:cxn>
                  <a:cxn ang="0">
                    <a:pos x="T4" y="T5"/>
                  </a:cxn>
                  <a:cxn ang="0">
                    <a:pos x="T6" y="T7"/>
                  </a:cxn>
                </a:cxnLst>
                <a:rect l="0" t="0" r="r" b="b"/>
                <a:pathLst>
                  <a:path w="8" h="68">
                    <a:moveTo>
                      <a:pt x="0" y="68"/>
                    </a:moveTo>
                    <a:cubicBezTo>
                      <a:pt x="0" y="51"/>
                      <a:pt x="1" y="30"/>
                      <a:pt x="4" y="0"/>
                    </a:cubicBezTo>
                    <a:cubicBezTo>
                      <a:pt x="6" y="30"/>
                      <a:pt x="7" y="51"/>
                      <a:pt x="8" y="68"/>
                    </a:cubicBezTo>
                    <a:cubicBezTo>
                      <a:pt x="5" y="68"/>
                      <a:pt x="2" y="68"/>
                      <a:pt x="0" y="68"/>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íṣlïdè">
                <a:extLst>
                  <a:ext uri="{FF2B5EF4-FFF2-40B4-BE49-F238E27FC236}">
                    <a16:creationId xmlns:a16="http://schemas.microsoft.com/office/drawing/2014/main" id="{5EDB5759-FF08-449D-A0EB-3136CC9743D1}"/>
                  </a:ext>
                </a:extLst>
              </p:cNvPr>
              <p:cNvSpPr/>
              <p:nvPr/>
            </p:nvSpPr>
            <p:spPr bwMode="auto">
              <a:xfrm>
                <a:off x="6572251" y="3665499"/>
                <a:ext cx="349250" cy="627063"/>
              </a:xfrm>
              <a:custGeom>
                <a:avLst/>
                <a:gdLst>
                  <a:gd name="T0" fmla="*/ 0 w 220"/>
                  <a:gd name="T1" fmla="*/ 30 h 395"/>
                  <a:gd name="T2" fmla="*/ 11 w 220"/>
                  <a:gd name="T3" fmla="*/ 144 h 395"/>
                  <a:gd name="T4" fmla="*/ 110 w 220"/>
                  <a:gd name="T5" fmla="*/ 395 h 395"/>
                  <a:gd name="T6" fmla="*/ 207 w 220"/>
                  <a:gd name="T7" fmla="*/ 144 h 395"/>
                  <a:gd name="T8" fmla="*/ 220 w 220"/>
                  <a:gd name="T9" fmla="*/ 30 h 395"/>
                  <a:gd name="T10" fmla="*/ 172 w 220"/>
                  <a:gd name="T11" fmla="*/ 0 h 395"/>
                  <a:gd name="T12" fmla="*/ 45 w 220"/>
                  <a:gd name="T13" fmla="*/ 0 h 395"/>
                  <a:gd name="T14" fmla="*/ 0 w 220"/>
                  <a:gd name="T15" fmla="*/ 30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395">
                    <a:moveTo>
                      <a:pt x="0" y="30"/>
                    </a:moveTo>
                    <a:lnTo>
                      <a:pt x="11" y="144"/>
                    </a:lnTo>
                    <a:lnTo>
                      <a:pt x="110" y="395"/>
                    </a:lnTo>
                    <a:lnTo>
                      <a:pt x="207" y="144"/>
                    </a:lnTo>
                    <a:lnTo>
                      <a:pt x="220" y="30"/>
                    </a:lnTo>
                    <a:lnTo>
                      <a:pt x="172" y="0"/>
                    </a:lnTo>
                    <a:lnTo>
                      <a:pt x="45"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îṧlïḓè">
                <a:extLst>
                  <a:ext uri="{FF2B5EF4-FFF2-40B4-BE49-F238E27FC236}">
                    <a16:creationId xmlns:a16="http://schemas.microsoft.com/office/drawing/2014/main" id="{770E492F-C398-4F63-8C6A-AD5C288F2BBB}"/>
                  </a:ext>
                </a:extLst>
              </p:cNvPr>
              <p:cNvSpPr/>
              <p:nvPr/>
            </p:nvSpPr>
            <p:spPr bwMode="auto">
              <a:xfrm>
                <a:off x="6643688" y="3601999"/>
                <a:ext cx="200025" cy="160338"/>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ïṣḻîḑe">
                <a:extLst>
                  <a:ext uri="{FF2B5EF4-FFF2-40B4-BE49-F238E27FC236}">
                    <a16:creationId xmlns:a16="http://schemas.microsoft.com/office/drawing/2014/main" id="{8BC96D5D-7CD4-4035-85FB-7AB6343AB690}"/>
                  </a:ext>
                </a:extLst>
              </p:cNvPr>
              <p:cNvSpPr/>
              <p:nvPr/>
            </p:nvSpPr>
            <p:spPr bwMode="auto">
              <a:xfrm>
                <a:off x="6502401" y="3098762"/>
                <a:ext cx="485775" cy="598488"/>
              </a:xfrm>
              <a:custGeom>
                <a:avLst/>
                <a:gdLst>
                  <a:gd name="T0" fmla="*/ 94 w 188"/>
                  <a:gd name="T1" fmla="*/ 231 h 231"/>
                  <a:gd name="T2" fmla="*/ 167 w 188"/>
                  <a:gd name="T3" fmla="*/ 154 h 231"/>
                  <a:gd name="T4" fmla="*/ 170 w 188"/>
                  <a:gd name="T5" fmla="*/ 155 h 231"/>
                  <a:gd name="T6" fmla="*/ 186 w 188"/>
                  <a:gd name="T7" fmla="*/ 130 h 231"/>
                  <a:gd name="T8" fmla="*/ 179 w 188"/>
                  <a:gd name="T9" fmla="*/ 101 h 231"/>
                  <a:gd name="T10" fmla="*/ 178 w 188"/>
                  <a:gd name="T11" fmla="*/ 101 h 231"/>
                  <a:gd name="T12" fmla="*/ 94 w 188"/>
                  <a:gd name="T13" fmla="*/ 0 h 231"/>
                  <a:gd name="T14" fmla="*/ 10 w 188"/>
                  <a:gd name="T15" fmla="*/ 101 h 231"/>
                  <a:gd name="T16" fmla="*/ 9 w 188"/>
                  <a:gd name="T17" fmla="*/ 101 h 231"/>
                  <a:gd name="T18" fmla="*/ 2 w 188"/>
                  <a:gd name="T19" fmla="*/ 130 h 231"/>
                  <a:gd name="T20" fmla="*/ 18 w 188"/>
                  <a:gd name="T21" fmla="*/ 155 h 231"/>
                  <a:gd name="T22" fmla="*/ 21 w 188"/>
                  <a:gd name="T23" fmla="*/ 153 h 231"/>
                  <a:gd name="T24" fmla="*/ 94 w 188"/>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31">
                    <a:moveTo>
                      <a:pt x="94" y="231"/>
                    </a:moveTo>
                    <a:cubicBezTo>
                      <a:pt x="125" y="231"/>
                      <a:pt x="153" y="196"/>
                      <a:pt x="167" y="154"/>
                    </a:cubicBezTo>
                    <a:cubicBezTo>
                      <a:pt x="168" y="154"/>
                      <a:pt x="169" y="155"/>
                      <a:pt x="170" y="155"/>
                    </a:cubicBezTo>
                    <a:cubicBezTo>
                      <a:pt x="176" y="156"/>
                      <a:pt x="183" y="145"/>
                      <a:pt x="186" y="130"/>
                    </a:cubicBezTo>
                    <a:cubicBezTo>
                      <a:pt x="188" y="115"/>
                      <a:pt x="185" y="102"/>
                      <a:pt x="179" y="101"/>
                    </a:cubicBezTo>
                    <a:cubicBezTo>
                      <a:pt x="179" y="101"/>
                      <a:pt x="178" y="101"/>
                      <a:pt x="178" y="101"/>
                    </a:cubicBezTo>
                    <a:cubicBezTo>
                      <a:pt x="181" y="48"/>
                      <a:pt x="159" y="0"/>
                      <a:pt x="94" y="0"/>
                    </a:cubicBezTo>
                    <a:cubicBezTo>
                      <a:pt x="29" y="0"/>
                      <a:pt x="7" y="48"/>
                      <a:pt x="10" y="101"/>
                    </a:cubicBezTo>
                    <a:cubicBezTo>
                      <a:pt x="10" y="101"/>
                      <a:pt x="9" y="101"/>
                      <a:pt x="9" y="101"/>
                    </a:cubicBezTo>
                    <a:cubicBezTo>
                      <a:pt x="2" y="102"/>
                      <a:pt x="0" y="115"/>
                      <a:pt x="2" y="130"/>
                    </a:cubicBezTo>
                    <a:cubicBezTo>
                      <a:pt x="5" y="145"/>
                      <a:pt x="11" y="156"/>
                      <a:pt x="18" y="155"/>
                    </a:cubicBezTo>
                    <a:cubicBezTo>
                      <a:pt x="19" y="155"/>
                      <a:pt x="20" y="154"/>
                      <a:pt x="21" y="153"/>
                    </a:cubicBezTo>
                    <a:cubicBezTo>
                      <a:pt x="36" y="196"/>
                      <a:pt x="64" y="231"/>
                      <a:pt x="94" y="231"/>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iś1iḍe">
                <a:extLst>
                  <a:ext uri="{FF2B5EF4-FFF2-40B4-BE49-F238E27FC236}">
                    <a16:creationId xmlns:a16="http://schemas.microsoft.com/office/drawing/2014/main" id="{213FAAE8-A358-4893-80ED-F45462A975B3}"/>
                  </a:ext>
                </a:extLst>
              </p:cNvPr>
              <p:cNvSpPr/>
              <p:nvPr/>
            </p:nvSpPr>
            <p:spPr bwMode="auto">
              <a:xfrm>
                <a:off x="6708776" y="3751224"/>
                <a:ext cx="73025" cy="111125"/>
              </a:xfrm>
              <a:custGeom>
                <a:avLst/>
                <a:gdLst>
                  <a:gd name="T0" fmla="*/ 24 w 28"/>
                  <a:gd name="T1" fmla="*/ 43 h 43"/>
                  <a:gd name="T2" fmla="*/ 28 w 28"/>
                  <a:gd name="T3" fmla="*/ 34 h 43"/>
                  <a:gd name="T4" fmla="*/ 14 w 28"/>
                  <a:gd name="T5" fmla="*/ 0 h 43"/>
                  <a:gd name="T6" fmla="*/ 0 w 28"/>
                  <a:gd name="T7" fmla="*/ 34 h 43"/>
                  <a:gd name="T8" fmla="*/ 5 w 28"/>
                  <a:gd name="T9" fmla="*/ 43 h 43"/>
                  <a:gd name="T10" fmla="*/ 24 w 28"/>
                  <a:gd name="T11" fmla="*/ 43 h 43"/>
                </a:gdLst>
                <a:ahLst/>
                <a:cxnLst>
                  <a:cxn ang="0">
                    <a:pos x="T0" y="T1"/>
                  </a:cxn>
                  <a:cxn ang="0">
                    <a:pos x="T2" y="T3"/>
                  </a:cxn>
                  <a:cxn ang="0">
                    <a:pos x="T4" y="T5"/>
                  </a:cxn>
                  <a:cxn ang="0">
                    <a:pos x="T6" y="T7"/>
                  </a:cxn>
                  <a:cxn ang="0">
                    <a:pos x="T8" y="T9"/>
                  </a:cxn>
                  <a:cxn ang="0">
                    <a:pos x="T10" y="T11"/>
                  </a:cxn>
                </a:cxnLst>
                <a:rect l="0" t="0" r="r" b="b"/>
                <a:pathLst>
                  <a:path w="28" h="43">
                    <a:moveTo>
                      <a:pt x="24" y="43"/>
                    </a:moveTo>
                    <a:cubicBezTo>
                      <a:pt x="28" y="34"/>
                      <a:pt x="28" y="34"/>
                      <a:pt x="28" y="34"/>
                    </a:cubicBezTo>
                    <a:cubicBezTo>
                      <a:pt x="14" y="0"/>
                      <a:pt x="14" y="0"/>
                      <a:pt x="14" y="0"/>
                    </a:cubicBezTo>
                    <a:cubicBezTo>
                      <a:pt x="0" y="34"/>
                      <a:pt x="0" y="34"/>
                      <a:pt x="0" y="34"/>
                    </a:cubicBezTo>
                    <a:cubicBezTo>
                      <a:pt x="5" y="43"/>
                      <a:pt x="5" y="43"/>
                      <a:pt x="5" y="43"/>
                    </a:cubicBezTo>
                    <a:cubicBezTo>
                      <a:pt x="11" y="43"/>
                      <a:pt x="18" y="43"/>
                      <a:pt x="24" y="43"/>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îśḻîḑê">
                <a:extLst>
                  <a:ext uri="{FF2B5EF4-FFF2-40B4-BE49-F238E27FC236}">
                    <a16:creationId xmlns:a16="http://schemas.microsoft.com/office/drawing/2014/main" id="{CFEE8471-1446-4BFA-B85C-410678F2A47C}"/>
                  </a:ext>
                </a:extLst>
              </p:cNvPr>
              <p:cNvSpPr/>
              <p:nvPr/>
            </p:nvSpPr>
            <p:spPr bwMode="auto">
              <a:xfrm>
                <a:off x="6597651" y="3694074"/>
                <a:ext cx="147638" cy="207963"/>
              </a:xfrm>
              <a:custGeom>
                <a:avLst/>
                <a:gdLst>
                  <a:gd name="T0" fmla="*/ 29 w 93"/>
                  <a:gd name="T1" fmla="*/ 0 h 131"/>
                  <a:gd name="T2" fmla="*/ 93 w 93"/>
                  <a:gd name="T3" fmla="*/ 36 h 131"/>
                  <a:gd name="T4" fmla="*/ 57 w 93"/>
                  <a:gd name="T5" fmla="*/ 131 h 131"/>
                  <a:gd name="T6" fmla="*/ 0 w 93"/>
                  <a:gd name="T7" fmla="*/ 2 h 131"/>
                  <a:gd name="T8" fmla="*/ 29 w 93"/>
                  <a:gd name="T9" fmla="*/ 0 h 131"/>
                </a:gdLst>
                <a:ahLst/>
                <a:cxnLst>
                  <a:cxn ang="0">
                    <a:pos x="T0" y="T1"/>
                  </a:cxn>
                  <a:cxn ang="0">
                    <a:pos x="T2" y="T3"/>
                  </a:cxn>
                  <a:cxn ang="0">
                    <a:pos x="T4" y="T5"/>
                  </a:cxn>
                  <a:cxn ang="0">
                    <a:pos x="T6" y="T7"/>
                  </a:cxn>
                  <a:cxn ang="0">
                    <a:pos x="T8" y="T9"/>
                  </a:cxn>
                </a:cxnLst>
                <a:rect l="0" t="0" r="r" b="b"/>
                <a:pathLst>
                  <a:path w="93" h="131">
                    <a:moveTo>
                      <a:pt x="29" y="0"/>
                    </a:moveTo>
                    <a:lnTo>
                      <a:pt x="93" y="36"/>
                    </a:lnTo>
                    <a:lnTo>
                      <a:pt x="57" y="131"/>
                    </a:lnTo>
                    <a:lnTo>
                      <a:pt x="0" y="2"/>
                    </a:lnTo>
                    <a:lnTo>
                      <a:pt x="2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íSḷíḍè">
                <a:extLst>
                  <a:ext uri="{FF2B5EF4-FFF2-40B4-BE49-F238E27FC236}">
                    <a16:creationId xmlns:a16="http://schemas.microsoft.com/office/drawing/2014/main" id="{CA4CC6A3-966B-4408-9CB2-F5015EE64EAB}"/>
                  </a:ext>
                </a:extLst>
              </p:cNvPr>
              <p:cNvSpPr/>
              <p:nvPr/>
            </p:nvSpPr>
            <p:spPr bwMode="auto">
              <a:xfrm>
                <a:off x="6507163" y="3706774"/>
                <a:ext cx="238125" cy="598488"/>
              </a:xfrm>
              <a:custGeom>
                <a:avLst/>
                <a:gdLst>
                  <a:gd name="T0" fmla="*/ 42 w 150"/>
                  <a:gd name="T1" fmla="*/ 0 h 377"/>
                  <a:gd name="T2" fmla="*/ 150 w 150"/>
                  <a:gd name="T3" fmla="*/ 377 h 377"/>
                  <a:gd name="T4" fmla="*/ 20 w 150"/>
                  <a:gd name="T5" fmla="*/ 162 h 377"/>
                  <a:gd name="T6" fmla="*/ 37 w 150"/>
                  <a:gd name="T7" fmla="*/ 126 h 377"/>
                  <a:gd name="T8" fmla="*/ 0 w 150"/>
                  <a:gd name="T9" fmla="*/ 97 h 377"/>
                  <a:gd name="T10" fmla="*/ 31 w 150"/>
                  <a:gd name="T11" fmla="*/ 4 h 377"/>
                  <a:gd name="T12" fmla="*/ 42 w 150"/>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50" h="377">
                    <a:moveTo>
                      <a:pt x="42" y="0"/>
                    </a:moveTo>
                    <a:lnTo>
                      <a:pt x="150" y="377"/>
                    </a:lnTo>
                    <a:lnTo>
                      <a:pt x="20" y="162"/>
                    </a:lnTo>
                    <a:lnTo>
                      <a:pt x="37" y="126"/>
                    </a:lnTo>
                    <a:lnTo>
                      <a:pt x="0" y="97"/>
                    </a:lnTo>
                    <a:lnTo>
                      <a:pt x="31" y="4"/>
                    </a:lnTo>
                    <a:lnTo>
                      <a:pt x="42" y="0"/>
                    </a:ln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íSḷïḓê">
                <a:extLst>
                  <a:ext uri="{FF2B5EF4-FFF2-40B4-BE49-F238E27FC236}">
                    <a16:creationId xmlns:a16="http://schemas.microsoft.com/office/drawing/2014/main" id="{22E0C080-C68F-4552-B619-B238B1B09247}"/>
                  </a:ext>
                </a:extLst>
              </p:cNvPr>
              <p:cNvSpPr/>
              <p:nvPr/>
            </p:nvSpPr>
            <p:spPr bwMode="auto">
              <a:xfrm>
                <a:off x="6745288" y="3697249"/>
                <a:ext cx="147638" cy="204788"/>
              </a:xfrm>
              <a:custGeom>
                <a:avLst/>
                <a:gdLst>
                  <a:gd name="T0" fmla="*/ 62 w 93"/>
                  <a:gd name="T1" fmla="*/ 2 h 129"/>
                  <a:gd name="T2" fmla="*/ 0 w 93"/>
                  <a:gd name="T3" fmla="*/ 34 h 129"/>
                  <a:gd name="T4" fmla="*/ 36 w 93"/>
                  <a:gd name="T5" fmla="*/ 129 h 129"/>
                  <a:gd name="T6" fmla="*/ 93 w 93"/>
                  <a:gd name="T7" fmla="*/ 0 h 129"/>
                  <a:gd name="T8" fmla="*/ 62 w 93"/>
                  <a:gd name="T9" fmla="*/ 2 h 129"/>
                </a:gdLst>
                <a:ahLst/>
                <a:cxnLst>
                  <a:cxn ang="0">
                    <a:pos x="T0" y="T1"/>
                  </a:cxn>
                  <a:cxn ang="0">
                    <a:pos x="T2" y="T3"/>
                  </a:cxn>
                  <a:cxn ang="0">
                    <a:pos x="T4" y="T5"/>
                  </a:cxn>
                  <a:cxn ang="0">
                    <a:pos x="T6" y="T7"/>
                  </a:cxn>
                  <a:cxn ang="0">
                    <a:pos x="T8" y="T9"/>
                  </a:cxn>
                </a:cxnLst>
                <a:rect l="0" t="0" r="r" b="b"/>
                <a:pathLst>
                  <a:path w="93" h="129">
                    <a:moveTo>
                      <a:pt x="62" y="2"/>
                    </a:moveTo>
                    <a:lnTo>
                      <a:pt x="0" y="34"/>
                    </a:lnTo>
                    <a:lnTo>
                      <a:pt x="36" y="129"/>
                    </a:lnTo>
                    <a:lnTo>
                      <a:pt x="93" y="0"/>
                    </a:lnTo>
                    <a:lnTo>
                      <a:pt x="62"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iṡļïḓé">
                <a:extLst>
                  <a:ext uri="{FF2B5EF4-FFF2-40B4-BE49-F238E27FC236}">
                    <a16:creationId xmlns:a16="http://schemas.microsoft.com/office/drawing/2014/main" id="{DC2A11B5-3352-4A6F-BE0A-ACC2B1AD0DBF}"/>
                  </a:ext>
                </a:extLst>
              </p:cNvPr>
              <p:cNvSpPr/>
              <p:nvPr/>
            </p:nvSpPr>
            <p:spPr bwMode="auto">
              <a:xfrm>
                <a:off x="6597651" y="3665499"/>
                <a:ext cx="147638" cy="200025"/>
              </a:xfrm>
              <a:custGeom>
                <a:avLst/>
                <a:gdLst>
                  <a:gd name="T0" fmla="*/ 29 w 93"/>
                  <a:gd name="T1" fmla="*/ 0 h 126"/>
                  <a:gd name="T2" fmla="*/ 93 w 93"/>
                  <a:gd name="T3" fmla="*/ 54 h 126"/>
                  <a:gd name="T4" fmla="*/ 57 w 93"/>
                  <a:gd name="T5" fmla="*/ 126 h 126"/>
                  <a:gd name="T6" fmla="*/ 0 w 93"/>
                  <a:gd name="T7" fmla="*/ 20 h 126"/>
                  <a:gd name="T8" fmla="*/ 29 w 93"/>
                  <a:gd name="T9" fmla="*/ 0 h 126"/>
                </a:gdLst>
                <a:ahLst/>
                <a:cxnLst>
                  <a:cxn ang="0">
                    <a:pos x="T0" y="T1"/>
                  </a:cxn>
                  <a:cxn ang="0">
                    <a:pos x="T2" y="T3"/>
                  </a:cxn>
                  <a:cxn ang="0">
                    <a:pos x="T4" y="T5"/>
                  </a:cxn>
                  <a:cxn ang="0">
                    <a:pos x="T6" y="T7"/>
                  </a:cxn>
                  <a:cxn ang="0">
                    <a:pos x="T8" y="T9"/>
                  </a:cxn>
                </a:cxnLst>
                <a:rect l="0" t="0" r="r" b="b"/>
                <a:pathLst>
                  <a:path w="93" h="126">
                    <a:moveTo>
                      <a:pt x="29" y="0"/>
                    </a:moveTo>
                    <a:lnTo>
                      <a:pt x="93" y="54"/>
                    </a:lnTo>
                    <a:lnTo>
                      <a:pt x="57" y="126"/>
                    </a:lnTo>
                    <a:lnTo>
                      <a:pt x="0" y="2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ïṧḻîḑé">
                <a:extLst>
                  <a:ext uri="{FF2B5EF4-FFF2-40B4-BE49-F238E27FC236}">
                    <a16:creationId xmlns:a16="http://schemas.microsoft.com/office/drawing/2014/main" id="{19E0EFC2-8940-40C7-A617-1E9B8BDDE925}"/>
                  </a:ext>
                </a:extLst>
              </p:cNvPr>
              <p:cNvSpPr/>
              <p:nvPr/>
            </p:nvSpPr>
            <p:spPr bwMode="auto">
              <a:xfrm>
                <a:off x="6530976" y="3697249"/>
                <a:ext cx="214313" cy="595313"/>
              </a:xfrm>
              <a:custGeom>
                <a:avLst/>
                <a:gdLst>
                  <a:gd name="T0" fmla="*/ 42 w 135"/>
                  <a:gd name="T1" fmla="*/ 0 h 375"/>
                  <a:gd name="T2" fmla="*/ 135 w 135"/>
                  <a:gd name="T3" fmla="*/ 375 h 375"/>
                  <a:gd name="T4" fmla="*/ 18 w 135"/>
                  <a:gd name="T5" fmla="*/ 152 h 375"/>
                  <a:gd name="T6" fmla="*/ 37 w 135"/>
                  <a:gd name="T7" fmla="*/ 124 h 375"/>
                  <a:gd name="T8" fmla="*/ 0 w 135"/>
                  <a:gd name="T9" fmla="*/ 95 h 375"/>
                  <a:gd name="T10" fmla="*/ 26 w 135"/>
                  <a:gd name="T11" fmla="*/ 6 h 375"/>
                  <a:gd name="T12" fmla="*/ 42 w 135"/>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135" h="375">
                    <a:moveTo>
                      <a:pt x="42" y="0"/>
                    </a:moveTo>
                    <a:lnTo>
                      <a:pt x="135" y="375"/>
                    </a:lnTo>
                    <a:lnTo>
                      <a:pt x="18" y="152"/>
                    </a:lnTo>
                    <a:lnTo>
                      <a:pt x="37" y="124"/>
                    </a:lnTo>
                    <a:lnTo>
                      <a:pt x="0" y="95"/>
                    </a:lnTo>
                    <a:lnTo>
                      <a:pt x="26" y="6"/>
                    </a:lnTo>
                    <a:lnTo>
                      <a:pt x="42" y="0"/>
                    </a:ln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îślidê">
                <a:extLst>
                  <a:ext uri="{FF2B5EF4-FFF2-40B4-BE49-F238E27FC236}">
                    <a16:creationId xmlns:a16="http://schemas.microsoft.com/office/drawing/2014/main" id="{BCFB996D-CC79-48F2-A12A-110F9A8E2147}"/>
                  </a:ext>
                </a:extLst>
              </p:cNvPr>
              <p:cNvSpPr/>
              <p:nvPr/>
            </p:nvSpPr>
            <p:spPr bwMode="auto">
              <a:xfrm>
                <a:off x="6745288" y="3700424"/>
                <a:ext cx="238125" cy="604838"/>
              </a:xfrm>
              <a:custGeom>
                <a:avLst/>
                <a:gdLst>
                  <a:gd name="T0" fmla="*/ 104 w 150"/>
                  <a:gd name="T1" fmla="*/ 0 h 381"/>
                  <a:gd name="T2" fmla="*/ 0 w 150"/>
                  <a:gd name="T3" fmla="*/ 381 h 381"/>
                  <a:gd name="T4" fmla="*/ 130 w 150"/>
                  <a:gd name="T5" fmla="*/ 166 h 381"/>
                  <a:gd name="T6" fmla="*/ 114 w 150"/>
                  <a:gd name="T7" fmla="*/ 130 h 381"/>
                  <a:gd name="T8" fmla="*/ 150 w 150"/>
                  <a:gd name="T9" fmla="*/ 101 h 381"/>
                  <a:gd name="T10" fmla="*/ 124 w 150"/>
                  <a:gd name="T11" fmla="*/ 6 h 381"/>
                  <a:gd name="T12" fmla="*/ 104 w 150"/>
                  <a:gd name="T13" fmla="*/ 0 h 381"/>
                </a:gdLst>
                <a:ahLst/>
                <a:cxnLst>
                  <a:cxn ang="0">
                    <a:pos x="T0" y="T1"/>
                  </a:cxn>
                  <a:cxn ang="0">
                    <a:pos x="T2" y="T3"/>
                  </a:cxn>
                  <a:cxn ang="0">
                    <a:pos x="T4" y="T5"/>
                  </a:cxn>
                  <a:cxn ang="0">
                    <a:pos x="T6" y="T7"/>
                  </a:cxn>
                  <a:cxn ang="0">
                    <a:pos x="T8" y="T9"/>
                  </a:cxn>
                  <a:cxn ang="0">
                    <a:pos x="T10" y="T11"/>
                  </a:cxn>
                  <a:cxn ang="0">
                    <a:pos x="T12" y="T13"/>
                  </a:cxn>
                </a:cxnLst>
                <a:rect l="0" t="0" r="r" b="b"/>
                <a:pathLst>
                  <a:path w="150" h="381">
                    <a:moveTo>
                      <a:pt x="104" y="0"/>
                    </a:moveTo>
                    <a:lnTo>
                      <a:pt x="0" y="381"/>
                    </a:lnTo>
                    <a:lnTo>
                      <a:pt x="130" y="166"/>
                    </a:lnTo>
                    <a:lnTo>
                      <a:pt x="114" y="130"/>
                    </a:lnTo>
                    <a:lnTo>
                      <a:pt x="150" y="101"/>
                    </a:lnTo>
                    <a:lnTo>
                      <a:pt x="124" y="6"/>
                    </a:lnTo>
                    <a:lnTo>
                      <a:pt x="104" y="0"/>
                    </a:ln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íşlíḑé">
                <a:extLst>
                  <a:ext uri="{FF2B5EF4-FFF2-40B4-BE49-F238E27FC236}">
                    <a16:creationId xmlns:a16="http://schemas.microsoft.com/office/drawing/2014/main" id="{14CBABF2-6069-4CEE-AB82-4EE776D3C95A}"/>
                  </a:ext>
                </a:extLst>
              </p:cNvPr>
              <p:cNvSpPr/>
              <p:nvPr/>
            </p:nvSpPr>
            <p:spPr bwMode="auto">
              <a:xfrm>
                <a:off x="6745288" y="3694074"/>
                <a:ext cx="214313" cy="598488"/>
              </a:xfrm>
              <a:custGeom>
                <a:avLst/>
                <a:gdLst>
                  <a:gd name="T0" fmla="*/ 96 w 135"/>
                  <a:gd name="T1" fmla="*/ 0 h 377"/>
                  <a:gd name="T2" fmla="*/ 0 w 135"/>
                  <a:gd name="T3" fmla="*/ 377 h 377"/>
                  <a:gd name="T4" fmla="*/ 117 w 135"/>
                  <a:gd name="T5" fmla="*/ 154 h 377"/>
                  <a:gd name="T6" fmla="*/ 98 w 135"/>
                  <a:gd name="T7" fmla="*/ 126 h 377"/>
                  <a:gd name="T8" fmla="*/ 135 w 135"/>
                  <a:gd name="T9" fmla="*/ 97 h 377"/>
                  <a:gd name="T10" fmla="*/ 116 w 135"/>
                  <a:gd name="T11" fmla="*/ 8 h 377"/>
                  <a:gd name="T12" fmla="*/ 96 w 135"/>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35" h="377">
                    <a:moveTo>
                      <a:pt x="96" y="0"/>
                    </a:moveTo>
                    <a:lnTo>
                      <a:pt x="0" y="377"/>
                    </a:lnTo>
                    <a:lnTo>
                      <a:pt x="117" y="154"/>
                    </a:lnTo>
                    <a:lnTo>
                      <a:pt x="98" y="126"/>
                    </a:lnTo>
                    <a:lnTo>
                      <a:pt x="135" y="97"/>
                    </a:lnTo>
                    <a:lnTo>
                      <a:pt x="116" y="8"/>
                    </a:lnTo>
                    <a:lnTo>
                      <a:pt x="96" y="0"/>
                    </a:ln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ïṥlîḋé">
                <a:extLst>
                  <a:ext uri="{FF2B5EF4-FFF2-40B4-BE49-F238E27FC236}">
                    <a16:creationId xmlns:a16="http://schemas.microsoft.com/office/drawing/2014/main" id="{901C7630-DEFF-4FA0-A024-AFC826C71C68}"/>
                  </a:ext>
                </a:extLst>
              </p:cNvPr>
              <p:cNvSpPr/>
              <p:nvPr/>
            </p:nvSpPr>
            <p:spPr bwMode="auto">
              <a:xfrm>
                <a:off x="6745288" y="3665499"/>
                <a:ext cx="147638" cy="200025"/>
              </a:xfrm>
              <a:custGeom>
                <a:avLst/>
                <a:gdLst>
                  <a:gd name="T0" fmla="*/ 63 w 93"/>
                  <a:gd name="T1" fmla="*/ 0 h 126"/>
                  <a:gd name="T2" fmla="*/ 0 w 93"/>
                  <a:gd name="T3" fmla="*/ 54 h 126"/>
                  <a:gd name="T4" fmla="*/ 36 w 93"/>
                  <a:gd name="T5" fmla="*/ 126 h 126"/>
                  <a:gd name="T6" fmla="*/ 93 w 93"/>
                  <a:gd name="T7" fmla="*/ 20 h 126"/>
                  <a:gd name="T8" fmla="*/ 63 w 93"/>
                  <a:gd name="T9" fmla="*/ 0 h 126"/>
                </a:gdLst>
                <a:ahLst/>
                <a:cxnLst>
                  <a:cxn ang="0">
                    <a:pos x="T0" y="T1"/>
                  </a:cxn>
                  <a:cxn ang="0">
                    <a:pos x="T2" y="T3"/>
                  </a:cxn>
                  <a:cxn ang="0">
                    <a:pos x="T4" y="T5"/>
                  </a:cxn>
                  <a:cxn ang="0">
                    <a:pos x="T6" y="T7"/>
                  </a:cxn>
                  <a:cxn ang="0">
                    <a:pos x="T8" y="T9"/>
                  </a:cxn>
                </a:cxnLst>
                <a:rect l="0" t="0" r="r" b="b"/>
                <a:pathLst>
                  <a:path w="93" h="126">
                    <a:moveTo>
                      <a:pt x="63" y="0"/>
                    </a:moveTo>
                    <a:lnTo>
                      <a:pt x="0" y="54"/>
                    </a:lnTo>
                    <a:lnTo>
                      <a:pt x="36" y="126"/>
                    </a:lnTo>
                    <a:lnTo>
                      <a:pt x="93" y="20"/>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ísļidê">
                <a:extLst>
                  <a:ext uri="{FF2B5EF4-FFF2-40B4-BE49-F238E27FC236}">
                    <a16:creationId xmlns:a16="http://schemas.microsoft.com/office/drawing/2014/main" id="{9B546B4F-2901-420E-93A9-8CC8E371881E}"/>
                  </a:ext>
                </a:extLst>
              </p:cNvPr>
              <p:cNvSpPr/>
              <p:nvPr/>
            </p:nvSpPr>
            <p:spPr bwMode="auto">
              <a:xfrm>
                <a:off x="6708776" y="3857587"/>
                <a:ext cx="74613" cy="65088"/>
              </a:xfrm>
              <a:custGeom>
                <a:avLst/>
                <a:gdLst>
                  <a:gd name="T0" fmla="*/ 5 w 29"/>
                  <a:gd name="T1" fmla="*/ 0 h 25"/>
                  <a:gd name="T2" fmla="*/ 24 w 29"/>
                  <a:gd name="T3" fmla="*/ 0 h 25"/>
                  <a:gd name="T4" fmla="*/ 24 w 29"/>
                  <a:gd name="T5" fmla="*/ 25 h 25"/>
                  <a:gd name="T6" fmla="*/ 5 w 29"/>
                  <a:gd name="T7" fmla="*/ 25 h 25"/>
                  <a:gd name="T8" fmla="*/ 5 w 29"/>
                  <a:gd name="T9" fmla="*/ 0 h 25"/>
                </a:gdLst>
                <a:ahLst/>
                <a:cxnLst>
                  <a:cxn ang="0">
                    <a:pos x="T0" y="T1"/>
                  </a:cxn>
                  <a:cxn ang="0">
                    <a:pos x="T2" y="T3"/>
                  </a:cxn>
                  <a:cxn ang="0">
                    <a:pos x="T4" y="T5"/>
                  </a:cxn>
                  <a:cxn ang="0">
                    <a:pos x="T6" y="T7"/>
                  </a:cxn>
                  <a:cxn ang="0">
                    <a:pos x="T8" y="T9"/>
                  </a:cxn>
                </a:cxnLst>
                <a:rect l="0" t="0" r="r" b="b"/>
                <a:pathLst>
                  <a:path w="29" h="25">
                    <a:moveTo>
                      <a:pt x="5" y="0"/>
                    </a:moveTo>
                    <a:cubicBezTo>
                      <a:pt x="24" y="0"/>
                      <a:pt x="24" y="0"/>
                      <a:pt x="24" y="0"/>
                    </a:cubicBezTo>
                    <a:cubicBezTo>
                      <a:pt x="29" y="10"/>
                      <a:pt x="28" y="17"/>
                      <a:pt x="24" y="25"/>
                    </a:cubicBezTo>
                    <a:cubicBezTo>
                      <a:pt x="5" y="25"/>
                      <a:pt x="5" y="25"/>
                      <a:pt x="5" y="25"/>
                    </a:cubicBezTo>
                    <a:cubicBezTo>
                      <a:pt x="1" y="17"/>
                      <a:pt x="0" y="10"/>
                      <a:pt x="5"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íşľíďê">
                <a:extLst>
                  <a:ext uri="{FF2B5EF4-FFF2-40B4-BE49-F238E27FC236}">
                    <a16:creationId xmlns:a16="http://schemas.microsoft.com/office/drawing/2014/main" id="{AF75D27F-A22A-476E-9DDC-B22F8B6EDAA7}"/>
                  </a:ext>
                </a:extLst>
              </p:cNvPr>
              <p:cNvSpPr/>
              <p:nvPr/>
            </p:nvSpPr>
            <p:spPr bwMode="auto">
              <a:xfrm>
                <a:off x="6729413" y="4292562"/>
                <a:ext cx="31750" cy="176213"/>
              </a:xfrm>
              <a:custGeom>
                <a:avLst/>
                <a:gdLst>
                  <a:gd name="T0" fmla="*/ 1 w 12"/>
                  <a:gd name="T1" fmla="*/ 68 h 68"/>
                  <a:gd name="T2" fmla="*/ 11 w 12"/>
                  <a:gd name="T3" fmla="*/ 68 h 68"/>
                  <a:gd name="T4" fmla="*/ 6 w 12"/>
                  <a:gd name="T5" fmla="*/ 0 h 68"/>
                  <a:gd name="T6" fmla="*/ 1 w 12"/>
                  <a:gd name="T7" fmla="*/ 68 h 68"/>
                </a:gdLst>
                <a:ahLst/>
                <a:cxnLst>
                  <a:cxn ang="0">
                    <a:pos x="T0" y="T1"/>
                  </a:cxn>
                  <a:cxn ang="0">
                    <a:pos x="T2" y="T3"/>
                  </a:cxn>
                  <a:cxn ang="0">
                    <a:pos x="T4" y="T5"/>
                  </a:cxn>
                  <a:cxn ang="0">
                    <a:pos x="T6" y="T7"/>
                  </a:cxn>
                </a:cxnLst>
                <a:rect l="0" t="0" r="r" b="b"/>
                <a:pathLst>
                  <a:path w="12" h="68">
                    <a:moveTo>
                      <a:pt x="1" y="68"/>
                    </a:moveTo>
                    <a:cubicBezTo>
                      <a:pt x="5" y="68"/>
                      <a:pt x="8" y="68"/>
                      <a:pt x="11" y="68"/>
                    </a:cubicBezTo>
                    <a:cubicBezTo>
                      <a:pt x="12" y="51"/>
                      <a:pt x="9" y="7"/>
                      <a:pt x="6" y="0"/>
                    </a:cubicBezTo>
                    <a:cubicBezTo>
                      <a:pt x="4" y="6"/>
                      <a:pt x="0" y="50"/>
                      <a:pt x="1" y="68"/>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ïŝļiḑe">
                <a:extLst>
                  <a:ext uri="{FF2B5EF4-FFF2-40B4-BE49-F238E27FC236}">
                    <a16:creationId xmlns:a16="http://schemas.microsoft.com/office/drawing/2014/main" id="{42064F25-1ACE-4840-9729-AA08F5C1A303}"/>
                  </a:ext>
                </a:extLst>
              </p:cNvPr>
              <p:cNvSpPr/>
              <p:nvPr/>
            </p:nvSpPr>
            <p:spPr bwMode="auto">
              <a:xfrm>
                <a:off x="6683376" y="3919499"/>
                <a:ext cx="136525" cy="614363"/>
              </a:xfrm>
              <a:custGeom>
                <a:avLst/>
                <a:gdLst>
                  <a:gd name="T0" fmla="*/ 24 w 86"/>
                  <a:gd name="T1" fmla="*/ 0 h 387"/>
                  <a:gd name="T2" fmla="*/ 55 w 86"/>
                  <a:gd name="T3" fmla="*/ 0 h 387"/>
                  <a:gd name="T4" fmla="*/ 86 w 86"/>
                  <a:gd name="T5" fmla="*/ 387 h 387"/>
                  <a:gd name="T6" fmla="*/ 0 w 86"/>
                  <a:gd name="T7" fmla="*/ 387 h 387"/>
                  <a:gd name="T8" fmla="*/ 24 w 86"/>
                  <a:gd name="T9" fmla="*/ 0 h 387"/>
                </a:gdLst>
                <a:ahLst/>
                <a:cxnLst>
                  <a:cxn ang="0">
                    <a:pos x="T0" y="T1"/>
                  </a:cxn>
                  <a:cxn ang="0">
                    <a:pos x="T2" y="T3"/>
                  </a:cxn>
                  <a:cxn ang="0">
                    <a:pos x="T4" y="T5"/>
                  </a:cxn>
                  <a:cxn ang="0">
                    <a:pos x="T6" y="T7"/>
                  </a:cxn>
                  <a:cxn ang="0">
                    <a:pos x="T8" y="T9"/>
                  </a:cxn>
                </a:cxnLst>
                <a:rect l="0" t="0" r="r" b="b"/>
                <a:pathLst>
                  <a:path w="86" h="387">
                    <a:moveTo>
                      <a:pt x="24" y="0"/>
                    </a:moveTo>
                    <a:lnTo>
                      <a:pt x="55" y="0"/>
                    </a:lnTo>
                    <a:lnTo>
                      <a:pt x="86" y="387"/>
                    </a:lnTo>
                    <a:lnTo>
                      <a:pt x="0" y="387"/>
                    </a:lnTo>
                    <a:lnTo>
                      <a:pt x="2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iSḻiḓé">
                <a:extLst>
                  <a:ext uri="{FF2B5EF4-FFF2-40B4-BE49-F238E27FC236}">
                    <a16:creationId xmlns:a16="http://schemas.microsoft.com/office/drawing/2014/main" id="{2869D947-865F-43D0-9980-30CC002BC000}"/>
                  </a:ext>
                </a:extLst>
              </p:cNvPr>
              <p:cNvSpPr/>
              <p:nvPr/>
            </p:nvSpPr>
            <p:spPr bwMode="auto">
              <a:xfrm>
                <a:off x="7686676" y="4768812"/>
                <a:ext cx="1171575" cy="284163"/>
              </a:xfrm>
              <a:custGeom>
                <a:avLst/>
                <a:gdLst>
                  <a:gd name="T0" fmla="*/ 434 w 453"/>
                  <a:gd name="T1" fmla="*/ 0 h 110"/>
                  <a:gd name="T2" fmla="*/ 79 w 453"/>
                  <a:gd name="T3" fmla="*/ 0 h 110"/>
                  <a:gd name="T4" fmla="*/ 79 w 453"/>
                  <a:gd name="T5" fmla="*/ 110 h 110"/>
                  <a:gd name="T6" fmla="*/ 347 w 453"/>
                  <a:gd name="T7" fmla="*/ 110 h 110"/>
                  <a:gd name="T8" fmla="*/ 434 w 453"/>
                  <a:gd name="T9" fmla="*/ 0 h 110"/>
                </a:gdLst>
                <a:ahLst/>
                <a:cxnLst>
                  <a:cxn ang="0">
                    <a:pos x="T0" y="T1"/>
                  </a:cxn>
                  <a:cxn ang="0">
                    <a:pos x="T2" y="T3"/>
                  </a:cxn>
                  <a:cxn ang="0">
                    <a:pos x="T4" y="T5"/>
                  </a:cxn>
                  <a:cxn ang="0">
                    <a:pos x="T6" y="T7"/>
                  </a:cxn>
                  <a:cxn ang="0">
                    <a:pos x="T8" y="T9"/>
                  </a:cxn>
                </a:cxnLst>
                <a:rect l="0" t="0" r="r" b="b"/>
                <a:pathLst>
                  <a:path w="453" h="110">
                    <a:moveTo>
                      <a:pt x="434" y="0"/>
                    </a:moveTo>
                    <a:cubicBezTo>
                      <a:pt x="79" y="0"/>
                      <a:pt x="79" y="0"/>
                      <a:pt x="79" y="0"/>
                    </a:cubicBezTo>
                    <a:cubicBezTo>
                      <a:pt x="0" y="0"/>
                      <a:pt x="10" y="110"/>
                      <a:pt x="79" y="110"/>
                    </a:cubicBezTo>
                    <a:cubicBezTo>
                      <a:pt x="347" y="110"/>
                      <a:pt x="347" y="110"/>
                      <a:pt x="347" y="110"/>
                    </a:cubicBezTo>
                    <a:cubicBezTo>
                      <a:pt x="437" y="110"/>
                      <a:pt x="453" y="51"/>
                      <a:pt x="434"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îṧḻïďè">
                <a:extLst>
                  <a:ext uri="{FF2B5EF4-FFF2-40B4-BE49-F238E27FC236}">
                    <a16:creationId xmlns:a16="http://schemas.microsoft.com/office/drawing/2014/main" id="{C6B16FED-2087-4DBE-BF82-E7FE31DDABAC}"/>
                  </a:ext>
                </a:extLst>
              </p:cNvPr>
              <p:cNvSpPr/>
              <p:nvPr/>
            </p:nvSpPr>
            <p:spPr bwMode="auto">
              <a:xfrm>
                <a:off x="8329613" y="3643274"/>
                <a:ext cx="238125" cy="346075"/>
              </a:xfrm>
              <a:custGeom>
                <a:avLst/>
                <a:gdLst>
                  <a:gd name="T0" fmla="*/ 106 w 150"/>
                  <a:gd name="T1" fmla="*/ 0 h 218"/>
                  <a:gd name="T2" fmla="*/ 0 w 150"/>
                  <a:gd name="T3" fmla="*/ 29 h 218"/>
                  <a:gd name="T4" fmla="*/ 28 w 150"/>
                  <a:gd name="T5" fmla="*/ 218 h 218"/>
                  <a:gd name="T6" fmla="*/ 150 w 150"/>
                  <a:gd name="T7" fmla="*/ 184 h 218"/>
                  <a:gd name="T8" fmla="*/ 106 w 150"/>
                  <a:gd name="T9" fmla="*/ 0 h 218"/>
                </a:gdLst>
                <a:ahLst/>
                <a:cxnLst>
                  <a:cxn ang="0">
                    <a:pos x="T0" y="T1"/>
                  </a:cxn>
                  <a:cxn ang="0">
                    <a:pos x="T2" y="T3"/>
                  </a:cxn>
                  <a:cxn ang="0">
                    <a:pos x="T4" y="T5"/>
                  </a:cxn>
                  <a:cxn ang="0">
                    <a:pos x="T6" y="T7"/>
                  </a:cxn>
                  <a:cxn ang="0">
                    <a:pos x="T8" y="T9"/>
                  </a:cxn>
                </a:cxnLst>
                <a:rect l="0" t="0" r="r" b="b"/>
                <a:pathLst>
                  <a:path w="150" h="218">
                    <a:moveTo>
                      <a:pt x="106" y="0"/>
                    </a:moveTo>
                    <a:lnTo>
                      <a:pt x="0" y="29"/>
                    </a:lnTo>
                    <a:lnTo>
                      <a:pt x="28" y="218"/>
                    </a:lnTo>
                    <a:lnTo>
                      <a:pt x="150" y="184"/>
                    </a:lnTo>
                    <a:lnTo>
                      <a:pt x="106" y="0"/>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ísľiḋè">
                <a:extLst>
                  <a:ext uri="{FF2B5EF4-FFF2-40B4-BE49-F238E27FC236}">
                    <a16:creationId xmlns:a16="http://schemas.microsoft.com/office/drawing/2014/main" id="{CA6F9FB5-6350-4D5B-82E9-97AAA366DEA0}"/>
                  </a:ext>
                </a:extLst>
              </p:cNvPr>
              <p:cNvSpPr/>
              <p:nvPr/>
            </p:nvSpPr>
            <p:spPr bwMode="auto">
              <a:xfrm>
                <a:off x="8328026" y="3787737"/>
                <a:ext cx="498475" cy="1079500"/>
              </a:xfrm>
              <a:custGeom>
                <a:avLst/>
                <a:gdLst>
                  <a:gd name="T0" fmla="*/ 0 w 193"/>
                  <a:gd name="T1" fmla="*/ 92 h 417"/>
                  <a:gd name="T2" fmla="*/ 10 w 193"/>
                  <a:gd name="T3" fmla="*/ 384 h 417"/>
                  <a:gd name="T4" fmla="*/ 193 w 193"/>
                  <a:gd name="T5" fmla="*/ 417 h 417"/>
                  <a:gd name="T6" fmla="*/ 95 w 193"/>
                  <a:gd name="T7" fmla="*/ 0 h 417"/>
                  <a:gd name="T8" fmla="*/ 0 w 193"/>
                  <a:gd name="T9" fmla="*/ 92 h 417"/>
                </a:gdLst>
                <a:ahLst/>
                <a:cxnLst>
                  <a:cxn ang="0">
                    <a:pos x="T0" y="T1"/>
                  </a:cxn>
                  <a:cxn ang="0">
                    <a:pos x="T2" y="T3"/>
                  </a:cxn>
                  <a:cxn ang="0">
                    <a:pos x="T4" y="T5"/>
                  </a:cxn>
                  <a:cxn ang="0">
                    <a:pos x="T6" y="T7"/>
                  </a:cxn>
                  <a:cxn ang="0">
                    <a:pos x="T8" y="T9"/>
                  </a:cxn>
                </a:cxnLst>
                <a:rect l="0" t="0" r="r" b="b"/>
                <a:pathLst>
                  <a:path w="193" h="417">
                    <a:moveTo>
                      <a:pt x="0" y="92"/>
                    </a:moveTo>
                    <a:cubicBezTo>
                      <a:pt x="10" y="384"/>
                      <a:pt x="10" y="384"/>
                      <a:pt x="10" y="384"/>
                    </a:cubicBezTo>
                    <a:cubicBezTo>
                      <a:pt x="71" y="384"/>
                      <a:pt x="135" y="397"/>
                      <a:pt x="193" y="417"/>
                    </a:cubicBezTo>
                    <a:cubicBezTo>
                      <a:pt x="187" y="274"/>
                      <a:pt x="155" y="123"/>
                      <a:pt x="95" y="0"/>
                    </a:cubicBezTo>
                    <a:cubicBezTo>
                      <a:pt x="69" y="31"/>
                      <a:pt x="15" y="94"/>
                      <a:pt x="0" y="92"/>
                    </a:cubicBez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iṥliḓe">
                <a:extLst>
                  <a:ext uri="{FF2B5EF4-FFF2-40B4-BE49-F238E27FC236}">
                    <a16:creationId xmlns:a16="http://schemas.microsoft.com/office/drawing/2014/main" id="{88486D85-D97F-4E60-9DBB-C679FC19F831}"/>
                  </a:ext>
                </a:extLst>
              </p:cNvPr>
              <p:cNvSpPr/>
              <p:nvPr/>
            </p:nvSpPr>
            <p:spPr bwMode="auto">
              <a:xfrm>
                <a:off x="7675563" y="4859299"/>
                <a:ext cx="352425" cy="768350"/>
              </a:xfrm>
              <a:custGeom>
                <a:avLst/>
                <a:gdLst>
                  <a:gd name="T0" fmla="*/ 116 w 136"/>
                  <a:gd name="T1" fmla="*/ 5 h 297"/>
                  <a:gd name="T2" fmla="*/ 43 w 136"/>
                  <a:gd name="T3" fmla="*/ 5 h 297"/>
                  <a:gd name="T4" fmla="*/ 28 w 136"/>
                  <a:gd name="T5" fmla="*/ 10 h 297"/>
                  <a:gd name="T6" fmla="*/ 1 w 136"/>
                  <a:gd name="T7" fmla="*/ 278 h 297"/>
                  <a:gd name="T8" fmla="*/ 20 w 136"/>
                  <a:gd name="T9" fmla="*/ 297 h 297"/>
                  <a:gd name="T10" fmla="*/ 93 w 136"/>
                  <a:gd name="T11" fmla="*/ 297 h 297"/>
                  <a:gd name="T12" fmla="*/ 111 w 136"/>
                  <a:gd name="T13" fmla="*/ 278 h 297"/>
                  <a:gd name="T14" fmla="*/ 135 w 136"/>
                  <a:gd name="T15" fmla="*/ 23 h 297"/>
                  <a:gd name="T16" fmla="*/ 116 w 136"/>
                  <a:gd name="T17" fmla="*/ 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97">
                    <a:moveTo>
                      <a:pt x="116" y="5"/>
                    </a:moveTo>
                    <a:cubicBezTo>
                      <a:pt x="43" y="5"/>
                      <a:pt x="43" y="5"/>
                      <a:pt x="43" y="5"/>
                    </a:cubicBezTo>
                    <a:cubicBezTo>
                      <a:pt x="33" y="5"/>
                      <a:pt x="29" y="0"/>
                      <a:pt x="28" y="10"/>
                    </a:cubicBezTo>
                    <a:cubicBezTo>
                      <a:pt x="1" y="278"/>
                      <a:pt x="1" y="278"/>
                      <a:pt x="1" y="278"/>
                    </a:cubicBezTo>
                    <a:cubicBezTo>
                      <a:pt x="0" y="288"/>
                      <a:pt x="9" y="297"/>
                      <a:pt x="20" y="297"/>
                    </a:cubicBezTo>
                    <a:cubicBezTo>
                      <a:pt x="93" y="297"/>
                      <a:pt x="93" y="297"/>
                      <a:pt x="93" y="297"/>
                    </a:cubicBezTo>
                    <a:cubicBezTo>
                      <a:pt x="103" y="297"/>
                      <a:pt x="110" y="288"/>
                      <a:pt x="111" y="278"/>
                    </a:cubicBezTo>
                    <a:cubicBezTo>
                      <a:pt x="135" y="23"/>
                      <a:pt x="135" y="23"/>
                      <a:pt x="135" y="23"/>
                    </a:cubicBezTo>
                    <a:cubicBezTo>
                      <a:pt x="136" y="13"/>
                      <a:pt x="127" y="5"/>
                      <a:pt x="116" y="5"/>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íS1îḍê">
                <a:extLst>
                  <a:ext uri="{FF2B5EF4-FFF2-40B4-BE49-F238E27FC236}">
                    <a16:creationId xmlns:a16="http://schemas.microsoft.com/office/drawing/2014/main" id="{2D7AC3E5-5F4C-4E81-AE3E-A78DFCCBE01A}"/>
                  </a:ext>
                </a:extLst>
              </p:cNvPr>
              <p:cNvSpPr/>
              <p:nvPr/>
            </p:nvSpPr>
            <p:spPr bwMode="auto">
              <a:xfrm>
                <a:off x="7469188" y="5672099"/>
                <a:ext cx="498475" cy="227013"/>
              </a:xfrm>
              <a:custGeom>
                <a:avLst/>
                <a:gdLst>
                  <a:gd name="T0" fmla="*/ 181 w 193"/>
                  <a:gd name="T1" fmla="*/ 0 h 88"/>
                  <a:gd name="T2" fmla="*/ 191 w 193"/>
                  <a:gd name="T3" fmla="*/ 33 h 88"/>
                  <a:gd name="T4" fmla="*/ 187 w 193"/>
                  <a:gd name="T5" fmla="*/ 59 h 88"/>
                  <a:gd name="T6" fmla="*/ 165 w 193"/>
                  <a:gd name="T7" fmla="*/ 63 h 88"/>
                  <a:gd name="T8" fmla="*/ 157 w 193"/>
                  <a:gd name="T9" fmla="*/ 53 h 88"/>
                  <a:gd name="T10" fmla="*/ 101 w 193"/>
                  <a:gd name="T11" fmla="*/ 75 h 88"/>
                  <a:gd name="T12" fmla="*/ 39 w 193"/>
                  <a:gd name="T13" fmla="*/ 86 h 88"/>
                  <a:gd name="T14" fmla="*/ 2 w 193"/>
                  <a:gd name="T15" fmla="*/ 72 h 88"/>
                  <a:gd name="T16" fmla="*/ 63 w 193"/>
                  <a:gd name="T17" fmla="*/ 31 h 88"/>
                  <a:gd name="T18" fmla="*/ 94 w 193"/>
                  <a:gd name="T19" fmla="*/ 1 h 88"/>
                  <a:gd name="T20" fmla="*/ 100 w 193"/>
                  <a:gd name="T21" fmla="*/ 2 h 88"/>
                  <a:gd name="T22" fmla="*/ 173 w 193"/>
                  <a:gd name="T23" fmla="*/ 2 h 88"/>
                  <a:gd name="T24" fmla="*/ 181 w 193"/>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88">
                    <a:moveTo>
                      <a:pt x="181" y="0"/>
                    </a:moveTo>
                    <a:cubicBezTo>
                      <a:pt x="186" y="12"/>
                      <a:pt x="190" y="25"/>
                      <a:pt x="191" y="33"/>
                    </a:cubicBezTo>
                    <a:cubicBezTo>
                      <a:pt x="192" y="47"/>
                      <a:pt x="193" y="57"/>
                      <a:pt x="187" y="59"/>
                    </a:cubicBezTo>
                    <a:cubicBezTo>
                      <a:pt x="165" y="63"/>
                      <a:pt x="165" y="63"/>
                      <a:pt x="165" y="63"/>
                    </a:cubicBezTo>
                    <a:cubicBezTo>
                      <a:pt x="161" y="63"/>
                      <a:pt x="158" y="59"/>
                      <a:pt x="157" y="53"/>
                    </a:cubicBezTo>
                    <a:cubicBezTo>
                      <a:pt x="147" y="53"/>
                      <a:pt x="127" y="70"/>
                      <a:pt x="101" y="75"/>
                    </a:cubicBezTo>
                    <a:cubicBezTo>
                      <a:pt x="39" y="86"/>
                      <a:pt x="39" y="86"/>
                      <a:pt x="39" y="86"/>
                    </a:cubicBezTo>
                    <a:cubicBezTo>
                      <a:pt x="26" y="88"/>
                      <a:pt x="4" y="87"/>
                      <a:pt x="2" y="72"/>
                    </a:cubicBezTo>
                    <a:cubicBezTo>
                      <a:pt x="0" y="57"/>
                      <a:pt x="37" y="44"/>
                      <a:pt x="63" y="31"/>
                    </a:cubicBezTo>
                    <a:cubicBezTo>
                      <a:pt x="73" y="26"/>
                      <a:pt x="84" y="14"/>
                      <a:pt x="94" y="1"/>
                    </a:cubicBezTo>
                    <a:cubicBezTo>
                      <a:pt x="96" y="1"/>
                      <a:pt x="98" y="2"/>
                      <a:pt x="100" y="2"/>
                    </a:cubicBezTo>
                    <a:cubicBezTo>
                      <a:pt x="173" y="2"/>
                      <a:pt x="173" y="2"/>
                      <a:pt x="173" y="2"/>
                    </a:cubicBezTo>
                    <a:cubicBezTo>
                      <a:pt x="176" y="2"/>
                      <a:pt x="178" y="1"/>
                      <a:pt x="181"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iṧḻíḍe">
                <a:extLst>
                  <a:ext uri="{FF2B5EF4-FFF2-40B4-BE49-F238E27FC236}">
                    <a16:creationId xmlns:a16="http://schemas.microsoft.com/office/drawing/2014/main" id="{C6538D46-A408-4C8F-B315-549177D871BC}"/>
                  </a:ext>
                </a:extLst>
              </p:cNvPr>
              <p:cNvSpPr/>
              <p:nvPr/>
            </p:nvSpPr>
            <p:spPr bwMode="auto">
              <a:xfrm>
                <a:off x="5151438" y="3036849"/>
                <a:ext cx="558800" cy="833438"/>
              </a:xfrm>
              <a:custGeom>
                <a:avLst/>
                <a:gdLst>
                  <a:gd name="T0" fmla="*/ 215 w 216"/>
                  <a:gd name="T1" fmla="*/ 184 h 322"/>
                  <a:gd name="T2" fmla="*/ 111 w 216"/>
                  <a:gd name="T3" fmla="*/ 322 h 322"/>
                  <a:gd name="T4" fmla="*/ 0 w 216"/>
                  <a:gd name="T5" fmla="*/ 196 h 322"/>
                  <a:gd name="T6" fmla="*/ 149 w 216"/>
                  <a:gd name="T7" fmla="*/ 42 h 322"/>
                  <a:gd name="T8" fmla="*/ 215 w 216"/>
                  <a:gd name="T9" fmla="*/ 184 h 322"/>
                </a:gdLst>
                <a:ahLst/>
                <a:cxnLst>
                  <a:cxn ang="0">
                    <a:pos x="T0" y="T1"/>
                  </a:cxn>
                  <a:cxn ang="0">
                    <a:pos x="T2" y="T3"/>
                  </a:cxn>
                  <a:cxn ang="0">
                    <a:pos x="T4" y="T5"/>
                  </a:cxn>
                  <a:cxn ang="0">
                    <a:pos x="T6" y="T7"/>
                  </a:cxn>
                  <a:cxn ang="0">
                    <a:pos x="T8" y="T9"/>
                  </a:cxn>
                </a:cxnLst>
                <a:rect l="0" t="0" r="r" b="b"/>
                <a:pathLst>
                  <a:path w="216" h="322">
                    <a:moveTo>
                      <a:pt x="215" y="184"/>
                    </a:moveTo>
                    <a:cubicBezTo>
                      <a:pt x="214" y="283"/>
                      <a:pt x="144" y="322"/>
                      <a:pt x="111" y="322"/>
                    </a:cubicBezTo>
                    <a:cubicBezTo>
                      <a:pt x="78" y="322"/>
                      <a:pt x="0" y="296"/>
                      <a:pt x="0" y="196"/>
                    </a:cubicBezTo>
                    <a:cubicBezTo>
                      <a:pt x="0" y="129"/>
                      <a:pt x="10" y="0"/>
                      <a:pt x="149" y="42"/>
                    </a:cubicBezTo>
                    <a:cubicBezTo>
                      <a:pt x="196" y="40"/>
                      <a:pt x="216" y="86"/>
                      <a:pt x="215" y="184"/>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î$ľïḑè">
                <a:extLst>
                  <a:ext uri="{FF2B5EF4-FFF2-40B4-BE49-F238E27FC236}">
                    <a16:creationId xmlns:a16="http://schemas.microsoft.com/office/drawing/2014/main" id="{F83D85B9-7B62-4790-B5C3-7D78192CA12F}"/>
                  </a:ext>
                </a:extLst>
              </p:cNvPr>
              <p:cNvSpPr/>
              <p:nvPr/>
            </p:nvSpPr>
            <p:spPr bwMode="auto">
              <a:xfrm>
                <a:off x="5207001" y="4427499"/>
                <a:ext cx="461963" cy="25400"/>
              </a:xfrm>
              <a:custGeom>
                <a:avLst/>
                <a:gdLst>
                  <a:gd name="T0" fmla="*/ 1 w 179"/>
                  <a:gd name="T1" fmla="*/ 0 h 10"/>
                  <a:gd name="T2" fmla="*/ 0 w 179"/>
                  <a:gd name="T3" fmla="*/ 3 h 10"/>
                  <a:gd name="T4" fmla="*/ 179 w 179"/>
                  <a:gd name="T5" fmla="*/ 3 h 10"/>
                  <a:gd name="T6" fmla="*/ 178 w 179"/>
                  <a:gd name="T7" fmla="*/ 0 h 10"/>
                  <a:gd name="T8" fmla="*/ 1 w 179"/>
                  <a:gd name="T9" fmla="*/ 0 h 10"/>
                </a:gdLst>
                <a:ahLst/>
                <a:cxnLst>
                  <a:cxn ang="0">
                    <a:pos x="T0" y="T1"/>
                  </a:cxn>
                  <a:cxn ang="0">
                    <a:pos x="T2" y="T3"/>
                  </a:cxn>
                  <a:cxn ang="0">
                    <a:pos x="T4" y="T5"/>
                  </a:cxn>
                  <a:cxn ang="0">
                    <a:pos x="T6" y="T7"/>
                  </a:cxn>
                  <a:cxn ang="0">
                    <a:pos x="T8" y="T9"/>
                  </a:cxn>
                </a:cxnLst>
                <a:rect l="0" t="0" r="r" b="b"/>
                <a:pathLst>
                  <a:path w="179" h="10">
                    <a:moveTo>
                      <a:pt x="1" y="0"/>
                    </a:moveTo>
                    <a:cubicBezTo>
                      <a:pt x="0" y="3"/>
                      <a:pt x="0" y="3"/>
                      <a:pt x="0" y="3"/>
                    </a:cubicBezTo>
                    <a:cubicBezTo>
                      <a:pt x="55" y="10"/>
                      <a:pt x="124" y="10"/>
                      <a:pt x="179" y="3"/>
                    </a:cubicBezTo>
                    <a:cubicBezTo>
                      <a:pt x="179" y="2"/>
                      <a:pt x="178" y="1"/>
                      <a:pt x="178"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iṥḻiďê">
                <a:extLst>
                  <a:ext uri="{FF2B5EF4-FFF2-40B4-BE49-F238E27FC236}">
                    <a16:creationId xmlns:a16="http://schemas.microsoft.com/office/drawing/2014/main" id="{919EF718-D20D-44B5-923A-5D32075FBF9B}"/>
                  </a:ext>
                </a:extLst>
              </p:cNvPr>
              <p:cNvSpPr/>
              <p:nvPr/>
            </p:nvSpPr>
            <p:spPr bwMode="auto">
              <a:xfrm>
                <a:off x="5110163" y="3676612"/>
                <a:ext cx="660400" cy="776288"/>
              </a:xfrm>
              <a:custGeom>
                <a:avLst/>
                <a:gdLst>
                  <a:gd name="T0" fmla="*/ 35 w 255"/>
                  <a:gd name="T1" fmla="*/ 292 h 300"/>
                  <a:gd name="T2" fmla="*/ 21 w 255"/>
                  <a:gd name="T3" fmla="*/ 184 h 300"/>
                  <a:gd name="T4" fmla="*/ 11 w 255"/>
                  <a:gd name="T5" fmla="*/ 44 h 300"/>
                  <a:gd name="T6" fmla="*/ 97 w 255"/>
                  <a:gd name="T7" fmla="*/ 1 h 300"/>
                  <a:gd name="T8" fmla="*/ 127 w 255"/>
                  <a:gd name="T9" fmla="*/ 12 h 300"/>
                  <a:gd name="T10" fmla="*/ 157 w 255"/>
                  <a:gd name="T11" fmla="*/ 0 h 300"/>
                  <a:gd name="T12" fmla="*/ 244 w 255"/>
                  <a:gd name="T13" fmla="*/ 44 h 300"/>
                  <a:gd name="T14" fmla="*/ 234 w 255"/>
                  <a:gd name="T15" fmla="*/ 184 h 300"/>
                  <a:gd name="T16" fmla="*/ 216 w 255"/>
                  <a:gd name="T17" fmla="*/ 293 h 300"/>
                  <a:gd name="T18" fmla="*/ 35 w 255"/>
                  <a:gd name="T19" fmla="*/ 29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00">
                    <a:moveTo>
                      <a:pt x="35" y="292"/>
                    </a:moveTo>
                    <a:cubicBezTo>
                      <a:pt x="51" y="247"/>
                      <a:pt x="42" y="234"/>
                      <a:pt x="21" y="184"/>
                    </a:cubicBezTo>
                    <a:cubicBezTo>
                      <a:pt x="0" y="134"/>
                      <a:pt x="43" y="106"/>
                      <a:pt x="11" y="44"/>
                    </a:cubicBezTo>
                    <a:cubicBezTo>
                      <a:pt x="39" y="26"/>
                      <a:pt x="75" y="19"/>
                      <a:pt x="97" y="1"/>
                    </a:cubicBezTo>
                    <a:cubicBezTo>
                      <a:pt x="108" y="10"/>
                      <a:pt x="115" y="12"/>
                      <a:pt x="127" y="12"/>
                    </a:cubicBezTo>
                    <a:cubicBezTo>
                      <a:pt x="139" y="12"/>
                      <a:pt x="146" y="10"/>
                      <a:pt x="157" y="0"/>
                    </a:cubicBezTo>
                    <a:cubicBezTo>
                      <a:pt x="173" y="14"/>
                      <a:pt x="215" y="25"/>
                      <a:pt x="244" y="44"/>
                    </a:cubicBezTo>
                    <a:cubicBezTo>
                      <a:pt x="214" y="108"/>
                      <a:pt x="255" y="119"/>
                      <a:pt x="234" y="184"/>
                    </a:cubicBezTo>
                    <a:cubicBezTo>
                      <a:pt x="218" y="234"/>
                      <a:pt x="193" y="237"/>
                      <a:pt x="216" y="293"/>
                    </a:cubicBezTo>
                    <a:cubicBezTo>
                      <a:pt x="160" y="300"/>
                      <a:pt x="91" y="300"/>
                      <a:pt x="35" y="292"/>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íŝľiďe">
                <a:extLst>
                  <a:ext uri="{FF2B5EF4-FFF2-40B4-BE49-F238E27FC236}">
                    <a16:creationId xmlns:a16="http://schemas.microsoft.com/office/drawing/2014/main" id="{8BADB4CB-24D6-453F-A68C-3447B618B719}"/>
                  </a:ext>
                </a:extLst>
              </p:cNvPr>
              <p:cNvSpPr/>
              <p:nvPr/>
            </p:nvSpPr>
            <p:spPr bwMode="auto">
              <a:xfrm>
                <a:off x="5289551" y="3676612"/>
                <a:ext cx="300038" cy="604838"/>
              </a:xfrm>
              <a:custGeom>
                <a:avLst/>
                <a:gdLst>
                  <a:gd name="T0" fmla="*/ 3 w 189"/>
                  <a:gd name="T1" fmla="*/ 26 h 381"/>
                  <a:gd name="T2" fmla="*/ 0 w 189"/>
                  <a:gd name="T3" fmla="*/ 140 h 381"/>
                  <a:gd name="T4" fmla="*/ 94 w 189"/>
                  <a:gd name="T5" fmla="*/ 381 h 381"/>
                  <a:gd name="T6" fmla="*/ 189 w 189"/>
                  <a:gd name="T7" fmla="*/ 140 h 381"/>
                  <a:gd name="T8" fmla="*/ 182 w 189"/>
                  <a:gd name="T9" fmla="*/ 23 h 381"/>
                  <a:gd name="T10" fmla="*/ 143 w 189"/>
                  <a:gd name="T11" fmla="*/ 0 h 381"/>
                  <a:gd name="T12" fmla="*/ 45 w 189"/>
                  <a:gd name="T13" fmla="*/ 2 h 381"/>
                  <a:gd name="T14" fmla="*/ 3 w 189"/>
                  <a:gd name="T15" fmla="*/ 26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381">
                    <a:moveTo>
                      <a:pt x="3" y="26"/>
                    </a:moveTo>
                    <a:lnTo>
                      <a:pt x="0" y="140"/>
                    </a:lnTo>
                    <a:lnTo>
                      <a:pt x="94" y="381"/>
                    </a:lnTo>
                    <a:lnTo>
                      <a:pt x="189" y="140"/>
                    </a:lnTo>
                    <a:lnTo>
                      <a:pt x="182" y="23"/>
                    </a:lnTo>
                    <a:lnTo>
                      <a:pt x="143" y="0"/>
                    </a:lnTo>
                    <a:lnTo>
                      <a:pt x="45" y="2"/>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ïšlïḓé">
                <a:extLst>
                  <a:ext uri="{FF2B5EF4-FFF2-40B4-BE49-F238E27FC236}">
                    <a16:creationId xmlns:a16="http://schemas.microsoft.com/office/drawing/2014/main" id="{99F8FD9D-3F9D-4006-AB64-0D4B761D9F94}"/>
                  </a:ext>
                </a:extLst>
              </p:cNvPr>
              <p:cNvSpPr/>
              <p:nvPr/>
            </p:nvSpPr>
            <p:spPr bwMode="auto">
              <a:xfrm>
                <a:off x="5360988" y="3614699"/>
                <a:ext cx="152400" cy="15716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 name="îsľiďe">
                <a:extLst>
                  <a:ext uri="{FF2B5EF4-FFF2-40B4-BE49-F238E27FC236}">
                    <a16:creationId xmlns:a16="http://schemas.microsoft.com/office/drawing/2014/main" id="{FAF23790-496A-44FE-8AD6-33638945EEA3}"/>
                  </a:ext>
                </a:extLst>
              </p:cNvPr>
              <p:cNvSpPr/>
              <p:nvPr/>
            </p:nvSpPr>
            <p:spPr bwMode="auto">
              <a:xfrm>
                <a:off x="5200651" y="3130512"/>
                <a:ext cx="473075" cy="576263"/>
              </a:xfrm>
              <a:custGeom>
                <a:avLst/>
                <a:gdLst>
                  <a:gd name="T0" fmla="*/ 92 w 183"/>
                  <a:gd name="T1" fmla="*/ 223 h 223"/>
                  <a:gd name="T2" fmla="*/ 163 w 183"/>
                  <a:gd name="T3" fmla="*/ 148 h 223"/>
                  <a:gd name="T4" fmla="*/ 165 w 183"/>
                  <a:gd name="T5" fmla="*/ 150 h 223"/>
                  <a:gd name="T6" fmla="*/ 180 w 183"/>
                  <a:gd name="T7" fmla="*/ 126 h 223"/>
                  <a:gd name="T8" fmla="*/ 174 w 183"/>
                  <a:gd name="T9" fmla="*/ 98 h 223"/>
                  <a:gd name="T10" fmla="*/ 173 w 183"/>
                  <a:gd name="T11" fmla="*/ 98 h 223"/>
                  <a:gd name="T12" fmla="*/ 92 w 183"/>
                  <a:gd name="T13" fmla="*/ 0 h 223"/>
                  <a:gd name="T14" fmla="*/ 11 w 183"/>
                  <a:gd name="T15" fmla="*/ 98 h 223"/>
                  <a:gd name="T16" fmla="*/ 9 w 183"/>
                  <a:gd name="T17" fmla="*/ 98 h 223"/>
                  <a:gd name="T18" fmla="*/ 3 w 183"/>
                  <a:gd name="T19" fmla="*/ 126 h 223"/>
                  <a:gd name="T20" fmla="*/ 18 w 183"/>
                  <a:gd name="T21" fmla="*/ 150 h 223"/>
                  <a:gd name="T22" fmla="*/ 21 w 183"/>
                  <a:gd name="T23" fmla="*/ 148 h 223"/>
                  <a:gd name="T24" fmla="*/ 92 w 183"/>
                  <a:gd name="T2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23">
                    <a:moveTo>
                      <a:pt x="92" y="223"/>
                    </a:moveTo>
                    <a:cubicBezTo>
                      <a:pt x="121" y="223"/>
                      <a:pt x="148" y="189"/>
                      <a:pt x="163" y="148"/>
                    </a:cubicBezTo>
                    <a:cubicBezTo>
                      <a:pt x="163" y="149"/>
                      <a:pt x="164" y="150"/>
                      <a:pt x="165" y="150"/>
                    </a:cubicBezTo>
                    <a:cubicBezTo>
                      <a:pt x="171" y="151"/>
                      <a:pt x="178" y="140"/>
                      <a:pt x="180" y="126"/>
                    </a:cubicBezTo>
                    <a:cubicBezTo>
                      <a:pt x="183" y="111"/>
                      <a:pt x="180" y="99"/>
                      <a:pt x="174" y="98"/>
                    </a:cubicBezTo>
                    <a:cubicBezTo>
                      <a:pt x="174" y="97"/>
                      <a:pt x="173" y="97"/>
                      <a:pt x="173" y="98"/>
                    </a:cubicBezTo>
                    <a:cubicBezTo>
                      <a:pt x="176" y="47"/>
                      <a:pt x="155" y="0"/>
                      <a:pt x="92" y="0"/>
                    </a:cubicBezTo>
                    <a:cubicBezTo>
                      <a:pt x="29" y="0"/>
                      <a:pt x="8" y="47"/>
                      <a:pt x="11" y="98"/>
                    </a:cubicBezTo>
                    <a:cubicBezTo>
                      <a:pt x="10" y="97"/>
                      <a:pt x="10" y="97"/>
                      <a:pt x="9" y="98"/>
                    </a:cubicBezTo>
                    <a:cubicBezTo>
                      <a:pt x="3" y="99"/>
                      <a:pt x="0" y="111"/>
                      <a:pt x="3" y="126"/>
                    </a:cubicBezTo>
                    <a:cubicBezTo>
                      <a:pt x="5" y="140"/>
                      <a:pt x="12" y="151"/>
                      <a:pt x="18" y="150"/>
                    </a:cubicBezTo>
                    <a:cubicBezTo>
                      <a:pt x="19" y="150"/>
                      <a:pt x="20" y="149"/>
                      <a:pt x="21" y="148"/>
                    </a:cubicBezTo>
                    <a:cubicBezTo>
                      <a:pt x="35" y="189"/>
                      <a:pt x="62" y="223"/>
                      <a:pt x="92" y="223"/>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ísļíḑe">
                <a:extLst>
                  <a:ext uri="{FF2B5EF4-FFF2-40B4-BE49-F238E27FC236}">
                    <a16:creationId xmlns:a16="http://schemas.microsoft.com/office/drawing/2014/main" id="{765262F6-B02C-4C82-ADD4-D8124F729E1C}"/>
                  </a:ext>
                </a:extLst>
              </p:cNvPr>
              <p:cNvSpPr/>
              <p:nvPr/>
            </p:nvSpPr>
            <p:spPr bwMode="auto">
              <a:xfrm>
                <a:off x="5402263" y="3759162"/>
                <a:ext cx="73025" cy="109538"/>
              </a:xfrm>
              <a:custGeom>
                <a:avLst/>
                <a:gdLst>
                  <a:gd name="T0" fmla="*/ 24 w 28"/>
                  <a:gd name="T1" fmla="*/ 42 h 42"/>
                  <a:gd name="T2" fmla="*/ 28 w 28"/>
                  <a:gd name="T3" fmla="*/ 34 h 42"/>
                  <a:gd name="T4" fmla="*/ 14 w 28"/>
                  <a:gd name="T5" fmla="*/ 0 h 42"/>
                  <a:gd name="T6" fmla="*/ 0 w 28"/>
                  <a:gd name="T7" fmla="*/ 33 h 42"/>
                  <a:gd name="T8" fmla="*/ 5 w 28"/>
                  <a:gd name="T9" fmla="*/ 42 h 42"/>
                  <a:gd name="T10" fmla="*/ 24 w 28"/>
                  <a:gd name="T11" fmla="*/ 42 h 42"/>
                </a:gdLst>
                <a:ahLst/>
                <a:cxnLst>
                  <a:cxn ang="0">
                    <a:pos x="T0" y="T1"/>
                  </a:cxn>
                  <a:cxn ang="0">
                    <a:pos x="T2" y="T3"/>
                  </a:cxn>
                  <a:cxn ang="0">
                    <a:pos x="T4" y="T5"/>
                  </a:cxn>
                  <a:cxn ang="0">
                    <a:pos x="T6" y="T7"/>
                  </a:cxn>
                  <a:cxn ang="0">
                    <a:pos x="T8" y="T9"/>
                  </a:cxn>
                  <a:cxn ang="0">
                    <a:pos x="T10" y="T11"/>
                  </a:cxn>
                </a:cxnLst>
                <a:rect l="0" t="0" r="r" b="b"/>
                <a:pathLst>
                  <a:path w="28" h="42">
                    <a:moveTo>
                      <a:pt x="24" y="42"/>
                    </a:moveTo>
                    <a:cubicBezTo>
                      <a:pt x="28" y="34"/>
                      <a:pt x="28" y="34"/>
                      <a:pt x="28" y="34"/>
                    </a:cubicBezTo>
                    <a:cubicBezTo>
                      <a:pt x="14" y="0"/>
                      <a:pt x="14" y="0"/>
                      <a:pt x="14" y="0"/>
                    </a:cubicBezTo>
                    <a:cubicBezTo>
                      <a:pt x="0" y="33"/>
                      <a:pt x="0" y="33"/>
                      <a:pt x="0" y="33"/>
                    </a:cubicBezTo>
                    <a:cubicBezTo>
                      <a:pt x="5" y="42"/>
                      <a:pt x="5" y="42"/>
                      <a:pt x="5" y="42"/>
                    </a:cubicBezTo>
                    <a:cubicBezTo>
                      <a:pt x="11" y="42"/>
                      <a:pt x="17" y="42"/>
                      <a:pt x="24" y="42"/>
                    </a:cubicBezTo>
                    <a:close/>
                  </a:path>
                </a:pathLst>
              </a:custGeom>
              <a:solidFill>
                <a:srgbClr val="CF77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i$1ide">
                <a:extLst>
                  <a:ext uri="{FF2B5EF4-FFF2-40B4-BE49-F238E27FC236}">
                    <a16:creationId xmlns:a16="http://schemas.microsoft.com/office/drawing/2014/main" id="{0B546AEF-A92B-40DE-A7A2-D97303801762}"/>
                  </a:ext>
                </a:extLst>
              </p:cNvPr>
              <p:cNvSpPr/>
              <p:nvPr/>
            </p:nvSpPr>
            <p:spPr bwMode="auto">
              <a:xfrm>
                <a:off x="5318126" y="3679787"/>
                <a:ext cx="120650" cy="227013"/>
              </a:xfrm>
              <a:custGeom>
                <a:avLst/>
                <a:gdLst>
                  <a:gd name="T0" fmla="*/ 27 w 76"/>
                  <a:gd name="T1" fmla="*/ 0 h 143"/>
                  <a:gd name="T2" fmla="*/ 76 w 76"/>
                  <a:gd name="T3" fmla="*/ 50 h 143"/>
                  <a:gd name="T4" fmla="*/ 42 w 76"/>
                  <a:gd name="T5" fmla="*/ 143 h 143"/>
                  <a:gd name="T6" fmla="*/ 0 w 76"/>
                  <a:gd name="T7" fmla="*/ 17 h 143"/>
                  <a:gd name="T8" fmla="*/ 27 w 76"/>
                  <a:gd name="T9" fmla="*/ 0 h 143"/>
                </a:gdLst>
                <a:ahLst/>
                <a:cxnLst>
                  <a:cxn ang="0">
                    <a:pos x="T0" y="T1"/>
                  </a:cxn>
                  <a:cxn ang="0">
                    <a:pos x="T2" y="T3"/>
                  </a:cxn>
                  <a:cxn ang="0">
                    <a:pos x="T4" y="T5"/>
                  </a:cxn>
                  <a:cxn ang="0">
                    <a:pos x="T6" y="T7"/>
                  </a:cxn>
                  <a:cxn ang="0">
                    <a:pos x="T8" y="T9"/>
                  </a:cxn>
                </a:cxnLst>
                <a:rect l="0" t="0" r="r" b="b"/>
                <a:pathLst>
                  <a:path w="76" h="143">
                    <a:moveTo>
                      <a:pt x="27" y="0"/>
                    </a:moveTo>
                    <a:lnTo>
                      <a:pt x="76" y="50"/>
                    </a:lnTo>
                    <a:lnTo>
                      <a:pt x="42" y="143"/>
                    </a:lnTo>
                    <a:lnTo>
                      <a:pt x="0" y="17"/>
                    </a:lnTo>
                    <a:lnTo>
                      <a:pt x="2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iS1iḋé">
                <a:extLst>
                  <a:ext uri="{FF2B5EF4-FFF2-40B4-BE49-F238E27FC236}">
                    <a16:creationId xmlns:a16="http://schemas.microsoft.com/office/drawing/2014/main" id="{2EE19AEC-B935-47AD-BD64-EDEDD5899A15}"/>
                  </a:ext>
                </a:extLst>
              </p:cNvPr>
              <p:cNvSpPr/>
              <p:nvPr/>
            </p:nvSpPr>
            <p:spPr bwMode="auto">
              <a:xfrm>
                <a:off x="5208588" y="3705187"/>
                <a:ext cx="230188" cy="579438"/>
              </a:xfrm>
              <a:custGeom>
                <a:avLst/>
                <a:gdLst>
                  <a:gd name="T0" fmla="*/ 69 w 145"/>
                  <a:gd name="T1" fmla="*/ 0 h 365"/>
                  <a:gd name="T2" fmla="*/ 145 w 145"/>
                  <a:gd name="T3" fmla="*/ 365 h 365"/>
                  <a:gd name="T4" fmla="*/ 20 w 145"/>
                  <a:gd name="T5" fmla="*/ 165 h 365"/>
                  <a:gd name="T6" fmla="*/ 36 w 145"/>
                  <a:gd name="T7" fmla="*/ 130 h 365"/>
                  <a:gd name="T8" fmla="*/ 0 w 145"/>
                  <a:gd name="T9" fmla="*/ 101 h 365"/>
                  <a:gd name="T10" fmla="*/ 49 w 145"/>
                  <a:gd name="T11" fmla="*/ 11 h 365"/>
                  <a:gd name="T12" fmla="*/ 69 w 145"/>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45" h="365">
                    <a:moveTo>
                      <a:pt x="69" y="0"/>
                    </a:moveTo>
                    <a:lnTo>
                      <a:pt x="145" y="365"/>
                    </a:lnTo>
                    <a:lnTo>
                      <a:pt x="20" y="165"/>
                    </a:lnTo>
                    <a:lnTo>
                      <a:pt x="36" y="130"/>
                    </a:lnTo>
                    <a:lnTo>
                      <a:pt x="0" y="101"/>
                    </a:lnTo>
                    <a:lnTo>
                      <a:pt x="49" y="11"/>
                    </a:lnTo>
                    <a:lnTo>
                      <a:pt x="69"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íşḷïḍé">
                <a:extLst>
                  <a:ext uri="{FF2B5EF4-FFF2-40B4-BE49-F238E27FC236}">
                    <a16:creationId xmlns:a16="http://schemas.microsoft.com/office/drawing/2014/main" id="{CCB5E0BA-0CB0-4D3B-98D1-C33B27DEBF08}"/>
                  </a:ext>
                </a:extLst>
              </p:cNvPr>
              <p:cNvSpPr/>
              <p:nvPr/>
            </p:nvSpPr>
            <p:spPr bwMode="auto">
              <a:xfrm>
                <a:off x="5438776" y="3676612"/>
                <a:ext cx="122238" cy="230188"/>
              </a:xfrm>
              <a:custGeom>
                <a:avLst/>
                <a:gdLst>
                  <a:gd name="T0" fmla="*/ 49 w 77"/>
                  <a:gd name="T1" fmla="*/ 0 h 145"/>
                  <a:gd name="T2" fmla="*/ 0 w 77"/>
                  <a:gd name="T3" fmla="*/ 52 h 145"/>
                  <a:gd name="T4" fmla="*/ 34 w 77"/>
                  <a:gd name="T5" fmla="*/ 145 h 145"/>
                  <a:gd name="T6" fmla="*/ 77 w 77"/>
                  <a:gd name="T7" fmla="*/ 19 h 145"/>
                  <a:gd name="T8" fmla="*/ 49 w 77"/>
                  <a:gd name="T9" fmla="*/ 0 h 145"/>
                </a:gdLst>
                <a:ahLst/>
                <a:cxnLst>
                  <a:cxn ang="0">
                    <a:pos x="T0" y="T1"/>
                  </a:cxn>
                  <a:cxn ang="0">
                    <a:pos x="T2" y="T3"/>
                  </a:cxn>
                  <a:cxn ang="0">
                    <a:pos x="T4" y="T5"/>
                  </a:cxn>
                  <a:cxn ang="0">
                    <a:pos x="T6" y="T7"/>
                  </a:cxn>
                  <a:cxn ang="0">
                    <a:pos x="T8" y="T9"/>
                  </a:cxn>
                </a:cxnLst>
                <a:rect l="0" t="0" r="r" b="b"/>
                <a:pathLst>
                  <a:path w="77" h="145">
                    <a:moveTo>
                      <a:pt x="49" y="0"/>
                    </a:moveTo>
                    <a:lnTo>
                      <a:pt x="0" y="52"/>
                    </a:lnTo>
                    <a:lnTo>
                      <a:pt x="34" y="145"/>
                    </a:lnTo>
                    <a:lnTo>
                      <a:pt x="77" y="19"/>
                    </a:lnTo>
                    <a:lnTo>
                      <a:pt x="4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ïŝľïdè">
                <a:extLst>
                  <a:ext uri="{FF2B5EF4-FFF2-40B4-BE49-F238E27FC236}">
                    <a16:creationId xmlns:a16="http://schemas.microsoft.com/office/drawing/2014/main" id="{451B0C0C-BA0F-4039-9159-9673AE7CA68C}"/>
                  </a:ext>
                </a:extLst>
              </p:cNvPr>
              <p:cNvSpPr/>
              <p:nvPr/>
            </p:nvSpPr>
            <p:spPr bwMode="auto">
              <a:xfrm>
                <a:off x="5389563" y="3922674"/>
                <a:ext cx="98425" cy="361950"/>
              </a:xfrm>
              <a:custGeom>
                <a:avLst/>
                <a:gdLst>
                  <a:gd name="T0" fmla="*/ 17 w 62"/>
                  <a:gd name="T1" fmla="*/ 0 h 228"/>
                  <a:gd name="T2" fmla="*/ 48 w 62"/>
                  <a:gd name="T3" fmla="*/ 0 h 228"/>
                  <a:gd name="T4" fmla="*/ 62 w 62"/>
                  <a:gd name="T5" fmla="*/ 155 h 228"/>
                  <a:gd name="T6" fmla="*/ 31 w 62"/>
                  <a:gd name="T7" fmla="*/ 228 h 228"/>
                  <a:gd name="T8" fmla="*/ 0 w 62"/>
                  <a:gd name="T9" fmla="*/ 155 h 228"/>
                  <a:gd name="T10" fmla="*/ 17 w 62"/>
                  <a:gd name="T11" fmla="*/ 0 h 228"/>
                </a:gdLst>
                <a:ahLst/>
                <a:cxnLst>
                  <a:cxn ang="0">
                    <a:pos x="T0" y="T1"/>
                  </a:cxn>
                  <a:cxn ang="0">
                    <a:pos x="T2" y="T3"/>
                  </a:cxn>
                  <a:cxn ang="0">
                    <a:pos x="T4" y="T5"/>
                  </a:cxn>
                  <a:cxn ang="0">
                    <a:pos x="T6" y="T7"/>
                  </a:cxn>
                  <a:cxn ang="0">
                    <a:pos x="T8" y="T9"/>
                  </a:cxn>
                  <a:cxn ang="0">
                    <a:pos x="T10" y="T11"/>
                  </a:cxn>
                </a:cxnLst>
                <a:rect l="0" t="0" r="r" b="b"/>
                <a:pathLst>
                  <a:path w="62" h="228">
                    <a:moveTo>
                      <a:pt x="17" y="0"/>
                    </a:moveTo>
                    <a:lnTo>
                      <a:pt x="48" y="0"/>
                    </a:lnTo>
                    <a:lnTo>
                      <a:pt x="62" y="155"/>
                    </a:lnTo>
                    <a:lnTo>
                      <a:pt x="31" y="228"/>
                    </a:lnTo>
                    <a:lnTo>
                      <a:pt x="0" y="155"/>
                    </a:lnTo>
                    <a:lnTo>
                      <a:pt x="17" y="0"/>
                    </a:lnTo>
                    <a:close/>
                  </a:path>
                </a:pathLst>
              </a:custGeom>
              <a:solidFill>
                <a:srgbClr val="CF77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ïSḷîḓé">
                <a:extLst>
                  <a:ext uri="{FF2B5EF4-FFF2-40B4-BE49-F238E27FC236}">
                    <a16:creationId xmlns:a16="http://schemas.microsoft.com/office/drawing/2014/main" id="{81586D3E-EFA9-4C26-8666-76607E1D401C}"/>
                  </a:ext>
                </a:extLst>
              </p:cNvPr>
              <p:cNvSpPr/>
              <p:nvPr/>
            </p:nvSpPr>
            <p:spPr bwMode="auto">
              <a:xfrm>
                <a:off x="5318126" y="3679787"/>
                <a:ext cx="120650" cy="190500"/>
              </a:xfrm>
              <a:custGeom>
                <a:avLst/>
                <a:gdLst>
                  <a:gd name="T0" fmla="*/ 27 w 76"/>
                  <a:gd name="T1" fmla="*/ 0 h 120"/>
                  <a:gd name="T2" fmla="*/ 76 w 76"/>
                  <a:gd name="T3" fmla="*/ 50 h 120"/>
                  <a:gd name="T4" fmla="*/ 40 w 76"/>
                  <a:gd name="T5" fmla="*/ 120 h 120"/>
                  <a:gd name="T6" fmla="*/ 0 w 76"/>
                  <a:gd name="T7" fmla="*/ 17 h 120"/>
                  <a:gd name="T8" fmla="*/ 27 w 76"/>
                  <a:gd name="T9" fmla="*/ 0 h 120"/>
                </a:gdLst>
                <a:ahLst/>
                <a:cxnLst>
                  <a:cxn ang="0">
                    <a:pos x="T0" y="T1"/>
                  </a:cxn>
                  <a:cxn ang="0">
                    <a:pos x="T2" y="T3"/>
                  </a:cxn>
                  <a:cxn ang="0">
                    <a:pos x="T4" y="T5"/>
                  </a:cxn>
                  <a:cxn ang="0">
                    <a:pos x="T6" y="T7"/>
                  </a:cxn>
                  <a:cxn ang="0">
                    <a:pos x="T8" y="T9"/>
                  </a:cxn>
                </a:cxnLst>
                <a:rect l="0" t="0" r="r" b="b"/>
                <a:pathLst>
                  <a:path w="76" h="120">
                    <a:moveTo>
                      <a:pt x="27" y="0"/>
                    </a:moveTo>
                    <a:lnTo>
                      <a:pt x="76" y="50"/>
                    </a:lnTo>
                    <a:lnTo>
                      <a:pt x="40" y="120"/>
                    </a:lnTo>
                    <a:lnTo>
                      <a:pt x="0" y="1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iş1ídê">
                <a:extLst>
                  <a:ext uri="{FF2B5EF4-FFF2-40B4-BE49-F238E27FC236}">
                    <a16:creationId xmlns:a16="http://schemas.microsoft.com/office/drawing/2014/main" id="{A7049C72-9FE3-4B39-8F35-555AB6B768C2}"/>
                  </a:ext>
                </a:extLst>
              </p:cNvPr>
              <p:cNvSpPr/>
              <p:nvPr/>
            </p:nvSpPr>
            <p:spPr bwMode="auto">
              <a:xfrm>
                <a:off x="5229226" y="3705187"/>
                <a:ext cx="209550" cy="579438"/>
              </a:xfrm>
              <a:custGeom>
                <a:avLst/>
                <a:gdLst>
                  <a:gd name="T0" fmla="*/ 56 w 132"/>
                  <a:gd name="T1" fmla="*/ 0 h 365"/>
                  <a:gd name="T2" fmla="*/ 132 w 132"/>
                  <a:gd name="T3" fmla="*/ 365 h 365"/>
                  <a:gd name="T4" fmla="*/ 18 w 132"/>
                  <a:gd name="T5" fmla="*/ 148 h 365"/>
                  <a:gd name="T6" fmla="*/ 38 w 132"/>
                  <a:gd name="T7" fmla="*/ 122 h 365"/>
                  <a:gd name="T8" fmla="*/ 0 w 132"/>
                  <a:gd name="T9" fmla="*/ 93 h 365"/>
                  <a:gd name="T10" fmla="*/ 36 w 132"/>
                  <a:gd name="T11" fmla="*/ 11 h 365"/>
                  <a:gd name="T12" fmla="*/ 56 w 132"/>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32" h="365">
                    <a:moveTo>
                      <a:pt x="56" y="0"/>
                    </a:moveTo>
                    <a:lnTo>
                      <a:pt x="132" y="365"/>
                    </a:lnTo>
                    <a:lnTo>
                      <a:pt x="18" y="148"/>
                    </a:lnTo>
                    <a:lnTo>
                      <a:pt x="38" y="122"/>
                    </a:lnTo>
                    <a:lnTo>
                      <a:pt x="0" y="93"/>
                    </a:lnTo>
                    <a:lnTo>
                      <a:pt x="36" y="11"/>
                    </a:lnTo>
                    <a:lnTo>
                      <a:pt x="56"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ïŝḷiḓé">
                <a:extLst>
                  <a:ext uri="{FF2B5EF4-FFF2-40B4-BE49-F238E27FC236}">
                    <a16:creationId xmlns:a16="http://schemas.microsoft.com/office/drawing/2014/main" id="{5251C0CE-C111-427F-B1FF-78EE1E9EDB80}"/>
                  </a:ext>
                </a:extLst>
              </p:cNvPr>
              <p:cNvSpPr/>
              <p:nvPr/>
            </p:nvSpPr>
            <p:spPr bwMode="auto">
              <a:xfrm>
                <a:off x="5438776" y="3702012"/>
                <a:ext cx="230188" cy="582613"/>
              </a:xfrm>
              <a:custGeom>
                <a:avLst/>
                <a:gdLst>
                  <a:gd name="T0" fmla="*/ 78 w 145"/>
                  <a:gd name="T1" fmla="*/ 0 h 367"/>
                  <a:gd name="T2" fmla="*/ 0 w 145"/>
                  <a:gd name="T3" fmla="*/ 367 h 367"/>
                  <a:gd name="T4" fmla="*/ 126 w 145"/>
                  <a:gd name="T5" fmla="*/ 167 h 367"/>
                  <a:gd name="T6" fmla="*/ 109 w 145"/>
                  <a:gd name="T7" fmla="*/ 132 h 367"/>
                  <a:gd name="T8" fmla="*/ 145 w 145"/>
                  <a:gd name="T9" fmla="*/ 103 h 367"/>
                  <a:gd name="T10" fmla="*/ 106 w 145"/>
                  <a:gd name="T11" fmla="*/ 13 h 367"/>
                  <a:gd name="T12" fmla="*/ 78 w 145"/>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45" h="367">
                    <a:moveTo>
                      <a:pt x="78" y="0"/>
                    </a:moveTo>
                    <a:lnTo>
                      <a:pt x="0" y="367"/>
                    </a:lnTo>
                    <a:lnTo>
                      <a:pt x="126" y="167"/>
                    </a:lnTo>
                    <a:lnTo>
                      <a:pt x="109" y="132"/>
                    </a:lnTo>
                    <a:lnTo>
                      <a:pt x="145" y="103"/>
                    </a:lnTo>
                    <a:lnTo>
                      <a:pt x="106" y="13"/>
                    </a:lnTo>
                    <a:lnTo>
                      <a:pt x="78"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îṩḷïḑê">
                <a:extLst>
                  <a:ext uri="{FF2B5EF4-FFF2-40B4-BE49-F238E27FC236}">
                    <a16:creationId xmlns:a16="http://schemas.microsoft.com/office/drawing/2014/main" id="{762048BC-4BBB-4BC6-B5B5-0EE645790D5E}"/>
                  </a:ext>
                </a:extLst>
              </p:cNvPr>
              <p:cNvSpPr/>
              <p:nvPr/>
            </p:nvSpPr>
            <p:spPr bwMode="auto">
              <a:xfrm>
                <a:off x="5438776" y="3702012"/>
                <a:ext cx="207963" cy="582613"/>
              </a:xfrm>
              <a:custGeom>
                <a:avLst/>
                <a:gdLst>
                  <a:gd name="T0" fmla="*/ 78 w 131"/>
                  <a:gd name="T1" fmla="*/ 0 h 367"/>
                  <a:gd name="T2" fmla="*/ 0 w 131"/>
                  <a:gd name="T3" fmla="*/ 367 h 367"/>
                  <a:gd name="T4" fmla="*/ 114 w 131"/>
                  <a:gd name="T5" fmla="*/ 150 h 367"/>
                  <a:gd name="T6" fmla="*/ 95 w 131"/>
                  <a:gd name="T7" fmla="*/ 124 h 367"/>
                  <a:gd name="T8" fmla="*/ 131 w 131"/>
                  <a:gd name="T9" fmla="*/ 95 h 367"/>
                  <a:gd name="T10" fmla="*/ 106 w 131"/>
                  <a:gd name="T11" fmla="*/ 13 h 367"/>
                  <a:gd name="T12" fmla="*/ 78 w 131"/>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31" h="367">
                    <a:moveTo>
                      <a:pt x="78" y="0"/>
                    </a:moveTo>
                    <a:lnTo>
                      <a:pt x="0" y="367"/>
                    </a:lnTo>
                    <a:lnTo>
                      <a:pt x="114" y="150"/>
                    </a:lnTo>
                    <a:lnTo>
                      <a:pt x="95" y="124"/>
                    </a:lnTo>
                    <a:lnTo>
                      <a:pt x="131" y="95"/>
                    </a:lnTo>
                    <a:lnTo>
                      <a:pt x="106" y="13"/>
                    </a:lnTo>
                    <a:lnTo>
                      <a:pt x="78"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íṥļiḍê">
                <a:extLst>
                  <a:ext uri="{FF2B5EF4-FFF2-40B4-BE49-F238E27FC236}">
                    <a16:creationId xmlns:a16="http://schemas.microsoft.com/office/drawing/2014/main" id="{A2224CFE-7FAD-426D-9DFA-EF1C38916FC3}"/>
                  </a:ext>
                </a:extLst>
              </p:cNvPr>
              <p:cNvSpPr/>
              <p:nvPr/>
            </p:nvSpPr>
            <p:spPr bwMode="auto">
              <a:xfrm>
                <a:off x="5438776" y="3676612"/>
                <a:ext cx="122238" cy="193675"/>
              </a:xfrm>
              <a:custGeom>
                <a:avLst/>
                <a:gdLst>
                  <a:gd name="T0" fmla="*/ 49 w 77"/>
                  <a:gd name="T1" fmla="*/ 0 h 122"/>
                  <a:gd name="T2" fmla="*/ 0 w 77"/>
                  <a:gd name="T3" fmla="*/ 52 h 122"/>
                  <a:gd name="T4" fmla="*/ 34 w 77"/>
                  <a:gd name="T5" fmla="*/ 122 h 122"/>
                  <a:gd name="T6" fmla="*/ 77 w 77"/>
                  <a:gd name="T7" fmla="*/ 19 h 122"/>
                  <a:gd name="T8" fmla="*/ 49 w 77"/>
                  <a:gd name="T9" fmla="*/ 0 h 122"/>
                </a:gdLst>
                <a:ahLst/>
                <a:cxnLst>
                  <a:cxn ang="0">
                    <a:pos x="T0" y="T1"/>
                  </a:cxn>
                  <a:cxn ang="0">
                    <a:pos x="T2" y="T3"/>
                  </a:cxn>
                  <a:cxn ang="0">
                    <a:pos x="T4" y="T5"/>
                  </a:cxn>
                  <a:cxn ang="0">
                    <a:pos x="T6" y="T7"/>
                  </a:cxn>
                  <a:cxn ang="0">
                    <a:pos x="T8" y="T9"/>
                  </a:cxn>
                </a:cxnLst>
                <a:rect l="0" t="0" r="r" b="b"/>
                <a:pathLst>
                  <a:path w="77" h="122">
                    <a:moveTo>
                      <a:pt x="49" y="0"/>
                    </a:moveTo>
                    <a:lnTo>
                      <a:pt x="0" y="52"/>
                    </a:lnTo>
                    <a:lnTo>
                      <a:pt x="34" y="122"/>
                    </a:lnTo>
                    <a:lnTo>
                      <a:pt x="77" y="19"/>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îś1îḋe">
                <a:extLst>
                  <a:ext uri="{FF2B5EF4-FFF2-40B4-BE49-F238E27FC236}">
                    <a16:creationId xmlns:a16="http://schemas.microsoft.com/office/drawing/2014/main" id="{73E63FC2-4AC8-4F0C-8B60-FDDD7A68AB97}"/>
                  </a:ext>
                </a:extLst>
              </p:cNvPr>
              <p:cNvSpPr/>
              <p:nvPr/>
            </p:nvSpPr>
            <p:spPr bwMode="auto">
              <a:xfrm>
                <a:off x="5402263" y="3865524"/>
                <a:ext cx="73025" cy="61913"/>
              </a:xfrm>
              <a:custGeom>
                <a:avLst/>
                <a:gdLst>
                  <a:gd name="T0" fmla="*/ 5 w 28"/>
                  <a:gd name="T1" fmla="*/ 0 h 24"/>
                  <a:gd name="T2" fmla="*/ 24 w 28"/>
                  <a:gd name="T3" fmla="*/ 0 h 24"/>
                  <a:gd name="T4" fmla="*/ 24 w 28"/>
                  <a:gd name="T5" fmla="*/ 24 h 24"/>
                  <a:gd name="T6" fmla="*/ 5 w 28"/>
                  <a:gd name="T7" fmla="*/ 24 h 24"/>
                  <a:gd name="T8" fmla="*/ 5 w 28"/>
                  <a:gd name="T9" fmla="*/ 0 h 24"/>
                </a:gdLst>
                <a:ahLst/>
                <a:cxnLst>
                  <a:cxn ang="0">
                    <a:pos x="T0" y="T1"/>
                  </a:cxn>
                  <a:cxn ang="0">
                    <a:pos x="T2" y="T3"/>
                  </a:cxn>
                  <a:cxn ang="0">
                    <a:pos x="T4" y="T5"/>
                  </a:cxn>
                  <a:cxn ang="0">
                    <a:pos x="T6" y="T7"/>
                  </a:cxn>
                  <a:cxn ang="0">
                    <a:pos x="T8" y="T9"/>
                  </a:cxn>
                </a:cxnLst>
                <a:rect l="0" t="0" r="r" b="b"/>
                <a:pathLst>
                  <a:path w="28" h="24">
                    <a:moveTo>
                      <a:pt x="5" y="0"/>
                    </a:moveTo>
                    <a:cubicBezTo>
                      <a:pt x="24" y="0"/>
                      <a:pt x="24" y="0"/>
                      <a:pt x="24" y="0"/>
                    </a:cubicBezTo>
                    <a:cubicBezTo>
                      <a:pt x="28" y="8"/>
                      <a:pt x="27" y="16"/>
                      <a:pt x="24" y="24"/>
                    </a:cubicBezTo>
                    <a:cubicBezTo>
                      <a:pt x="5" y="24"/>
                      <a:pt x="5" y="24"/>
                      <a:pt x="5" y="24"/>
                    </a:cubicBezTo>
                    <a:cubicBezTo>
                      <a:pt x="1" y="16"/>
                      <a:pt x="0" y="8"/>
                      <a:pt x="5" y="0"/>
                    </a:cubicBezTo>
                    <a:close/>
                  </a:path>
                </a:pathLst>
              </a:custGeom>
              <a:solidFill>
                <a:srgbClr val="CF77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îṡlídè">
                <a:extLst>
                  <a:ext uri="{FF2B5EF4-FFF2-40B4-BE49-F238E27FC236}">
                    <a16:creationId xmlns:a16="http://schemas.microsoft.com/office/drawing/2014/main" id="{3C69CDE1-AC1C-47AE-BC08-72CDBFF5252A}"/>
                  </a:ext>
                </a:extLst>
              </p:cNvPr>
              <p:cNvSpPr/>
              <p:nvPr/>
            </p:nvSpPr>
            <p:spPr bwMode="auto">
              <a:xfrm>
                <a:off x="5430838" y="4279862"/>
                <a:ext cx="20638" cy="168275"/>
              </a:xfrm>
              <a:custGeom>
                <a:avLst/>
                <a:gdLst>
                  <a:gd name="T0" fmla="*/ 0 w 8"/>
                  <a:gd name="T1" fmla="*/ 65 h 65"/>
                  <a:gd name="T2" fmla="*/ 4 w 8"/>
                  <a:gd name="T3" fmla="*/ 0 h 65"/>
                  <a:gd name="T4" fmla="*/ 8 w 8"/>
                  <a:gd name="T5" fmla="*/ 65 h 65"/>
                  <a:gd name="T6" fmla="*/ 0 w 8"/>
                  <a:gd name="T7" fmla="*/ 65 h 65"/>
                </a:gdLst>
                <a:ahLst/>
                <a:cxnLst>
                  <a:cxn ang="0">
                    <a:pos x="T0" y="T1"/>
                  </a:cxn>
                  <a:cxn ang="0">
                    <a:pos x="T2" y="T3"/>
                  </a:cxn>
                  <a:cxn ang="0">
                    <a:pos x="T4" y="T5"/>
                  </a:cxn>
                  <a:cxn ang="0">
                    <a:pos x="T6" y="T7"/>
                  </a:cxn>
                </a:cxnLst>
                <a:rect l="0" t="0" r="r" b="b"/>
                <a:pathLst>
                  <a:path w="8" h="65">
                    <a:moveTo>
                      <a:pt x="0" y="65"/>
                    </a:moveTo>
                    <a:cubicBezTo>
                      <a:pt x="1" y="49"/>
                      <a:pt x="2" y="29"/>
                      <a:pt x="4" y="0"/>
                    </a:cubicBezTo>
                    <a:cubicBezTo>
                      <a:pt x="6" y="29"/>
                      <a:pt x="7" y="49"/>
                      <a:pt x="8" y="65"/>
                    </a:cubicBezTo>
                    <a:cubicBezTo>
                      <a:pt x="5" y="65"/>
                      <a:pt x="3" y="65"/>
                      <a:pt x="0" y="65"/>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ísḻiďê">
                <a:extLst>
                  <a:ext uri="{FF2B5EF4-FFF2-40B4-BE49-F238E27FC236}">
                    <a16:creationId xmlns:a16="http://schemas.microsoft.com/office/drawing/2014/main" id="{4B74DED0-A6B8-477C-A2CC-227D2157D081}"/>
                  </a:ext>
                </a:extLst>
              </p:cNvPr>
              <p:cNvSpPr/>
              <p:nvPr/>
            </p:nvSpPr>
            <p:spPr bwMode="auto">
              <a:xfrm>
                <a:off x="5607051" y="3401974"/>
                <a:ext cx="65088" cy="119063"/>
              </a:xfrm>
              <a:custGeom>
                <a:avLst/>
                <a:gdLst>
                  <a:gd name="T0" fmla="*/ 17 w 25"/>
                  <a:gd name="T1" fmla="*/ 2 h 46"/>
                  <a:gd name="T2" fmla="*/ 23 w 25"/>
                  <a:gd name="T3" fmla="*/ 25 h 46"/>
                  <a:gd name="T4" fmla="*/ 8 w 25"/>
                  <a:gd name="T5" fmla="*/ 45 h 46"/>
                  <a:gd name="T6" fmla="*/ 2 w 25"/>
                  <a:gd name="T7" fmla="*/ 21 h 46"/>
                  <a:gd name="T8" fmla="*/ 17 w 25"/>
                  <a:gd name="T9" fmla="*/ 2 h 46"/>
                </a:gdLst>
                <a:ahLst/>
                <a:cxnLst>
                  <a:cxn ang="0">
                    <a:pos x="T0" y="T1"/>
                  </a:cxn>
                  <a:cxn ang="0">
                    <a:pos x="T2" y="T3"/>
                  </a:cxn>
                  <a:cxn ang="0">
                    <a:pos x="T4" y="T5"/>
                  </a:cxn>
                  <a:cxn ang="0">
                    <a:pos x="T6" y="T7"/>
                  </a:cxn>
                  <a:cxn ang="0">
                    <a:pos x="T8" y="T9"/>
                  </a:cxn>
                </a:cxnLst>
                <a:rect l="0" t="0" r="r" b="b"/>
                <a:pathLst>
                  <a:path w="25" h="46">
                    <a:moveTo>
                      <a:pt x="17" y="2"/>
                    </a:moveTo>
                    <a:cubicBezTo>
                      <a:pt x="23" y="3"/>
                      <a:pt x="25" y="14"/>
                      <a:pt x="23" y="25"/>
                    </a:cubicBezTo>
                    <a:cubicBezTo>
                      <a:pt x="20" y="37"/>
                      <a:pt x="13" y="46"/>
                      <a:pt x="8" y="45"/>
                    </a:cubicBezTo>
                    <a:cubicBezTo>
                      <a:pt x="2" y="44"/>
                      <a:pt x="0" y="33"/>
                      <a:pt x="2" y="21"/>
                    </a:cubicBezTo>
                    <a:cubicBezTo>
                      <a:pt x="5" y="9"/>
                      <a:pt x="12" y="0"/>
                      <a:pt x="17" y="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ïṧ1ïḋé">
                <a:extLst>
                  <a:ext uri="{FF2B5EF4-FFF2-40B4-BE49-F238E27FC236}">
                    <a16:creationId xmlns:a16="http://schemas.microsoft.com/office/drawing/2014/main" id="{455058E3-CE75-46EC-8ADD-DE5FE8698FBE}"/>
                  </a:ext>
                </a:extLst>
              </p:cNvPr>
              <p:cNvSpPr/>
              <p:nvPr/>
            </p:nvSpPr>
            <p:spPr bwMode="auto">
              <a:xfrm>
                <a:off x="5216526" y="3130512"/>
                <a:ext cx="442913" cy="317500"/>
              </a:xfrm>
              <a:custGeom>
                <a:avLst/>
                <a:gdLst>
                  <a:gd name="T0" fmla="*/ 168 w 171"/>
                  <a:gd name="T1" fmla="*/ 98 h 123"/>
                  <a:gd name="T2" fmla="*/ 86 w 171"/>
                  <a:gd name="T3" fmla="*/ 0 h 123"/>
                  <a:gd name="T4" fmla="*/ 3 w 171"/>
                  <a:gd name="T5" fmla="*/ 98 h 123"/>
                  <a:gd name="T6" fmla="*/ 16 w 171"/>
                  <a:gd name="T7" fmla="*/ 120 h 123"/>
                  <a:gd name="T8" fmla="*/ 23 w 171"/>
                  <a:gd name="T9" fmla="*/ 111 h 123"/>
                  <a:gd name="T10" fmla="*/ 47 w 171"/>
                  <a:gd name="T11" fmla="*/ 48 h 123"/>
                  <a:gd name="T12" fmla="*/ 85 w 171"/>
                  <a:gd name="T13" fmla="*/ 55 h 123"/>
                  <a:gd name="T14" fmla="*/ 124 w 171"/>
                  <a:gd name="T15" fmla="*/ 48 h 123"/>
                  <a:gd name="T16" fmla="*/ 148 w 171"/>
                  <a:gd name="T17" fmla="*/ 111 h 123"/>
                  <a:gd name="T18" fmla="*/ 154 w 171"/>
                  <a:gd name="T19" fmla="*/ 121 h 123"/>
                  <a:gd name="T20" fmla="*/ 168 w 171"/>
                  <a:gd name="T21" fmla="*/ 9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23">
                    <a:moveTo>
                      <a:pt x="168" y="98"/>
                    </a:moveTo>
                    <a:cubicBezTo>
                      <a:pt x="171" y="47"/>
                      <a:pt x="149" y="0"/>
                      <a:pt x="86" y="0"/>
                    </a:cubicBezTo>
                    <a:cubicBezTo>
                      <a:pt x="22" y="0"/>
                      <a:pt x="0" y="47"/>
                      <a:pt x="3" y="98"/>
                    </a:cubicBezTo>
                    <a:cubicBezTo>
                      <a:pt x="8" y="99"/>
                      <a:pt x="14" y="108"/>
                      <a:pt x="16" y="120"/>
                    </a:cubicBezTo>
                    <a:cubicBezTo>
                      <a:pt x="20" y="123"/>
                      <a:pt x="23" y="121"/>
                      <a:pt x="23" y="111"/>
                    </a:cubicBezTo>
                    <a:cubicBezTo>
                      <a:pt x="23" y="81"/>
                      <a:pt x="27" y="54"/>
                      <a:pt x="47" y="48"/>
                    </a:cubicBezTo>
                    <a:cubicBezTo>
                      <a:pt x="67" y="42"/>
                      <a:pt x="71" y="55"/>
                      <a:pt x="85" y="55"/>
                    </a:cubicBezTo>
                    <a:cubicBezTo>
                      <a:pt x="100" y="55"/>
                      <a:pt x="105" y="42"/>
                      <a:pt x="124" y="48"/>
                    </a:cubicBezTo>
                    <a:cubicBezTo>
                      <a:pt x="143" y="53"/>
                      <a:pt x="148" y="81"/>
                      <a:pt x="148" y="111"/>
                    </a:cubicBezTo>
                    <a:cubicBezTo>
                      <a:pt x="148" y="121"/>
                      <a:pt x="150" y="123"/>
                      <a:pt x="154" y="121"/>
                    </a:cubicBezTo>
                    <a:cubicBezTo>
                      <a:pt x="157" y="108"/>
                      <a:pt x="163" y="98"/>
                      <a:pt x="168" y="98"/>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îşļïḍè">
                <a:extLst>
                  <a:ext uri="{FF2B5EF4-FFF2-40B4-BE49-F238E27FC236}">
                    <a16:creationId xmlns:a16="http://schemas.microsoft.com/office/drawing/2014/main" id="{54DEEDEA-BE2D-44A6-B50C-4EDB904802B6}"/>
                  </a:ext>
                </a:extLst>
              </p:cNvPr>
              <p:cNvSpPr/>
              <p:nvPr/>
            </p:nvSpPr>
            <p:spPr bwMode="auto">
              <a:xfrm>
                <a:off x="5154613" y="3070187"/>
                <a:ext cx="488950" cy="377825"/>
              </a:xfrm>
              <a:custGeom>
                <a:avLst/>
                <a:gdLst>
                  <a:gd name="T0" fmla="*/ 187 w 189"/>
                  <a:gd name="T1" fmla="*/ 49 h 146"/>
                  <a:gd name="T2" fmla="*/ 11 w 189"/>
                  <a:gd name="T3" fmla="*/ 146 h 146"/>
                  <a:gd name="T4" fmla="*/ 99 w 189"/>
                  <a:gd name="T5" fmla="*/ 50 h 146"/>
                  <a:gd name="T6" fmla="*/ 187 w 189"/>
                  <a:gd name="T7" fmla="*/ 49 h 146"/>
                </a:gdLst>
                <a:ahLst/>
                <a:cxnLst>
                  <a:cxn ang="0">
                    <a:pos x="T0" y="T1"/>
                  </a:cxn>
                  <a:cxn ang="0">
                    <a:pos x="T2" y="T3"/>
                  </a:cxn>
                  <a:cxn ang="0">
                    <a:pos x="T4" y="T5"/>
                  </a:cxn>
                  <a:cxn ang="0">
                    <a:pos x="T6" y="T7"/>
                  </a:cxn>
                </a:cxnLst>
                <a:rect l="0" t="0" r="r" b="b"/>
                <a:pathLst>
                  <a:path w="189" h="146">
                    <a:moveTo>
                      <a:pt x="187" y="49"/>
                    </a:moveTo>
                    <a:cubicBezTo>
                      <a:pt x="183" y="78"/>
                      <a:pt x="46" y="141"/>
                      <a:pt x="11" y="146"/>
                    </a:cubicBezTo>
                    <a:cubicBezTo>
                      <a:pt x="0" y="0"/>
                      <a:pt x="90" y="80"/>
                      <a:pt x="99" y="50"/>
                    </a:cubicBezTo>
                    <a:cubicBezTo>
                      <a:pt x="101" y="43"/>
                      <a:pt x="189" y="55"/>
                      <a:pt x="187" y="49"/>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iSļiḓê">
                <a:extLst>
                  <a:ext uri="{FF2B5EF4-FFF2-40B4-BE49-F238E27FC236}">
                    <a16:creationId xmlns:a16="http://schemas.microsoft.com/office/drawing/2014/main" id="{7D8FD9D1-2683-4EBD-A35B-A62A5E88C522}"/>
                  </a:ext>
                </a:extLst>
              </p:cNvPr>
              <p:cNvSpPr/>
              <p:nvPr/>
            </p:nvSpPr>
            <p:spPr bwMode="auto">
              <a:xfrm>
                <a:off x="5465763" y="3135274"/>
                <a:ext cx="242888" cy="323850"/>
              </a:xfrm>
              <a:custGeom>
                <a:avLst/>
                <a:gdLst>
                  <a:gd name="T0" fmla="*/ 3 w 94"/>
                  <a:gd name="T1" fmla="*/ 0 h 125"/>
                  <a:gd name="T2" fmla="*/ 81 w 94"/>
                  <a:gd name="T3" fmla="*/ 125 h 125"/>
                  <a:gd name="T4" fmla="*/ 48 w 94"/>
                  <a:gd name="T5" fmla="*/ 17 h 125"/>
                  <a:gd name="T6" fmla="*/ 3 w 94"/>
                  <a:gd name="T7" fmla="*/ 0 h 125"/>
                </a:gdLst>
                <a:ahLst/>
                <a:cxnLst>
                  <a:cxn ang="0">
                    <a:pos x="T0" y="T1"/>
                  </a:cxn>
                  <a:cxn ang="0">
                    <a:pos x="T2" y="T3"/>
                  </a:cxn>
                  <a:cxn ang="0">
                    <a:pos x="T4" y="T5"/>
                  </a:cxn>
                  <a:cxn ang="0">
                    <a:pos x="T6" y="T7"/>
                  </a:cxn>
                </a:cxnLst>
                <a:rect l="0" t="0" r="r" b="b"/>
                <a:pathLst>
                  <a:path w="94" h="125">
                    <a:moveTo>
                      <a:pt x="3" y="0"/>
                    </a:moveTo>
                    <a:cubicBezTo>
                      <a:pt x="1" y="29"/>
                      <a:pt x="48" y="113"/>
                      <a:pt x="81" y="125"/>
                    </a:cubicBezTo>
                    <a:cubicBezTo>
                      <a:pt x="94" y="20"/>
                      <a:pt x="67" y="26"/>
                      <a:pt x="48" y="17"/>
                    </a:cubicBezTo>
                    <a:cubicBezTo>
                      <a:pt x="41" y="14"/>
                      <a:pt x="0" y="6"/>
                      <a:pt x="3" y="0"/>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îṡļîḑè">
                <a:extLst>
                  <a:ext uri="{FF2B5EF4-FFF2-40B4-BE49-F238E27FC236}">
                    <a16:creationId xmlns:a16="http://schemas.microsoft.com/office/drawing/2014/main" id="{8AD1C422-046E-4C0B-B756-526847CBAC09}"/>
                  </a:ext>
                </a:extLst>
              </p:cNvPr>
              <p:cNvSpPr/>
              <p:nvPr/>
            </p:nvSpPr>
            <p:spPr bwMode="auto">
              <a:xfrm>
                <a:off x="3638551" y="4198899"/>
                <a:ext cx="4887913" cy="487363"/>
              </a:xfrm>
              <a:custGeom>
                <a:avLst/>
                <a:gdLst>
                  <a:gd name="T0" fmla="*/ 569 w 3079"/>
                  <a:gd name="T1" fmla="*/ 0 h 307"/>
                  <a:gd name="T2" fmla="*/ 2509 w 3079"/>
                  <a:gd name="T3" fmla="*/ 0 h 307"/>
                  <a:gd name="T4" fmla="*/ 3079 w 3079"/>
                  <a:gd name="T5" fmla="*/ 307 h 307"/>
                  <a:gd name="T6" fmla="*/ 0 w 3079"/>
                  <a:gd name="T7" fmla="*/ 307 h 307"/>
                  <a:gd name="T8" fmla="*/ 569 w 3079"/>
                  <a:gd name="T9" fmla="*/ 0 h 307"/>
                </a:gdLst>
                <a:ahLst/>
                <a:cxnLst>
                  <a:cxn ang="0">
                    <a:pos x="T0" y="T1"/>
                  </a:cxn>
                  <a:cxn ang="0">
                    <a:pos x="T2" y="T3"/>
                  </a:cxn>
                  <a:cxn ang="0">
                    <a:pos x="T4" y="T5"/>
                  </a:cxn>
                  <a:cxn ang="0">
                    <a:pos x="T6" y="T7"/>
                  </a:cxn>
                  <a:cxn ang="0">
                    <a:pos x="T8" y="T9"/>
                  </a:cxn>
                </a:cxnLst>
                <a:rect l="0" t="0" r="r" b="b"/>
                <a:pathLst>
                  <a:path w="3079" h="307">
                    <a:moveTo>
                      <a:pt x="569" y="0"/>
                    </a:moveTo>
                    <a:lnTo>
                      <a:pt x="2509" y="0"/>
                    </a:lnTo>
                    <a:lnTo>
                      <a:pt x="3079" y="307"/>
                    </a:lnTo>
                    <a:lnTo>
                      <a:pt x="0" y="307"/>
                    </a:lnTo>
                    <a:lnTo>
                      <a:pt x="569" y="0"/>
                    </a:lnTo>
                    <a:close/>
                  </a:path>
                </a:pathLst>
              </a:custGeom>
              <a:solidFill>
                <a:srgbClr val="CF77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ísľîḍè">
                <a:extLst>
                  <a:ext uri="{FF2B5EF4-FFF2-40B4-BE49-F238E27FC236}">
                    <a16:creationId xmlns:a16="http://schemas.microsoft.com/office/drawing/2014/main" id="{0AC1A7F0-CA7B-4F1A-AEE4-4EAB9EB48F17}"/>
                  </a:ext>
                </a:extLst>
              </p:cNvPr>
              <p:cNvSpPr/>
              <p:nvPr/>
            </p:nvSpPr>
            <p:spPr bwMode="auto">
              <a:xfrm>
                <a:off x="7115176" y="4341774"/>
                <a:ext cx="628650" cy="188913"/>
              </a:xfrm>
              <a:custGeom>
                <a:avLst/>
                <a:gdLst>
                  <a:gd name="T0" fmla="*/ 0 w 396"/>
                  <a:gd name="T1" fmla="*/ 0 h 119"/>
                  <a:gd name="T2" fmla="*/ 293 w 396"/>
                  <a:gd name="T3" fmla="*/ 2 h 119"/>
                  <a:gd name="T4" fmla="*/ 396 w 396"/>
                  <a:gd name="T5" fmla="*/ 117 h 119"/>
                  <a:gd name="T6" fmla="*/ 8 w 396"/>
                  <a:gd name="T7" fmla="*/ 119 h 119"/>
                  <a:gd name="T8" fmla="*/ 0 w 396"/>
                  <a:gd name="T9" fmla="*/ 0 h 119"/>
                </a:gdLst>
                <a:ahLst/>
                <a:cxnLst>
                  <a:cxn ang="0">
                    <a:pos x="T0" y="T1"/>
                  </a:cxn>
                  <a:cxn ang="0">
                    <a:pos x="T2" y="T3"/>
                  </a:cxn>
                  <a:cxn ang="0">
                    <a:pos x="T4" y="T5"/>
                  </a:cxn>
                  <a:cxn ang="0">
                    <a:pos x="T6" y="T7"/>
                  </a:cxn>
                  <a:cxn ang="0">
                    <a:pos x="T8" y="T9"/>
                  </a:cxn>
                </a:cxnLst>
                <a:rect l="0" t="0" r="r" b="b"/>
                <a:pathLst>
                  <a:path w="396" h="119">
                    <a:moveTo>
                      <a:pt x="0" y="0"/>
                    </a:moveTo>
                    <a:lnTo>
                      <a:pt x="293" y="2"/>
                    </a:lnTo>
                    <a:lnTo>
                      <a:pt x="396" y="117"/>
                    </a:lnTo>
                    <a:lnTo>
                      <a:pt x="8"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iṡļïḋé">
                <a:extLst>
                  <a:ext uri="{FF2B5EF4-FFF2-40B4-BE49-F238E27FC236}">
                    <a16:creationId xmlns:a16="http://schemas.microsoft.com/office/drawing/2014/main" id="{F5DAB3A1-8418-4AD0-A300-3F736CB41FF6}"/>
                  </a:ext>
                </a:extLst>
              </p:cNvPr>
              <p:cNvSpPr/>
              <p:nvPr/>
            </p:nvSpPr>
            <p:spPr bwMode="auto">
              <a:xfrm>
                <a:off x="7513638" y="4214774"/>
                <a:ext cx="173038" cy="73025"/>
              </a:xfrm>
              <a:custGeom>
                <a:avLst/>
                <a:gdLst>
                  <a:gd name="T0" fmla="*/ 3 w 67"/>
                  <a:gd name="T1" fmla="*/ 0 h 28"/>
                  <a:gd name="T2" fmla="*/ 43 w 67"/>
                  <a:gd name="T3" fmla="*/ 8 h 28"/>
                  <a:gd name="T4" fmla="*/ 66 w 67"/>
                  <a:gd name="T5" fmla="*/ 23 h 28"/>
                  <a:gd name="T6" fmla="*/ 44 w 67"/>
                  <a:gd name="T7" fmla="*/ 27 h 28"/>
                  <a:gd name="T8" fmla="*/ 16 w 67"/>
                  <a:gd name="T9" fmla="*/ 20 h 28"/>
                  <a:gd name="T10" fmla="*/ 3 w 67"/>
                  <a:gd name="T11" fmla="*/ 0 h 28"/>
                </a:gdLst>
                <a:ahLst/>
                <a:cxnLst>
                  <a:cxn ang="0">
                    <a:pos x="T0" y="T1"/>
                  </a:cxn>
                  <a:cxn ang="0">
                    <a:pos x="T2" y="T3"/>
                  </a:cxn>
                  <a:cxn ang="0">
                    <a:pos x="T4" y="T5"/>
                  </a:cxn>
                  <a:cxn ang="0">
                    <a:pos x="T6" y="T7"/>
                  </a:cxn>
                  <a:cxn ang="0">
                    <a:pos x="T8" y="T9"/>
                  </a:cxn>
                  <a:cxn ang="0">
                    <a:pos x="T10" y="T11"/>
                  </a:cxn>
                </a:cxnLst>
                <a:rect l="0" t="0" r="r" b="b"/>
                <a:pathLst>
                  <a:path w="67" h="28">
                    <a:moveTo>
                      <a:pt x="3" y="0"/>
                    </a:moveTo>
                    <a:cubicBezTo>
                      <a:pt x="43" y="8"/>
                      <a:pt x="43" y="8"/>
                      <a:pt x="43" y="8"/>
                    </a:cubicBezTo>
                    <a:cubicBezTo>
                      <a:pt x="48" y="9"/>
                      <a:pt x="67" y="18"/>
                      <a:pt x="66" y="23"/>
                    </a:cubicBezTo>
                    <a:cubicBezTo>
                      <a:pt x="65" y="28"/>
                      <a:pt x="49" y="28"/>
                      <a:pt x="44" y="27"/>
                    </a:cubicBezTo>
                    <a:cubicBezTo>
                      <a:pt x="16" y="20"/>
                      <a:pt x="16" y="20"/>
                      <a:pt x="16" y="20"/>
                    </a:cubicBezTo>
                    <a:cubicBezTo>
                      <a:pt x="0" y="16"/>
                      <a:pt x="2" y="6"/>
                      <a:pt x="3" y="0"/>
                    </a:cubicBez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ïṧ1íde">
                <a:extLst>
                  <a:ext uri="{FF2B5EF4-FFF2-40B4-BE49-F238E27FC236}">
                    <a16:creationId xmlns:a16="http://schemas.microsoft.com/office/drawing/2014/main" id="{55FCF569-13C2-474F-9AD9-0643469AA939}"/>
                  </a:ext>
                </a:extLst>
              </p:cNvPr>
              <p:cNvSpPr/>
              <p:nvPr/>
            </p:nvSpPr>
            <p:spPr bwMode="auto">
              <a:xfrm>
                <a:off x="7461251" y="4252874"/>
                <a:ext cx="300038" cy="176213"/>
              </a:xfrm>
              <a:custGeom>
                <a:avLst/>
                <a:gdLst>
                  <a:gd name="T0" fmla="*/ 14 w 116"/>
                  <a:gd name="T1" fmla="*/ 18 h 68"/>
                  <a:gd name="T2" fmla="*/ 12 w 116"/>
                  <a:gd name="T3" fmla="*/ 18 h 68"/>
                  <a:gd name="T4" fmla="*/ 18 w 116"/>
                  <a:gd name="T5" fmla="*/ 35 h 68"/>
                  <a:gd name="T6" fmla="*/ 21 w 116"/>
                  <a:gd name="T7" fmla="*/ 52 h 68"/>
                  <a:gd name="T8" fmla="*/ 28 w 116"/>
                  <a:gd name="T9" fmla="*/ 68 h 68"/>
                  <a:gd name="T10" fmla="*/ 68 w 116"/>
                  <a:gd name="T11" fmla="*/ 68 h 68"/>
                  <a:gd name="T12" fmla="*/ 99 w 116"/>
                  <a:gd name="T13" fmla="*/ 57 h 68"/>
                  <a:gd name="T14" fmla="*/ 95 w 116"/>
                  <a:gd name="T15" fmla="*/ 10 h 68"/>
                  <a:gd name="T16" fmla="*/ 77 w 116"/>
                  <a:gd name="T17" fmla="*/ 1 h 68"/>
                  <a:gd name="T18" fmla="*/ 14 w 116"/>
                  <a:gd name="T19" fmla="*/ 1 h 68"/>
                  <a:gd name="T20" fmla="*/ 14 w 116"/>
                  <a:gd name="T21"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68">
                    <a:moveTo>
                      <a:pt x="14" y="18"/>
                    </a:moveTo>
                    <a:cubicBezTo>
                      <a:pt x="12" y="18"/>
                      <a:pt x="12" y="18"/>
                      <a:pt x="12" y="18"/>
                    </a:cubicBezTo>
                    <a:cubicBezTo>
                      <a:pt x="6" y="23"/>
                      <a:pt x="10" y="34"/>
                      <a:pt x="18" y="35"/>
                    </a:cubicBezTo>
                    <a:cubicBezTo>
                      <a:pt x="11" y="39"/>
                      <a:pt x="13" y="50"/>
                      <a:pt x="21" y="52"/>
                    </a:cubicBezTo>
                    <a:cubicBezTo>
                      <a:pt x="15" y="57"/>
                      <a:pt x="19" y="68"/>
                      <a:pt x="28" y="68"/>
                    </a:cubicBezTo>
                    <a:cubicBezTo>
                      <a:pt x="68" y="68"/>
                      <a:pt x="68" y="68"/>
                      <a:pt x="68" y="68"/>
                    </a:cubicBezTo>
                    <a:cubicBezTo>
                      <a:pt x="79" y="68"/>
                      <a:pt x="94" y="62"/>
                      <a:pt x="99" y="57"/>
                    </a:cubicBezTo>
                    <a:cubicBezTo>
                      <a:pt x="116" y="43"/>
                      <a:pt x="105" y="17"/>
                      <a:pt x="95" y="10"/>
                    </a:cubicBezTo>
                    <a:cubicBezTo>
                      <a:pt x="88" y="5"/>
                      <a:pt x="83" y="1"/>
                      <a:pt x="77" y="1"/>
                    </a:cubicBezTo>
                    <a:cubicBezTo>
                      <a:pt x="14" y="1"/>
                      <a:pt x="14" y="1"/>
                      <a:pt x="14" y="1"/>
                    </a:cubicBezTo>
                    <a:cubicBezTo>
                      <a:pt x="0" y="0"/>
                      <a:pt x="2" y="18"/>
                      <a:pt x="14" y="18"/>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îŝ1ïḋe">
                <a:extLst>
                  <a:ext uri="{FF2B5EF4-FFF2-40B4-BE49-F238E27FC236}">
                    <a16:creationId xmlns:a16="http://schemas.microsoft.com/office/drawing/2014/main" id="{9A1ABAEC-A46A-4E3B-B469-BBDB75725791}"/>
                  </a:ext>
                </a:extLst>
              </p:cNvPr>
              <p:cNvSpPr/>
              <p:nvPr/>
            </p:nvSpPr>
            <p:spPr bwMode="auto">
              <a:xfrm>
                <a:off x="7489826" y="4300499"/>
                <a:ext cx="61913" cy="90488"/>
              </a:xfrm>
              <a:custGeom>
                <a:avLst/>
                <a:gdLst>
                  <a:gd name="T0" fmla="*/ 24 w 24"/>
                  <a:gd name="T1" fmla="*/ 35 h 35"/>
                  <a:gd name="T2" fmla="*/ 9 w 24"/>
                  <a:gd name="T3" fmla="*/ 35 h 35"/>
                  <a:gd name="T4" fmla="*/ 10 w 24"/>
                  <a:gd name="T5" fmla="*/ 34 h 35"/>
                  <a:gd name="T6" fmla="*/ 8 w 24"/>
                  <a:gd name="T7" fmla="*/ 34 h 35"/>
                  <a:gd name="T8" fmla="*/ 24 w 24"/>
                  <a:gd name="T9" fmla="*/ 35 h 35"/>
                  <a:gd name="T10" fmla="*/ 1 w 24"/>
                  <a:gd name="T11" fmla="*/ 0 h 35"/>
                  <a:gd name="T12" fmla="*/ 0 w 24"/>
                  <a:gd name="T13" fmla="*/ 2 h 35"/>
                  <a:gd name="T14" fmla="*/ 21 w 24"/>
                  <a:gd name="T15" fmla="*/ 1 h 35"/>
                  <a:gd name="T16" fmla="*/ 1 w 24"/>
                  <a:gd name="T17" fmla="*/ 0 h 35"/>
                  <a:gd name="T18" fmla="*/ 1 w 24"/>
                  <a:gd name="T19" fmla="*/ 0 h 35"/>
                  <a:gd name="T20" fmla="*/ 4 w 24"/>
                  <a:gd name="T21" fmla="*/ 16 h 35"/>
                  <a:gd name="T22" fmla="*/ 7 w 24"/>
                  <a:gd name="T23" fmla="*/ 17 h 35"/>
                  <a:gd name="T24" fmla="*/ 6 w 24"/>
                  <a:gd name="T25" fmla="*/ 18 h 35"/>
                  <a:gd name="T26" fmla="*/ 23 w 24"/>
                  <a:gd name="T27" fmla="*/ 18 h 35"/>
                  <a:gd name="T28" fmla="*/ 4 w 24"/>
                  <a:gd name="T29"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24" y="35"/>
                    </a:moveTo>
                    <a:cubicBezTo>
                      <a:pt x="24" y="35"/>
                      <a:pt x="16" y="35"/>
                      <a:pt x="9" y="35"/>
                    </a:cubicBezTo>
                    <a:cubicBezTo>
                      <a:pt x="9" y="35"/>
                      <a:pt x="10" y="35"/>
                      <a:pt x="10" y="34"/>
                    </a:cubicBezTo>
                    <a:cubicBezTo>
                      <a:pt x="9" y="34"/>
                      <a:pt x="9" y="34"/>
                      <a:pt x="8" y="34"/>
                    </a:cubicBezTo>
                    <a:cubicBezTo>
                      <a:pt x="15" y="34"/>
                      <a:pt x="24" y="35"/>
                      <a:pt x="24" y="35"/>
                    </a:cubicBezTo>
                    <a:close/>
                    <a:moveTo>
                      <a:pt x="1" y="0"/>
                    </a:moveTo>
                    <a:cubicBezTo>
                      <a:pt x="1" y="1"/>
                      <a:pt x="0" y="1"/>
                      <a:pt x="0" y="2"/>
                    </a:cubicBezTo>
                    <a:cubicBezTo>
                      <a:pt x="8" y="2"/>
                      <a:pt x="21" y="1"/>
                      <a:pt x="21" y="1"/>
                    </a:cubicBezTo>
                    <a:cubicBezTo>
                      <a:pt x="21" y="1"/>
                      <a:pt x="7" y="0"/>
                      <a:pt x="1" y="0"/>
                    </a:cubicBezTo>
                    <a:cubicBezTo>
                      <a:pt x="2" y="0"/>
                      <a:pt x="1" y="0"/>
                      <a:pt x="1" y="0"/>
                    </a:cubicBezTo>
                    <a:close/>
                    <a:moveTo>
                      <a:pt x="4" y="16"/>
                    </a:moveTo>
                    <a:cubicBezTo>
                      <a:pt x="5" y="17"/>
                      <a:pt x="6" y="17"/>
                      <a:pt x="7" y="17"/>
                    </a:cubicBezTo>
                    <a:cubicBezTo>
                      <a:pt x="7" y="17"/>
                      <a:pt x="6" y="18"/>
                      <a:pt x="6" y="18"/>
                    </a:cubicBezTo>
                    <a:cubicBezTo>
                      <a:pt x="14" y="18"/>
                      <a:pt x="23" y="18"/>
                      <a:pt x="23" y="18"/>
                    </a:cubicBezTo>
                    <a:cubicBezTo>
                      <a:pt x="23" y="18"/>
                      <a:pt x="11" y="17"/>
                      <a:pt x="4" y="16"/>
                    </a:cubicBez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îśľiḋè">
                <a:extLst>
                  <a:ext uri="{FF2B5EF4-FFF2-40B4-BE49-F238E27FC236}">
                    <a16:creationId xmlns:a16="http://schemas.microsoft.com/office/drawing/2014/main" id="{A12159E3-0885-4E31-B467-09AB8E3F26F6}"/>
                  </a:ext>
                </a:extLst>
              </p:cNvPr>
              <p:cNvSpPr/>
              <p:nvPr/>
            </p:nvSpPr>
            <p:spPr bwMode="auto">
              <a:xfrm>
                <a:off x="7667626" y="4260812"/>
                <a:ext cx="104775"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islîḍe">
                <a:extLst>
                  <a:ext uri="{FF2B5EF4-FFF2-40B4-BE49-F238E27FC236}">
                    <a16:creationId xmlns:a16="http://schemas.microsoft.com/office/drawing/2014/main" id="{D6E56F2E-2ED3-4DA1-BDA0-06589C96FD89}"/>
                  </a:ext>
                </a:extLst>
              </p:cNvPr>
              <p:cNvSpPr/>
              <p:nvPr/>
            </p:nvSpPr>
            <p:spPr bwMode="auto">
              <a:xfrm>
                <a:off x="7735888" y="3829012"/>
                <a:ext cx="909638" cy="619125"/>
              </a:xfrm>
              <a:custGeom>
                <a:avLst/>
                <a:gdLst>
                  <a:gd name="T0" fmla="*/ 250 w 352"/>
                  <a:gd name="T1" fmla="*/ 45 h 239"/>
                  <a:gd name="T2" fmla="*/ 159 w 352"/>
                  <a:gd name="T3" fmla="*/ 160 h 239"/>
                  <a:gd name="T4" fmla="*/ 0 w 352"/>
                  <a:gd name="T5" fmla="*/ 160 h 239"/>
                  <a:gd name="T6" fmla="*/ 0 w 352"/>
                  <a:gd name="T7" fmla="*/ 238 h 239"/>
                  <a:gd name="T8" fmla="*/ 171 w 352"/>
                  <a:gd name="T9" fmla="*/ 239 h 239"/>
                  <a:gd name="T10" fmla="*/ 224 w 352"/>
                  <a:gd name="T11" fmla="*/ 207 h 239"/>
                  <a:gd name="T12" fmla="*/ 315 w 352"/>
                  <a:gd name="T13" fmla="*/ 100 h 239"/>
                  <a:gd name="T14" fmla="*/ 250 w 352"/>
                  <a:gd name="T15" fmla="*/ 45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39">
                    <a:moveTo>
                      <a:pt x="250" y="45"/>
                    </a:moveTo>
                    <a:cubicBezTo>
                      <a:pt x="159" y="160"/>
                      <a:pt x="159" y="160"/>
                      <a:pt x="159" y="160"/>
                    </a:cubicBezTo>
                    <a:cubicBezTo>
                      <a:pt x="0" y="160"/>
                      <a:pt x="0" y="160"/>
                      <a:pt x="0" y="160"/>
                    </a:cubicBezTo>
                    <a:cubicBezTo>
                      <a:pt x="0" y="238"/>
                      <a:pt x="0" y="238"/>
                      <a:pt x="0" y="238"/>
                    </a:cubicBezTo>
                    <a:cubicBezTo>
                      <a:pt x="171" y="239"/>
                      <a:pt x="171" y="239"/>
                      <a:pt x="171" y="239"/>
                    </a:cubicBezTo>
                    <a:cubicBezTo>
                      <a:pt x="201" y="239"/>
                      <a:pt x="216" y="216"/>
                      <a:pt x="224" y="207"/>
                    </a:cubicBezTo>
                    <a:cubicBezTo>
                      <a:pt x="315" y="100"/>
                      <a:pt x="315" y="100"/>
                      <a:pt x="315" y="100"/>
                    </a:cubicBezTo>
                    <a:cubicBezTo>
                      <a:pt x="352" y="57"/>
                      <a:pt x="285" y="0"/>
                      <a:pt x="250" y="45"/>
                    </a:cubicBez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íSļiḓê">
                <a:extLst>
                  <a:ext uri="{FF2B5EF4-FFF2-40B4-BE49-F238E27FC236}">
                    <a16:creationId xmlns:a16="http://schemas.microsoft.com/office/drawing/2014/main" id="{4092FA47-AB80-449D-8C35-5DC5196F97AA}"/>
                  </a:ext>
                </a:extLst>
              </p:cNvPr>
              <p:cNvSpPr/>
              <p:nvPr/>
            </p:nvSpPr>
            <p:spPr bwMode="auto">
              <a:xfrm>
                <a:off x="8493126" y="5135524"/>
                <a:ext cx="73025" cy="593725"/>
              </a:xfrm>
              <a:prstGeom prst="rect">
                <a:avLst/>
              </a:prstGeom>
              <a:solidFill>
                <a:srgbClr val="99BD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î$ḻiḍê">
                <a:extLst>
                  <a:ext uri="{FF2B5EF4-FFF2-40B4-BE49-F238E27FC236}">
                    <a16:creationId xmlns:a16="http://schemas.microsoft.com/office/drawing/2014/main" id="{66E8F9B3-9A91-46D0-81B3-2085F3C538A6}"/>
                  </a:ext>
                </a:extLst>
              </p:cNvPr>
              <p:cNvSpPr/>
              <p:nvPr/>
            </p:nvSpPr>
            <p:spPr bwMode="auto">
              <a:xfrm>
                <a:off x="8043863" y="5043449"/>
                <a:ext cx="971550" cy="209550"/>
              </a:xfrm>
              <a:custGeom>
                <a:avLst/>
                <a:gdLst>
                  <a:gd name="T0" fmla="*/ 335 w 376"/>
                  <a:gd name="T1" fmla="*/ 0 h 81"/>
                  <a:gd name="T2" fmla="*/ 41 w 376"/>
                  <a:gd name="T3" fmla="*/ 0 h 81"/>
                  <a:gd name="T4" fmla="*/ 0 w 376"/>
                  <a:gd name="T5" fmla="*/ 40 h 81"/>
                  <a:gd name="T6" fmla="*/ 0 w 376"/>
                  <a:gd name="T7" fmla="*/ 40 h 81"/>
                  <a:gd name="T8" fmla="*/ 41 w 376"/>
                  <a:gd name="T9" fmla="*/ 81 h 81"/>
                  <a:gd name="T10" fmla="*/ 335 w 376"/>
                  <a:gd name="T11" fmla="*/ 81 h 81"/>
                  <a:gd name="T12" fmla="*/ 376 w 376"/>
                  <a:gd name="T13" fmla="*/ 40 h 81"/>
                  <a:gd name="T14" fmla="*/ 376 w 376"/>
                  <a:gd name="T15" fmla="*/ 40 h 81"/>
                  <a:gd name="T16" fmla="*/ 335 w 376"/>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81">
                    <a:moveTo>
                      <a:pt x="335" y="0"/>
                    </a:moveTo>
                    <a:cubicBezTo>
                      <a:pt x="41" y="0"/>
                      <a:pt x="41" y="0"/>
                      <a:pt x="41" y="0"/>
                    </a:cubicBezTo>
                    <a:cubicBezTo>
                      <a:pt x="19" y="0"/>
                      <a:pt x="0" y="18"/>
                      <a:pt x="0" y="40"/>
                    </a:cubicBezTo>
                    <a:cubicBezTo>
                      <a:pt x="0" y="40"/>
                      <a:pt x="0" y="40"/>
                      <a:pt x="0" y="40"/>
                    </a:cubicBezTo>
                    <a:cubicBezTo>
                      <a:pt x="0" y="63"/>
                      <a:pt x="19" y="81"/>
                      <a:pt x="41" y="81"/>
                    </a:cubicBezTo>
                    <a:cubicBezTo>
                      <a:pt x="335" y="81"/>
                      <a:pt x="335" y="81"/>
                      <a:pt x="335" y="81"/>
                    </a:cubicBezTo>
                    <a:cubicBezTo>
                      <a:pt x="357" y="81"/>
                      <a:pt x="376" y="63"/>
                      <a:pt x="376" y="40"/>
                    </a:cubicBezTo>
                    <a:cubicBezTo>
                      <a:pt x="376" y="40"/>
                      <a:pt x="376" y="40"/>
                      <a:pt x="376" y="40"/>
                    </a:cubicBezTo>
                    <a:cubicBezTo>
                      <a:pt x="376" y="18"/>
                      <a:pt x="357" y="0"/>
                      <a:pt x="335" y="0"/>
                    </a:cubicBezTo>
                    <a:close/>
                  </a:path>
                </a:pathLst>
              </a:custGeom>
              <a:solidFill>
                <a:srgbClr val="CF77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ïṡľídê">
                <a:extLst>
                  <a:ext uri="{FF2B5EF4-FFF2-40B4-BE49-F238E27FC236}">
                    <a16:creationId xmlns:a16="http://schemas.microsoft.com/office/drawing/2014/main" id="{A78639A0-3011-47BA-A8D5-078B2FC43D86}"/>
                  </a:ext>
                </a:extLst>
              </p:cNvPr>
              <p:cNvSpPr/>
              <p:nvPr/>
            </p:nvSpPr>
            <p:spPr bwMode="auto">
              <a:xfrm>
                <a:off x="8205788" y="5660987"/>
                <a:ext cx="646113" cy="192088"/>
              </a:xfrm>
              <a:custGeom>
                <a:avLst/>
                <a:gdLst>
                  <a:gd name="T0" fmla="*/ 250 w 250"/>
                  <a:gd name="T1" fmla="*/ 74 h 74"/>
                  <a:gd name="T2" fmla="*/ 206 w 250"/>
                  <a:gd name="T3" fmla="*/ 26 h 74"/>
                  <a:gd name="T4" fmla="*/ 125 w 250"/>
                  <a:gd name="T5" fmla="*/ 0 h 74"/>
                  <a:gd name="T6" fmla="*/ 43 w 250"/>
                  <a:gd name="T7" fmla="*/ 26 h 74"/>
                  <a:gd name="T8" fmla="*/ 0 w 250"/>
                  <a:gd name="T9" fmla="*/ 74 h 74"/>
                  <a:gd name="T10" fmla="*/ 30 w 250"/>
                  <a:gd name="T11" fmla="*/ 74 h 74"/>
                  <a:gd name="T12" fmla="*/ 58 w 250"/>
                  <a:gd name="T13" fmla="*/ 47 h 74"/>
                  <a:gd name="T14" fmla="*/ 125 w 250"/>
                  <a:gd name="T15" fmla="*/ 26 h 74"/>
                  <a:gd name="T16" fmla="*/ 192 w 250"/>
                  <a:gd name="T17" fmla="*/ 47 h 74"/>
                  <a:gd name="T18" fmla="*/ 219 w 250"/>
                  <a:gd name="T19" fmla="*/ 74 h 74"/>
                  <a:gd name="T20" fmla="*/ 250 w 250"/>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74">
                    <a:moveTo>
                      <a:pt x="250" y="74"/>
                    </a:moveTo>
                    <a:cubicBezTo>
                      <a:pt x="239" y="55"/>
                      <a:pt x="224" y="38"/>
                      <a:pt x="206" y="26"/>
                    </a:cubicBezTo>
                    <a:cubicBezTo>
                      <a:pt x="183" y="10"/>
                      <a:pt x="155" y="0"/>
                      <a:pt x="125" y="0"/>
                    </a:cubicBezTo>
                    <a:cubicBezTo>
                      <a:pt x="95" y="0"/>
                      <a:pt x="67" y="10"/>
                      <a:pt x="43" y="26"/>
                    </a:cubicBezTo>
                    <a:cubicBezTo>
                      <a:pt x="25" y="38"/>
                      <a:pt x="10" y="55"/>
                      <a:pt x="0" y="74"/>
                    </a:cubicBezTo>
                    <a:cubicBezTo>
                      <a:pt x="30" y="74"/>
                      <a:pt x="30" y="74"/>
                      <a:pt x="30" y="74"/>
                    </a:cubicBezTo>
                    <a:cubicBezTo>
                      <a:pt x="38" y="64"/>
                      <a:pt x="48" y="55"/>
                      <a:pt x="58" y="47"/>
                    </a:cubicBezTo>
                    <a:cubicBezTo>
                      <a:pt x="77" y="34"/>
                      <a:pt x="100" y="26"/>
                      <a:pt x="125" y="26"/>
                    </a:cubicBezTo>
                    <a:cubicBezTo>
                      <a:pt x="150" y="26"/>
                      <a:pt x="173" y="34"/>
                      <a:pt x="192" y="47"/>
                    </a:cubicBezTo>
                    <a:cubicBezTo>
                      <a:pt x="202" y="55"/>
                      <a:pt x="212" y="64"/>
                      <a:pt x="219" y="74"/>
                    </a:cubicBezTo>
                    <a:lnTo>
                      <a:pt x="250" y="74"/>
                    </a:lnTo>
                    <a:close/>
                  </a:path>
                </a:pathLst>
              </a:custGeom>
              <a:solidFill>
                <a:srgbClr val="99BD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iṩḷíḓe">
                <a:extLst>
                  <a:ext uri="{FF2B5EF4-FFF2-40B4-BE49-F238E27FC236}">
                    <a16:creationId xmlns:a16="http://schemas.microsoft.com/office/drawing/2014/main" id="{ECFFB9FD-2EB3-49CD-BF38-D39F6732BD1D}"/>
                  </a:ext>
                </a:extLst>
              </p:cNvPr>
              <p:cNvSpPr/>
              <p:nvPr/>
            </p:nvSpPr>
            <p:spPr bwMode="auto">
              <a:xfrm>
                <a:off x="8805863" y="4183024"/>
                <a:ext cx="209550" cy="1069975"/>
              </a:xfrm>
              <a:custGeom>
                <a:avLst/>
                <a:gdLst>
                  <a:gd name="T0" fmla="*/ 81 w 81"/>
                  <a:gd name="T1" fmla="*/ 372 h 413"/>
                  <a:gd name="T2" fmla="*/ 81 w 81"/>
                  <a:gd name="T3" fmla="*/ 41 h 413"/>
                  <a:gd name="T4" fmla="*/ 40 w 81"/>
                  <a:gd name="T5" fmla="*/ 0 h 413"/>
                  <a:gd name="T6" fmla="*/ 40 w 81"/>
                  <a:gd name="T7" fmla="*/ 0 h 413"/>
                  <a:gd name="T8" fmla="*/ 0 w 81"/>
                  <a:gd name="T9" fmla="*/ 41 h 413"/>
                  <a:gd name="T10" fmla="*/ 0 w 81"/>
                  <a:gd name="T11" fmla="*/ 372 h 413"/>
                  <a:gd name="T12" fmla="*/ 40 w 81"/>
                  <a:gd name="T13" fmla="*/ 413 h 413"/>
                  <a:gd name="T14" fmla="*/ 40 w 81"/>
                  <a:gd name="T15" fmla="*/ 413 h 413"/>
                  <a:gd name="T16" fmla="*/ 81 w 81"/>
                  <a:gd name="T17" fmla="*/ 37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3">
                    <a:moveTo>
                      <a:pt x="81" y="372"/>
                    </a:moveTo>
                    <a:cubicBezTo>
                      <a:pt x="81" y="41"/>
                      <a:pt x="81" y="41"/>
                      <a:pt x="81" y="41"/>
                    </a:cubicBezTo>
                    <a:cubicBezTo>
                      <a:pt x="81" y="18"/>
                      <a:pt x="62" y="0"/>
                      <a:pt x="40" y="0"/>
                    </a:cubicBezTo>
                    <a:cubicBezTo>
                      <a:pt x="40" y="0"/>
                      <a:pt x="40" y="0"/>
                      <a:pt x="40" y="0"/>
                    </a:cubicBezTo>
                    <a:cubicBezTo>
                      <a:pt x="18" y="0"/>
                      <a:pt x="0" y="18"/>
                      <a:pt x="0" y="41"/>
                    </a:cubicBezTo>
                    <a:cubicBezTo>
                      <a:pt x="0" y="372"/>
                      <a:pt x="0" y="372"/>
                      <a:pt x="0" y="372"/>
                    </a:cubicBezTo>
                    <a:cubicBezTo>
                      <a:pt x="0" y="395"/>
                      <a:pt x="18" y="413"/>
                      <a:pt x="40" y="413"/>
                    </a:cubicBezTo>
                    <a:cubicBezTo>
                      <a:pt x="40" y="413"/>
                      <a:pt x="40" y="413"/>
                      <a:pt x="40" y="413"/>
                    </a:cubicBezTo>
                    <a:cubicBezTo>
                      <a:pt x="62" y="413"/>
                      <a:pt x="81" y="395"/>
                      <a:pt x="81" y="372"/>
                    </a:cubicBezTo>
                    <a:close/>
                  </a:path>
                </a:pathLst>
              </a:custGeom>
              <a:solidFill>
                <a:srgbClr val="CF77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ïS1iḓe">
                <a:extLst>
                  <a:ext uri="{FF2B5EF4-FFF2-40B4-BE49-F238E27FC236}">
                    <a16:creationId xmlns:a16="http://schemas.microsoft.com/office/drawing/2014/main" id="{B17D067F-D2CE-4F9D-AEDD-D69C70A7E2CF}"/>
                  </a:ext>
                </a:extLst>
              </p:cNvPr>
              <p:cNvSpPr/>
              <p:nvPr/>
            </p:nvSpPr>
            <p:spPr bwMode="auto">
              <a:xfrm>
                <a:off x="8348663" y="3746462"/>
                <a:ext cx="238125" cy="279400"/>
              </a:xfrm>
              <a:custGeom>
                <a:avLst/>
                <a:gdLst>
                  <a:gd name="T0" fmla="*/ 150 w 150"/>
                  <a:gd name="T1" fmla="*/ 57 h 176"/>
                  <a:gd name="T2" fmla="*/ 133 w 150"/>
                  <a:gd name="T3" fmla="*/ 0 h 176"/>
                  <a:gd name="T4" fmla="*/ 0 w 150"/>
                  <a:gd name="T5" fmla="*/ 155 h 176"/>
                  <a:gd name="T6" fmla="*/ 1 w 150"/>
                  <a:gd name="T7" fmla="*/ 176 h 176"/>
                  <a:gd name="T8" fmla="*/ 150 w 150"/>
                  <a:gd name="T9" fmla="*/ 57 h 176"/>
                </a:gdLst>
                <a:ahLst/>
                <a:cxnLst>
                  <a:cxn ang="0">
                    <a:pos x="T0" y="T1"/>
                  </a:cxn>
                  <a:cxn ang="0">
                    <a:pos x="T2" y="T3"/>
                  </a:cxn>
                  <a:cxn ang="0">
                    <a:pos x="T4" y="T5"/>
                  </a:cxn>
                  <a:cxn ang="0">
                    <a:pos x="T6" y="T7"/>
                  </a:cxn>
                  <a:cxn ang="0">
                    <a:pos x="T8" y="T9"/>
                  </a:cxn>
                </a:cxnLst>
                <a:rect l="0" t="0" r="r" b="b"/>
                <a:pathLst>
                  <a:path w="150" h="176">
                    <a:moveTo>
                      <a:pt x="150" y="57"/>
                    </a:moveTo>
                    <a:lnTo>
                      <a:pt x="133" y="0"/>
                    </a:lnTo>
                    <a:lnTo>
                      <a:pt x="0" y="155"/>
                    </a:lnTo>
                    <a:lnTo>
                      <a:pt x="1" y="176"/>
                    </a:lnTo>
                    <a:lnTo>
                      <a:pt x="150" y="57"/>
                    </a:ln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ísľïdê">
                <a:extLst>
                  <a:ext uri="{FF2B5EF4-FFF2-40B4-BE49-F238E27FC236}">
                    <a16:creationId xmlns:a16="http://schemas.microsoft.com/office/drawing/2014/main" id="{90FD0A4A-449B-463B-A301-BC14225CD8CB}"/>
                  </a:ext>
                </a:extLst>
              </p:cNvPr>
              <p:cNvSpPr/>
              <p:nvPr/>
            </p:nvSpPr>
            <p:spPr bwMode="auto">
              <a:xfrm>
                <a:off x="8050213" y="3052724"/>
                <a:ext cx="606425" cy="717550"/>
              </a:xfrm>
              <a:custGeom>
                <a:avLst/>
                <a:gdLst>
                  <a:gd name="T0" fmla="*/ 68 w 234"/>
                  <a:gd name="T1" fmla="*/ 267 h 277"/>
                  <a:gd name="T2" fmla="*/ 150 w 234"/>
                  <a:gd name="T3" fmla="*/ 44 h 277"/>
                  <a:gd name="T4" fmla="*/ 178 w 234"/>
                  <a:gd name="T5" fmla="*/ 228 h 277"/>
                  <a:gd name="T6" fmla="*/ 68 w 234"/>
                  <a:gd name="T7" fmla="*/ 267 h 277"/>
                </a:gdLst>
                <a:ahLst/>
                <a:cxnLst>
                  <a:cxn ang="0">
                    <a:pos x="T0" y="T1"/>
                  </a:cxn>
                  <a:cxn ang="0">
                    <a:pos x="T2" y="T3"/>
                  </a:cxn>
                  <a:cxn ang="0">
                    <a:pos x="T4" y="T5"/>
                  </a:cxn>
                  <a:cxn ang="0">
                    <a:pos x="T6" y="T7"/>
                  </a:cxn>
                </a:cxnLst>
                <a:rect l="0" t="0" r="r" b="b"/>
                <a:pathLst>
                  <a:path w="234" h="277">
                    <a:moveTo>
                      <a:pt x="68" y="267"/>
                    </a:moveTo>
                    <a:cubicBezTo>
                      <a:pt x="0" y="246"/>
                      <a:pt x="6" y="0"/>
                      <a:pt x="150" y="44"/>
                    </a:cubicBezTo>
                    <a:cubicBezTo>
                      <a:pt x="234" y="70"/>
                      <a:pt x="224" y="170"/>
                      <a:pt x="178" y="228"/>
                    </a:cubicBezTo>
                    <a:cubicBezTo>
                      <a:pt x="150" y="262"/>
                      <a:pt x="101" y="277"/>
                      <a:pt x="68" y="267"/>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îṩḻiḍe">
                <a:extLst>
                  <a:ext uri="{FF2B5EF4-FFF2-40B4-BE49-F238E27FC236}">
                    <a16:creationId xmlns:a16="http://schemas.microsoft.com/office/drawing/2014/main" id="{74CE266D-EC21-40E0-A379-260B620CEA35}"/>
                  </a:ext>
                </a:extLst>
              </p:cNvPr>
              <p:cNvSpPr/>
              <p:nvPr/>
            </p:nvSpPr>
            <p:spPr bwMode="auto">
              <a:xfrm>
                <a:off x="8328026" y="3681374"/>
                <a:ext cx="252413" cy="298450"/>
              </a:xfrm>
              <a:custGeom>
                <a:avLst/>
                <a:gdLst>
                  <a:gd name="T0" fmla="*/ 159 w 159"/>
                  <a:gd name="T1" fmla="*/ 41 h 188"/>
                  <a:gd name="T2" fmla="*/ 130 w 159"/>
                  <a:gd name="T3" fmla="*/ 0 h 188"/>
                  <a:gd name="T4" fmla="*/ 0 w 159"/>
                  <a:gd name="T5" fmla="*/ 150 h 188"/>
                  <a:gd name="T6" fmla="*/ 18 w 159"/>
                  <a:gd name="T7" fmla="*/ 188 h 188"/>
                  <a:gd name="T8" fmla="*/ 159 w 159"/>
                  <a:gd name="T9" fmla="*/ 41 h 188"/>
                </a:gdLst>
                <a:ahLst/>
                <a:cxnLst>
                  <a:cxn ang="0">
                    <a:pos x="T0" y="T1"/>
                  </a:cxn>
                  <a:cxn ang="0">
                    <a:pos x="T2" y="T3"/>
                  </a:cxn>
                  <a:cxn ang="0">
                    <a:pos x="T4" y="T5"/>
                  </a:cxn>
                  <a:cxn ang="0">
                    <a:pos x="T6" y="T7"/>
                  </a:cxn>
                  <a:cxn ang="0">
                    <a:pos x="T8" y="T9"/>
                  </a:cxn>
                </a:cxnLst>
                <a:rect l="0" t="0" r="r" b="b"/>
                <a:pathLst>
                  <a:path w="159" h="188">
                    <a:moveTo>
                      <a:pt x="159" y="41"/>
                    </a:moveTo>
                    <a:lnTo>
                      <a:pt x="130" y="0"/>
                    </a:lnTo>
                    <a:lnTo>
                      <a:pt x="0" y="150"/>
                    </a:lnTo>
                    <a:lnTo>
                      <a:pt x="18" y="188"/>
                    </a:lnTo>
                    <a:lnTo>
                      <a:pt x="15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iŝḻîḋê">
                <a:extLst>
                  <a:ext uri="{FF2B5EF4-FFF2-40B4-BE49-F238E27FC236}">
                    <a16:creationId xmlns:a16="http://schemas.microsoft.com/office/drawing/2014/main" id="{13A55851-B8DF-443C-BFFF-0AC7BC12A2D9}"/>
                  </a:ext>
                </a:extLst>
              </p:cNvPr>
              <p:cNvSpPr/>
              <p:nvPr/>
            </p:nvSpPr>
            <p:spPr bwMode="auto">
              <a:xfrm>
                <a:off x="7539038" y="3220999"/>
                <a:ext cx="93663" cy="227013"/>
              </a:xfrm>
              <a:custGeom>
                <a:avLst/>
                <a:gdLst>
                  <a:gd name="T0" fmla="*/ 27 w 36"/>
                  <a:gd name="T1" fmla="*/ 1 h 88"/>
                  <a:gd name="T2" fmla="*/ 27 w 36"/>
                  <a:gd name="T3" fmla="*/ 1 h 88"/>
                  <a:gd name="T4" fmla="*/ 35 w 36"/>
                  <a:gd name="T5" fmla="*/ 10 h 88"/>
                  <a:gd name="T6" fmla="*/ 19 w 36"/>
                  <a:gd name="T7" fmla="*/ 80 h 88"/>
                  <a:gd name="T8" fmla="*/ 8 w 36"/>
                  <a:gd name="T9" fmla="*/ 87 h 88"/>
                  <a:gd name="T10" fmla="*/ 8 w 36"/>
                  <a:gd name="T11" fmla="*/ 87 h 88"/>
                  <a:gd name="T12" fmla="*/ 1 w 36"/>
                  <a:gd name="T13" fmla="*/ 78 h 88"/>
                  <a:gd name="T14" fmla="*/ 16 w 36"/>
                  <a:gd name="T15" fmla="*/ 9 h 88"/>
                  <a:gd name="T16" fmla="*/ 27 w 36"/>
                  <a:gd name="T1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8">
                    <a:moveTo>
                      <a:pt x="27" y="1"/>
                    </a:moveTo>
                    <a:cubicBezTo>
                      <a:pt x="27" y="1"/>
                      <a:pt x="27" y="1"/>
                      <a:pt x="27" y="1"/>
                    </a:cubicBezTo>
                    <a:cubicBezTo>
                      <a:pt x="32" y="1"/>
                      <a:pt x="36" y="6"/>
                      <a:pt x="35" y="10"/>
                    </a:cubicBezTo>
                    <a:cubicBezTo>
                      <a:pt x="19" y="80"/>
                      <a:pt x="19" y="80"/>
                      <a:pt x="19" y="80"/>
                    </a:cubicBezTo>
                    <a:cubicBezTo>
                      <a:pt x="18" y="84"/>
                      <a:pt x="13" y="88"/>
                      <a:pt x="8" y="87"/>
                    </a:cubicBezTo>
                    <a:cubicBezTo>
                      <a:pt x="8" y="87"/>
                      <a:pt x="8" y="87"/>
                      <a:pt x="8" y="87"/>
                    </a:cubicBezTo>
                    <a:cubicBezTo>
                      <a:pt x="3" y="87"/>
                      <a:pt x="0" y="83"/>
                      <a:pt x="1" y="78"/>
                    </a:cubicBezTo>
                    <a:cubicBezTo>
                      <a:pt x="16" y="9"/>
                      <a:pt x="16" y="9"/>
                      <a:pt x="16" y="9"/>
                    </a:cubicBezTo>
                    <a:cubicBezTo>
                      <a:pt x="17" y="4"/>
                      <a:pt x="22" y="0"/>
                      <a:pt x="27" y="1"/>
                    </a:cubicBez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iš1íḑê">
                <a:extLst>
                  <a:ext uri="{FF2B5EF4-FFF2-40B4-BE49-F238E27FC236}">
                    <a16:creationId xmlns:a16="http://schemas.microsoft.com/office/drawing/2014/main" id="{8564BB09-C6A4-4598-9F6A-576DA653F68D}"/>
                  </a:ext>
                </a:extLst>
              </p:cNvPr>
              <p:cNvSpPr/>
              <p:nvPr/>
            </p:nvSpPr>
            <p:spPr bwMode="auto">
              <a:xfrm>
                <a:off x="7478713" y="3344824"/>
                <a:ext cx="192088" cy="307975"/>
              </a:xfrm>
              <a:custGeom>
                <a:avLst/>
                <a:gdLst>
                  <a:gd name="T0" fmla="*/ 8 w 74"/>
                  <a:gd name="T1" fmla="*/ 111 h 119"/>
                  <a:gd name="T2" fmla="*/ 48 w 74"/>
                  <a:gd name="T3" fmla="*/ 119 h 119"/>
                  <a:gd name="T4" fmla="*/ 65 w 74"/>
                  <a:gd name="T5" fmla="*/ 85 h 119"/>
                  <a:gd name="T6" fmla="*/ 64 w 74"/>
                  <a:gd name="T7" fmla="*/ 0 h 119"/>
                  <a:gd name="T8" fmla="*/ 34 w 74"/>
                  <a:gd name="T9" fmla="*/ 4 h 119"/>
                  <a:gd name="T10" fmla="*/ 0 w 74"/>
                  <a:gd name="T11" fmla="*/ 63 h 119"/>
                  <a:gd name="T12" fmla="*/ 8 w 74"/>
                  <a:gd name="T13" fmla="*/ 111 h 119"/>
                </a:gdLst>
                <a:ahLst/>
                <a:cxnLst>
                  <a:cxn ang="0">
                    <a:pos x="T0" y="T1"/>
                  </a:cxn>
                  <a:cxn ang="0">
                    <a:pos x="T2" y="T3"/>
                  </a:cxn>
                  <a:cxn ang="0">
                    <a:pos x="T4" y="T5"/>
                  </a:cxn>
                  <a:cxn ang="0">
                    <a:pos x="T6" y="T7"/>
                  </a:cxn>
                  <a:cxn ang="0">
                    <a:pos x="T8" y="T9"/>
                  </a:cxn>
                  <a:cxn ang="0">
                    <a:pos x="T10" y="T11"/>
                  </a:cxn>
                  <a:cxn ang="0">
                    <a:pos x="T12" y="T13"/>
                  </a:cxn>
                </a:cxnLst>
                <a:rect l="0" t="0" r="r" b="b"/>
                <a:pathLst>
                  <a:path w="74" h="119">
                    <a:moveTo>
                      <a:pt x="8" y="111"/>
                    </a:moveTo>
                    <a:cubicBezTo>
                      <a:pt x="48" y="119"/>
                      <a:pt x="48" y="119"/>
                      <a:pt x="48" y="119"/>
                    </a:cubicBezTo>
                    <a:cubicBezTo>
                      <a:pt x="65" y="85"/>
                      <a:pt x="65" y="85"/>
                      <a:pt x="65" y="85"/>
                    </a:cubicBezTo>
                    <a:cubicBezTo>
                      <a:pt x="74" y="67"/>
                      <a:pt x="67" y="21"/>
                      <a:pt x="64" y="0"/>
                    </a:cubicBezTo>
                    <a:cubicBezTo>
                      <a:pt x="34" y="4"/>
                      <a:pt x="34" y="4"/>
                      <a:pt x="34" y="4"/>
                    </a:cubicBezTo>
                    <a:cubicBezTo>
                      <a:pt x="0" y="63"/>
                      <a:pt x="0" y="63"/>
                      <a:pt x="0" y="63"/>
                    </a:cubicBezTo>
                    <a:lnTo>
                      <a:pt x="8" y="111"/>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íSlîdê">
                <a:extLst>
                  <a:ext uri="{FF2B5EF4-FFF2-40B4-BE49-F238E27FC236}">
                    <a16:creationId xmlns:a16="http://schemas.microsoft.com/office/drawing/2014/main" id="{C85253D2-B378-4BCB-809E-E1FB06823A6C}"/>
                  </a:ext>
                </a:extLst>
              </p:cNvPr>
              <p:cNvSpPr/>
              <p:nvPr/>
            </p:nvSpPr>
            <p:spPr bwMode="auto">
              <a:xfrm>
                <a:off x="7472363" y="3322599"/>
                <a:ext cx="90488" cy="217488"/>
              </a:xfrm>
              <a:custGeom>
                <a:avLst/>
                <a:gdLst>
                  <a:gd name="T0" fmla="*/ 10 w 35"/>
                  <a:gd name="T1" fmla="*/ 81 h 84"/>
                  <a:gd name="T2" fmla="*/ 16 w 35"/>
                  <a:gd name="T3" fmla="*/ 84 h 84"/>
                  <a:gd name="T4" fmla="*/ 18 w 35"/>
                  <a:gd name="T5" fmla="*/ 77 h 84"/>
                  <a:gd name="T6" fmla="*/ 33 w 35"/>
                  <a:gd name="T7" fmla="*/ 20 h 84"/>
                  <a:gd name="T8" fmla="*/ 30 w 35"/>
                  <a:gd name="T9" fmla="*/ 6 h 84"/>
                  <a:gd name="T10" fmla="*/ 19 w 35"/>
                  <a:gd name="T11" fmla="*/ 3 h 84"/>
                  <a:gd name="T12" fmla="*/ 2 w 35"/>
                  <a:gd name="T13" fmla="*/ 67 h 84"/>
                  <a:gd name="T14" fmla="*/ 10 w 35"/>
                  <a:gd name="T15" fmla="*/ 81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84">
                    <a:moveTo>
                      <a:pt x="10" y="81"/>
                    </a:moveTo>
                    <a:cubicBezTo>
                      <a:pt x="16" y="84"/>
                      <a:pt x="16" y="84"/>
                      <a:pt x="16" y="84"/>
                    </a:cubicBezTo>
                    <a:cubicBezTo>
                      <a:pt x="18" y="77"/>
                      <a:pt x="18" y="77"/>
                      <a:pt x="18" y="77"/>
                    </a:cubicBezTo>
                    <a:cubicBezTo>
                      <a:pt x="33" y="20"/>
                      <a:pt x="33" y="20"/>
                      <a:pt x="33" y="20"/>
                    </a:cubicBezTo>
                    <a:cubicBezTo>
                      <a:pt x="35" y="14"/>
                      <a:pt x="33" y="9"/>
                      <a:pt x="30" y="6"/>
                    </a:cubicBezTo>
                    <a:cubicBezTo>
                      <a:pt x="27" y="3"/>
                      <a:pt x="20" y="0"/>
                      <a:pt x="19" y="3"/>
                    </a:cubicBezTo>
                    <a:cubicBezTo>
                      <a:pt x="2" y="67"/>
                      <a:pt x="2" y="67"/>
                      <a:pt x="2" y="67"/>
                    </a:cubicBezTo>
                    <a:cubicBezTo>
                      <a:pt x="0" y="73"/>
                      <a:pt x="4" y="79"/>
                      <a:pt x="10" y="81"/>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ïṩľïḓe">
                <a:extLst>
                  <a:ext uri="{FF2B5EF4-FFF2-40B4-BE49-F238E27FC236}">
                    <a16:creationId xmlns:a16="http://schemas.microsoft.com/office/drawing/2014/main" id="{9ACF0A0E-8DB4-4983-83BB-86B67D3855E1}"/>
                  </a:ext>
                </a:extLst>
              </p:cNvPr>
              <p:cNvSpPr/>
              <p:nvPr/>
            </p:nvSpPr>
            <p:spPr bwMode="auto">
              <a:xfrm>
                <a:off x="7593013" y="3467062"/>
                <a:ext cx="69850" cy="73025"/>
              </a:xfrm>
              <a:custGeom>
                <a:avLst/>
                <a:gdLst>
                  <a:gd name="T0" fmla="*/ 22 w 27"/>
                  <a:gd name="T1" fmla="*/ 2 h 28"/>
                  <a:gd name="T2" fmla="*/ 22 w 27"/>
                  <a:gd name="T3" fmla="*/ 2 h 28"/>
                  <a:gd name="T4" fmla="*/ 24 w 27"/>
                  <a:gd name="T5" fmla="*/ 12 h 28"/>
                  <a:gd name="T6" fmla="*/ 16 w 27"/>
                  <a:gd name="T7" fmla="*/ 24 h 28"/>
                  <a:gd name="T8" fmla="*/ 5 w 27"/>
                  <a:gd name="T9" fmla="*/ 26 h 28"/>
                  <a:gd name="T10" fmla="*/ 5 w 27"/>
                  <a:gd name="T11" fmla="*/ 26 h 28"/>
                  <a:gd name="T12" fmla="*/ 2 w 27"/>
                  <a:gd name="T13" fmla="*/ 17 h 28"/>
                  <a:gd name="T14" fmla="*/ 10 w 27"/>
                  <a:gd name="T15" fmla="*/ 5 h 28"/>
                  <a:gd name="T16" fmla="*/ 22 w 27"/>
                  <a:gd name="T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2" y="2"/>
                    </a:moveTo>
                    <a:cubicBezTo>
                      <a:pt x="22" y="2"/>
                      <a:pt x="22" y="2"/>
                      <a:pt x="22" y="2"/>
                    </a:cubicBezTo>
                    <a:cubicBezTo>
                      <a:pt x="25" y="4"/>
                      <a:pt x="27" y="9"/>
                      <a:pt x="24" y="12"/>
                    </a:cubicBezTo>
                    <a:cubicBezTo>
                      <a:pt x="16" y="24"/>
                      <a:pt x="16" y="24"/>
                      <a:pt x="16" y="24"/>
                    </a:cubicBezTo>
                    <a:cubicBezTo>
                      <a:pt x="14" y="27"/>
                      <a:pt x="9" y="28"/>
                      <a:pt x="5" y="26"/>
                    </a:cubicBezTo>
                    <a:cubicBezTo>
                      <a:pt x="5" y="26"/>
                      <a:pt x="5" y="26"/>
                      <a:pt x="5" y="26"/>
                    </a:cubicBezTo>
                    <a:cubicBezTo>
                      <a:pt x="1" y="24"/>
                      <a:pt x="0" y="20"/>
                      <a:pt x="2" y="17"/>
                    </a:cubicBezTo>
                    <a:cubicBezTo>
                      <a:pt x="10" y="5"/>
                      <a:pt x="10" y="5"/>
                      <a:pt x="10" y="5"/>
                    </a:cubicBezTo>
                    <a:cubicBezTo>
                      <a:pt x="12" y="1"/>
                      <a:pt x="18" y="0"/>
                      <a:pt x="22" y="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îşlíďé">
                <a:extLst>
                  <a:ext uri="{FF2B5EF4-FFF2-40B4-BE49-F238E27FC236}">
                    <a16:creationId xmlns:a16="http://schemas.microsoft.com/office/drawing/2014/main" id="{AE4F0A82-5642-4CCF-B7BC-77375C09FA81}"/>
                  </a:ext>
                </a:extLst>
              </p:cNvPr>
              <p:cNvSpPr/>
              <p:nvPr/>
            </p:nvSpPr>
            <p:spPr bwMode="auto">
              <a:xfrm>
                <a:off x="7580313" y="3397212"/>
                <a:ext cx="77788" cy="79375"/>
              </a:xfrm>
              <a:custGeom>
                <a:avLst/>
                <a:gdLst>
                  <a:gd name="T0" fmla="*/ 24 w 30"/>
                  <a:gd name="T1" fmla="*/ 2 h 31"/>
                  <a:gd name="T2" fmla="*/ 24 w 30"/>
                  <a:gd name="T3" fmla="*/ 2 h 31"/>
                  <a:gd name="T4" fmla="*/ 28 w 30"/>
                  <a:gd name="T5" fmla="*/ 14 h 31"/>
                  <a:gd name="T6" fmla="*/ 20 w 30"/>
                  <a:gd name="T7" fmla="*/ 25 h 31"/>
                  <a:gd name="T8" fmla="*/ 6 w 30"/>
                  <a:gd name="T9" fmla="*/ 28 h 31"/>
                  <a:gd name="T10" fmla="*/ 6 w 30"/>
                  <a:gd name="T11" fmla="*/ 28 h 31"/>
                  <a:gd name="T12" fmla="*/ 3 w 30"/>
                  <a:gd name="T13" fmla="*/ 17 h 31"/>
                  <a:gd name="T14" fmla="*/ 11 w 30"/>
                  <a:gd name="T15" fmla="*/ 6 h 31"/>
                  <a:gd name="T16" fmla="*/ 24 w 30"/>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4" y="2"/>
                    </a:moveTo>
                    <a:cubicBezTo>
                      <a:pt x="24" y="2"/>
                      <a:pt x="24" y="2"/>
                      <a:pt x="24" y="2"/>
                    </a:cubicBezTo>
                    <a:cubicBezTo>
                      <a:pt x="29" y="5"/>
                      <a:pt x="30" y="10"/>
                      <a:pt x="28" y="14"/>
                    </a:cubicBezTo>
                    <a:cubicBezTo>
                      <a:pt x="20" y="25"/>
                      <a:pt x="20" y="25"/>
                      <a:pt x="20" y="25"/>
                    </a:cubicBezTo>
                    <a:cubicBezTo>
                      <a:pt x="17" y="29"/>
                      <a:pt x="11" y="31"/>
                      <a:pt x="6" y="28"/>
                    </a:cubicBezTo>
                    <a:cubicBezTo>
                      <a:pt x="6" y="28"/>
                      <a:pt x="6" y="28"/>
                      <a:pt x="6" y="28"/>
                    </a:cubicBezTo>
                    <a:cubicBezTo>
                      <a:pt x="2" y="26"/>
                      <a:pt x="0" y="21"/>
                      <a:pt x="3" y="17"/>
                    </a:cubicBezTo>
                    <a:cubicBezTo>
                      <a:pt x="11" y="6"/>
                      <a:pt x="11" y="6"/>
                      <a:pt x="11" y="6"/>
                    </a:cubicBezTo>
                    <a:cubicBezTo>
                      <a:pt x="14" y="2"/>
                      <a:pt x="20" y="0"/>
                      <a:pt x="24" y="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ïs1îde">
                <a:extLst>
                  <a:ext uri="{FF2B5EF4-FFF2-40B4-BE49-F238E27FC236}">
                    <a16:creationId xmlns:a16="http://schemas.microsoft.com/office/drawing/2014/main" id="{5498FEBA-9120-47DD-82F9-9B1A8240D247}"/>
                  </a:ext>
                </a:extLst>
              </p:cNvPr>
              <p:cNvSpPr/>
              <p:nvPr/>
            </p:nvSpPr>
            <p:spPr bwMode="auto">
              <a:xfrm>
                <a:off x="7572376" y="3324187"/>
                <a:ext cx="77788" cy="80963"/>
              </a:xfrm>
              <a:custGeom>
                <a:avLst/>
                <a:gdLst>
                  <a:gd name="T0" fmla="*/ 23 w 30"/>
                  <a:gd name="T1" fmla="*/ 2 h 31"/>
                  <a:gd name="T2" fmla="*/ 23 w 30"/>
                  <a:gd name="T3" fmla="*/ 2 h 31"/>
                  <a:gd name="T4" fmla="*/ 27 w 30"/>
                  <a:gd name="T5" fmla="*/ 14 h 31"/>
                  <a:gd name="T6" fmla="*/ 19 w 30"/>
                  <a:gd name="T7" fmla="*/ 25 h 31"/>
                  <a:gd name="T8" fmla="*/ 6 w 30"/>
                  <a:gd name="T9" fmla="*/ 28 h 31"/>
                  <a:gd name="T10" fmla="*/ 6 w 30"/>
                  <a:gd name="T11" fmla="*/ 28 h 31"/>
                  <a:gd name="T12" fmla="*/ 2 w 30"/>
                  <a:gd name="T13" fmla="*/ 17 h 31"/>
                  <a:gd name="T14" fmla="*/ 10 w 30"/>
                  <a:gd name="T15" fmla="*/ 6 h 31"/>
                  <a:gd name="T16" fmla="*/ 23 w 30"/>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3" y="2"/>
                    </a:moveTo>
                    <a:cubicBezTo>
                      <a:pt x="23" y="2"/>
                      <a:pt x="23" y="2"/>
                      <a:pt x="23" y="2"/>
                    </a:cubicBezTo>
                    <a:cubicBezTo>
                      <a:pt x="28" y="5"/>
                      <a:pt x="30" y="10"/>
                      <a:pt x="27" y="14"/>
                    </a:cubicBezTo>
                    <a:cubicBezTo>
                      <a:pt x="19" y="25"/>
                      <a:pt x="19" y="25"/>
                      <a:pt x="19" y="25"/>
                    </a:cubicBezTo>
                    <a:cubicBezTo>
                      <a:pt x="16" y="29"/>
                      <a:pt x="10" y="31"/>
                      <a:pt x="6" y="28"/>
                    </a:cubicBezTo>
                    <a:cubicBezTo>
                      <a:pt x="6" y="28"/>
                      <a:pt x="6" y="28"/>
                      <a:pt x="6" y="28"/>
                    </a:cubicBezTo>
                    <a:cubicBezTo>
                      <a:pt x="1" y="26"/>
                      <a:pt x="0" y="21"/>
                      <a:pt x="2" y="17"/>
                    </a:cubicBezTo>
                    <a:cubicBezTo>
                      <a:pt x="10" y="6"/>
                      <a:pt x="10" y="6"/>
                      <a:pt x="10" y="6"/>
                    </a:cubicBezTo>
                    <a:cubicBezTo>
                      <a:pt x="13" y="2"/>
                      <a:pt x="19" y="0"/>
                      <a:pt x="23" y="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iṩḷidê">
                <a:extLst>
                  <a:ext uri="{FF2B5EF4-FFF2-40B4-BE49-F238E27FC236}">
                    <a16:creationId xmlns:a16="http://schemas.microsoft.com/office/drawing/2014/main" id="{714A592A-380A-40E6-B438-FEC34095FE66}"/>
                  </a:ext>
                </a:extLst>
              </p:cNvPr>
              <p:cNvSpPr/>
              <p:nvPr/>
            </p:nvSpPr>
            <p:spPr bwMode="auto">
              <a:xfrm>
                <a:off x="7478713" y="3467062"/>
                <a:ext cx="114300" cy="177800"/>
              </a:xfrm>
              <a:custGeom>
                <a:avLst/>
                <a:gdLst>
                  <a:gd name="T0" fmla="*/ 8 w 44"/>
                  <a:gd name="T1" fmla="*/ 64 h 69"/>
                  <a:gd name="T2" fmla="*/ 36 w 44"/>
                  <a:gd name="T3" fmla="*/ 69 h 69"/>
                  <a:gd name="T4" fmla="*/ 19 w 44"/>
                  <a:gd name="T5" fmla="*/ 3 h 69"/>
                  <a:gd name="T6" fmla="*/ 9 w 44"/>
                  <a:gd name="T7" fmla="*/ 0 h 69"/>
                  <a:gd name="T8" fmla="*/ 0 w 44"/>
                  <a:gd name="T9" fmla="*/ 16 h 69"/>
                  <a:gd name="T10" fmla="*/ 8 w 44"/>
                  <a:gd name="T11" fmla="*/ 64 h 69"/>
                </a:gdLst>
                <a:ahLst/>
                <a:cxnLst>
                  <a:cxn ang="0">
                    <a:pos x="T0" y="T1"/>
                  </a:cxn>
                  <a:cxn ang="0">
                    <a:pos x="T2" y="T3"/>
                  </a:cxn>
                  <a:cxn ang="0">
                    <a:pos x="T4" y="T5"/>
                  </a:cxn>
                  <a:cxn ang="0">
                    <a:pos x="T6" y="T7"/>
                  </a:cxn>
                  <a:cxn ang="0">
                    <a:pos x="T8" y="T9"/>
                  </a:cxn>
                  <a:cxn ang="0">
                    <a:pos x="T10" y="T11"/>
                  </a:cxn>
                </a:cxnLst>
                <a:rect l="0" t="0" r="r" b="b"/>
                <a:pathLst>
                  <a:path w="44" h="69">
                    <a:moveTo>
                      <a:pt x="8" y="64"/>
                    </a:moveTo>
                    <a:cubicBezTo>
                      <a:pt x="36" y="69"/>
                      <a:pt x="36" y="69"/>
                      <a:pt x="36" y="69"/>
                    </a:cubicBezTo>
                    <a:cubicBezTo>
                      <a:pt x="42" y="49"/>
                      <a:pt x="44" y="10"/>
                      <a:pt x="19" y="3"/>
                    </a:cubicBezTo>
                    <a:cubicBezTo>
                      <a:pt x="15" y="2"/>
                      <a:pt x="12" y="1"/>
                      <a:pt x="9" y="0"/>
                    </a:cubicBezTo>
                    <a:cubicBezTo>
                      <a:pt x="0" y="16"/>
                      <a:pt x="0" y="16"/>
                      <a:pt x="0" y="16"/>
                    </a:cubicBezTo>
                    <a:lnTo>
                      <a:pt x="8" y="64"/>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išļíḑê">
                <a:extLst>
                  <a:ext uri="{FF2B5EF4-FFF2-40B4-BE49-F238E27FC236}">
                    <a16:creationId xmlns:a16="http://schemas.microsoft.com/office/drawing/2014/main" id="{40195821-43DE-4C8B-978D-ABF713F177AD}"/>
                  </a:ext>
                </a:extLst>
              </p:cNvPr>
              <p:cNvSpPr/>
              <p:nvPr/>
            </p:nvSpPr>
            <p:spPr bwMode="auto">
              <a:xfrm>
                <a:off x="7458076" y="3595649"/>
                <a:ext cx="192088" cy="127000"/>
              </a:xfrm>
              <a:custGeom>
                <a:avLst/>
                <a:gdLst>
                  <a:gd name="T0" fmla="*/ 0 w 121"/>
                  <a:gd name="T1" fmla="*/ 48 h 80"/>
                  <a:gd name="T2" fmla="*/ 108 w 121"/>
                  <a:gd name="T3" fmla="*/ 80 h 80"/>
                  <a:gd name="T4" fmla="*/ 121 w 121"/>
                  <a:gd name="T5" fmla="*/ 33 h 80"/>
                  <a:gd name="T6" fmla="*/ 13 w 121"/>
                  <a:gd name="T7" fmla="*/ 0 h 80"/>
                  <a:gd name="T8" fmla="*/ 0 w 121"/>
                  <a:gd name="T9" fmla="*/ 48 h 80"/>
                </a:gdLst>
                <a:ahLst/>
                <a:cxnLst>
                  <a:cxn ang="0">
                    <a:pos x="T0" y="T1"/>
                  </a:cxn>
                  <a:cxn ang="0">
                    <a:pos x="T2" y="T3"/>
                  </a:cxn>
                  <a:cxn ang="0">
                    <a:pos x="T4" y="T5"/>
                  </a:cxn>
                  <a:cxn ang="0">
                    <a:pos x="T6" y="T7"/>
                  </a:cxn>
                  <a:cxn ang="0">
                    <a:pos x="T8" y="T9"/>
                  </a:cxn>
                </a:cxnLst>
                <a:rect l="0" t="0" r="r" b="b"/>
                <a:pathLst>
                  <a:path w="121" h="80">
                    <a:moveTo>
                      <a:pt x="0" y="48"/>
                    </a:moveTo>
                    <a:lnTo>
                      <a:pt x="108" y="80"/>
                    </a:lnTo>
                    <a:lnTo>
                      <a:pt x="121" y="33"/>
                    </a:lnTo>
                    <a:lnTo>
                      <a:pt x="13"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îşliḋê">
                <a:extLst>
                  <a:ext uri="{FF2B5EF4-FFF2-40B4-BE49-F238E27FC236}">
                    <a16:creationId xmlns:a16="http://schemas.microsoft.com/office/drawing/2014/main" id="{8448D6C2-84EF-4EEA-BF46-055A985B4B70}"/>
                  </a:ext>
                </a:extLst>
              </p:cNvPr>
              <p:cNvSpPr/>
              <p:nvPr/>
            </p:nvSpPr>
            <p:spPr bwMode="auto">
              <a:xfrm>
                <a:off x="8147051" y="3127337"/>
                <a:ext cx="501650" cy="541338"/>
              </a:xfrm>
              <a:custGeom>
                <a:avLst/>
                <a:gdLst>
                  <a:gd name="T0" fmla="*/ 126 w 194"/>
                  <a:gd name="T1" fmla="*/ 22 h 209"/>
                  <a:gd name="T2" fmla="*/ 135 w 194"/>
                  <a:gd name="T3" fmla="*/ 209 h 209"/>
                  <a:gd name="T4" fmla="*/ 135 w 194"/>
                  <a:gd name="T5" fmla="*/ 146 h 209"/>
                  <a:gd name="T6" fmla="*/ 103 w 194"/>
                  <a:gd name="T7" fmla="*/ 121 h 209"/>
                  <a:gd name="T8" fmla="*/ 0 w 194"/>
                  <a:gd name="T9" fmla="*/ 67 h 209"/>
                  <a:gd name="T10" fmla="*/ 126 w 194"/>
                  <a:gd name="T11" fmla="*/ 22 h 209"/>
                </a:gdLst>
                <a:ahLst/>
                <a:cxnLst>
                  <a:cxn ang="0">
                    <a:pos x="T0" y="T1"/>
                  </a:cxn>
                  <a:cxn ang="0">
                    <a:pos x="T2" y="T3"/>
                  </a:cxn>
                  <a:cxn ang="0">
                    <a:pos x="T4" y="T5"/>
                  </a:cxn>
                  <a:cxn ang="0">
                    <a:pos x="T6" y="T7"/>
                  </a:cxn>
                  <a:cxn ang="0">
                    <a:pos x="T8" y="T9"/>
                  </a:cxn>
                  <a:cxn ang="0">
                    <a:pos x="T10" y="T11"/>
                  </a:cxn>
                </a:cxnLst>
                <a:rect l="0" t="0" r="r" b="b"/>
                <a:pathLst>
                  <a:path w="194" h="209">
                    <a:moveTo>
                      <a:pt x="126" y="22"/>
                    </a:moveTo>
                    <a:cubicBezTo>
                      <a:pt x="194" y="47"/>
                      <a:pt x="194" y="151"/>
                      <a:pt x="135" y="209"/>
                    </a:cubicBezTo>
                    <a:cubicBezTo>
                      <a:pt x="138" y="196"/>
                      <a:pt x="139" y="183"/>
                      <a:pt x="135" y="146"/>
                    </a:cubicBezTo>
                    <a:cubicBezTo>
                      <a:pt x="130" y="149"/>
                      <a:pt x="105" y="160"/>
                      <a:pt x="103" y="121"/>
                    </a:cubicBezTo>
                    <a:cubicBezTo>
                      <a:pt x="99" y="66"/>
                      <a:pt x="36" y="61"/>
                      <a:pt x="0" y="67"/>
                    </a:cubicBezTo>
                    <a:cubicBezTo>
                      <a:pt x="28" y="8"/>
                      <a:pt x="67" y="0"/>
                      <a:pt x="126" y="22"/>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îśḻîďè">
                <a:extLst>
                  <a:ext uri="{FF2B5EF4-FFF2-40B4-BE49-F238E27FC236}">
                    <a16:creationId xmlns:a16="http://schemas.microsoft.com/office/drawing/2014/main" id="{1C48169F-5319-4194-BB3C-D6DEBF02FB46}"/>
                  </a:ext>
                </a:extLst>
              </p:cNvPr>
              <p:cNvSpPr/>
              <p:nvPr/>
            </p:nvSpPr>
            <p:spPr bwMode="auto">
              <a:xfrm>
                <a:off x="8418513" y="3421024"/>
                <a:ext cx="98425" cy="161925"/>
              </a:xfrm>
              <a:custGeom>
                <a:avLst/>
                <a:gdLst>
                  <a:gd name="T0" fmla="*/ 23 w 38"/>
                  <a:gd name="T1" fmla="*/ 1 h 63"/>
                  <a:gd name="T2" fmla="*/ 2 w 38"/>
                  <a:gd name="T3" fmla="*/ 30 h 63"/>
                  <a:gd name="T4" fmla="*/ 16 w 38"/>
                  <a:gd name="T5" fmla="*/ 62 h 63"/>
                  <a:gd name="T6" fmla="*/ 36 w 38"/>
                  <a:gd name="T7" fmla="*/ 33 h 63"/>
                  <a:gd name="T8" fmla="*/ 23 w 38"/>
                  <a:gd name="T9" fmla="*/ 1 h 63"/>
                </a:gdLst>
                <a:ahLst/>
                <a:cxnLst>
                  <a:cxn ang="0">
                    <a:pos x="T0" y="T1"/>
                  </a:cxn>
                  <a:cxn ang="0">
                    <a:pos x="T2" y="T3"/>
                  </a:cxn>
                  <a:cxn ang="0">
                    <a:pos x="T4" y="T5"/>
                  </a:cxn>
                  <a:cxn ang="0">
                    <a:pos x="T6" y="T7"/>
                  </a:cxn>
                  <a:cxn ang="0">
                    <a:pos x="T8" y="T9"/>
                  </a:cxn>
                </a:cxnLst>
                <a:rect l="0" t="0" r="r" b="b"/>
                <a:pathLst>
                  <a:path w="38" h="63">
                    <a:moveTo>
                      <a:pt x="23" y="1"/>
                    </a:moveTo>
                    <a:cubicBezTo>
                      <a:pt x="13" y="0"/>
                      <a:pt x="4" y="13"/>
                      <a:pt x="2" y="30"/>
                    </a:cubicBezTo>
                    <a:cubicBezTo>
                      <a:pt x="0" y="47"/>
                      <a:pt x="6" y="61"/>
                      <a:pt x="16" y="62"/>
                    </a:cubicBezTo>
                    <a:cubicBezTo>
                      <a:pt x="25" y="63"/>
                      <a:pt x="34" y="50"/>
                      <a:pt x="36" y="33"/>
                    </a:cubicBezTo>
                    <a:cubicBezTo>
                      <a:pt x="38" y="16"/>
                      <a:pt x="32" y="2"/>
                      <a:pt x="23" y="1"/>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îŝḻíḑè">
                <a:extLst>
                  <a:ext uri="{FF2B5EF4-FFF2-40B4-BE49-F238E27FC236}">
                    <a16:creationId xmlns:a16="http://schemas.microsoft.com/office/drawing/2014/main" id="{830B6AC7-9E45-4195-B17A-8EAE721B7246}"/>
                  </a:ext>
                </a:extLst>
              </p:cNvPr>
              <p:cNvSpPr/>
              <p:nvPr/>
            </p:nvSpPr>
            <p:spPr bwMode="auto">
              <a:xfrm>
                <a:off x="6527801" y="3098762"/>
                <a:ext cx="436563" cy="322263"/>
              </a:xfrm>
              <a:custGeom>
                <a:avLst/>
                <a:gdLst>
                  <a:gd name="T0" fmla="*/ 166 w 169"/>
                  <a:gd name="T1" fmla="*/ 98 h 124"/>
                  <a:gd name="T2" fmla="*/ 84 w 169"/>
                  <a:gd name="T3" fmla="*/ 0 h 124"/>
                  <a:gd name="T4" fmla="*/ 3 w 169"/>
                  <a:gd name="T5" fmla="*/ 98 h 124"/>
                  <a:gd name="T6" fmla="*/ 15 w 169"/>
                  <a:gd name="T7" fmla="*/ 121 h 124"/>
                  <a:gd name="T8" fmla="*/ 23 w 169"/>
                  <a:gd name="T9" fmla="*/ 112 h 124"/>
                  <a:gd name="T10" fmla="*/ 46 w 169"/>
                  <a:gd name="T11" fmla="*/ 48 h 124"/>
                  <a:gd name="T12" fmla="*/ 84 w 169"/>
                  <a:gd name="T13" fmla="*/ 56 h 124"/>
                  <a:gd name="T14" fmla="*/ 122 w 169"/>
                  <a:gd name="T15" fmla="*/ 48 h 124"/>
                  <a:gd name="T16" fmla="*/ 146 w 169"/>
                  <a:gd name="T17" fmla="*/ 112 h 124"/>
                  <a:gd name="T18" fmla="*/ 152 w 169"/>
                  <a:gd name="T19" fmla="*/ 122 h 124"/>
                  <a:gd name="T20" fmla="*/ 166 w 169"/>
                  <a:gd name="T21" fmla="*/ 9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24">
                    <a:moveTo>
                      <a:pt x="166" y="98"/>
                    </a:moveTo>
                    <a:cubicBezTo>
                      <a:pt x="169" y="47"/>
                      <a:pt x="147" y="0"/>
                      <a:pt x="84" y="0"/>
                    </a:cubicBezTo>
                    <a:cubicBezTo>
                      <a:pt x="21" y="0"/>
                      <a:pt x="0" y="47"/>
                      <a:pt x="3" y="98"/>
                    </a:cubicBezTo>
                    <a:cubicBezTo>
                      <a:pt x="8" y="100"/>
                      <a:pt x="13" y="109"/>
                      <a:pt x="15" y="121"/>
                    </a:cubicBezTo>
                    <a:cubicBezTo>
                      <a:pt x="20" y="124"/>
                      <a:pt x="23" y="122"/>
                      <a:pt x="23" y="112"/>
                    </a:cubicBezTo>
                    <a:cubicBezTo>
                      <a:pt x="23" y="82"/>
                      <a:pt x="26" y="55"/>
                      <a:pt x="46" y="48"/>
                    </a:cubicBezTo>
                    <a:cubicBezTo>
                      <a:pt x="65" y="42"/>
                      <a:pt x="70" y="56"/>
                      <a:pt x="84" y="56"/>
                    </a:cubicBezTo>
                    <a:cubicBezTo>
                      <a:pt x="99" y="56"/>
                      <a:pt x="103" y="43"/>
                      <a:pt x="122" y="48"/>
                    </a:cubicBezTo>
                    <a:cubicBezTo>
                      <a:pt x="141" y="54"/>
                      <a:pt x="146" y="82"/>
                      <a:pt x="146" y="112"/>
                    </a:cubicBezTo>
                    <a:cubicBezTo>
                      <a:pt x="146" y="122"/>
                      <a:pt x="148" y="124"/>
                      <a:pt x="152" y="122"/>
                    </a:cubicBezTo>
                    <a:cubicBezTo>
                      <a:pt x="155" y="109"/>
                      <a:pt x="160" y="99"/>
                      <a:pt x="166" y="98"/>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ïŝḻiḍé">
                <a:extLst>
                  <a:ext uri="{FF2B5EF4-FFF2-40B4-BE49-F238E27FC236}">
                    <a16:creationId xmlns:a16="http://schemas.microsoft.com/office/drawing/2014/main" id="{16BCCCFF-FA40-4D59-9092-75C03C1D3151}"/>
                  </a:ext>
                </a:extLst>
              </p:cNvPr>
              <p:cNvSpPr/>
              <p:nvPr/>
            </p:nvSpPr>
            <p:spPr bwMode="auto">
              <a:xfrm>
                <a:off x="4133851" y="4748174"/>
                <a:ext cx="3895725" cy="1384300"/>
              </a:xfrm>
              <a:prstGeom prst="rect">
                <a:avLst/>
              </a:prstGeom>
              <a:solidFill>
                <a:srgbClr val="CF776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ïŝľîḓê">
                <a:extLst>
                  <a:ext uri="{FF2B5EF4-FFF2-40B4-BE49-F238E27FC236}">
                    <a16:creationId xmlns:a16="http://schemas.microsoft.com/office/drawing/2014/main" id="{C492ABC3-9327-4975-9E3F-6507E56ABD26}"/>
                  </a:ext>
                </a:extLst>
              </p:cNvPr>
              <p:cNvSpPr/>
              <p:nvPr/>
            </p:nvSpPr>
            <p:spPr bwMode="auto">
              <a:xfrm>
                <a:off x="3638551" y="4686262"/>
                <a:ext cx="4887913" cy="111125"/>
              </a:xfrm>
              <a:prstGeom prst="rect">
                <a:avLst/>
              </a:prstGeom>
              <a:solidFill>
                <a:srgbClr val="AD55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5" name="îSľíḓê">
                <a:extLst>
                  <a:ext uri="{FF2B5EF4-FFF2-40B4-BE49-F238E27FC236}">
                    <a16:creationId xmlns:a16="http://schemas.microsoft.com/office/drawing/2014/main" id="{BFC7C780-D149-44F2-A0A4-9E446ECF5F17}"/>
                  </a:ext>
                </a:extLst>
              </p:cNvPr>
              <p:cNvSpPr/>
              <p:nvPr/>
            </p:nvSpPr>
            <p:spPr bwMode="auto">
              <a:xfrm>
                <a:off x="4872038" y="3779799"/>
                <a:ext cx="342900" cy="528638"/>
              </a:xfrm>
              <a:custGeom>
                <a:avLst/>
                <a:gdLst>
                  <a:gd name="T0" fmla="*/ 95 w 132"/>
                  <a:gd name="T1" fmla="*/ 14 h 204"/>
                  <a:gd name="T2" fmla="*/ 110 w 132"/>
                  <a:gd name="T3" fmla="*/ 0 h 204"/>
                  <a:gd name="T4" fmla="*/ 117 w 132"/>
                  <a:gd name="T5" fmla="*/ 103 h 204"/>
                  <a:gd name="T6" fmla="*/ 75 w 132"/>
                  <a:gd name="T7" fmla="*/ 173 h 204"/>
                  <a:gd name="T8" fmla="*/ 13 w 132"/>
                  <a:gd name="T9" fmla="*/ 204 h 204"/>
                  <a:gd name="T10" fmla="*/ 10 w 132"/>
                  <a:gd name="T11" fmla="*/ 157 h 204"/>
                  <a:gd name="T12" fmla="*/ 95 w 132"/>
                  <a:gd name="T13" fmla="*/ 14 h 204"/>
                </a:gdLst>
                <a:ahLst/>
                <a:cxnLst>
                  <a:cxn ang="0">
                    <a:pos x="T0" y="T1"/>
                  </a:cxn>
                  <a:cxn ang="0">
                    <a:pos x="T2" y="T3"/>
                  </a:cxn>
                  <a:cxn ang="0">
                    <a:pos x="T4" y="T5"/>
                  </a:cxn>
                  <a:cxn ang="0">
                    <a:pos x="T6" y="T7"/>
                  </a:cxn>
                  <a:cxn ang="0">
                    <a:pos x="T8" y="T9"/>
                  </a:cxn>
                  <a:cxn ang="0">
                    <a:pos x="T10" y="T11"/>
                  </a:cxn>
                  <a:cxn ang="0">
                    <a:pos x="T12" y="T13"/>
                  </a:cxn>
                </a:cxnLst>
                <a:rect l="0" t="0" r="r" b="b"/>
                <a:pathLst>
                  <a:path w="132" h="204">
                    <a:moveTo>
                      <a:pt x="95" y="14"/>
                    </a:moveTo>
                    <a:cubicBezTo>
                      <a:pt x="98" y="8"/>
                      <a:pt x="102" y="2"/>
                      <a:pt x="110" y="0"/>
                    </a:cubicBezTo>
                    <a:cubicBezTo>
                      <a:pt x="132" y="24"/>
                      <a:pt x="131" y="81"/>
                      <a:pt x="117" y="103"/>
                    </a:cubicBezTo>
                    <a:cubicBezTo>
                      <a:pt x="75" y="173"/>
                      <a:pt x="75" y="173"/>
                      <a:pt x="75" y="173"/>
                    </a:cubicBezTo>
                    <a:cubicBezTo>
                      <a:pt x="13" y="204"/>
                      <a:pt x="13" y="204"/>
                      <a:pt x="13" y="204"/>
                    </a:cubicBezTo>
                    <a:cubicBezTo>
                      <a:pt x="0" y="185"/>
                      <a:pt x="6" y="166"/>
                      <a:pt x="10" y="157"/>
                    </a:cubicBezTo>
                    <a:cubicBezTo>
                      <a:pt x="17" y="142"/>
                      <a:pt x="92" y="20"/>
                      <a:pt x="95" y="1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íŝḷiďê">
                <a:extLst>
                  <a:ext uri="{FF2B5EF4-FFF2-40B4-BE49-F238E27FC236}">
                    <a16:creationId xmlns:a16="http://schemas.microsoft.com/office/drawing/2014/main" id="{551E88CD-F2D2-447C-9153-2E49C41DCC8D}"/>
                  </a:ext>
                </a:extLst>
              </p:cNvPr>
              <p:cNvSpPr/>
              <p:nvPr/>
            </p:nvSpPr>
            <p:spPr bwMode="auto">
              <a:xfrm>
                <a:off x="5356226" y="4165562"/>
                <a:ext cx="274638" cy="200025"/>
              </a:xfrm>
              <a:custGeom>
                <a:avLst/>
                <a:gdLst>
                  <a:gd name="T0" fmla="*/ 47 w 106"/>
                  <a:gd name="T1" fmla="*/ 18 h 77"/>
                  <a:gd name="T2" fmla="*/ 32 w 106"/>
                  <a:gd name="T3" fmla="*/ 18 h 77"/>
                  <a:gd name="T4" fmla="*/ 51 w 106"/>
                  <a:gd name="T5" fmla="*/ 15 h 77"/>
                  <a:gd name="T6" fmla="*/ 51 w 106"/>
                  <a:gd name="T7" fmla="*/ 0 h 77"/>
                  <a:gd name="T8" fmla="*/ 9 w 106"/>
                  <a:gd name="T9" fmla="*/ 15 h 77"/>
                  <a:gd name="T10" fmla="*/ 0 w 106"/>
                  <a:gd name="T11" fmla="*/ 38 h 77"/>
                  <a:gd name="T12" fmla="*/ 39 w 106"/>
                  <a:gd name="T13" fmla="*/ 68 h 77"/>
                  <a:gd name="T14" fmla="*/ 79 w 106"/>
                  <a:gd name="T15" fmla="*/ 75 h 77"/>
                  <a:gd name="T16" fmla="*/ 81 w 106"/>
                  <a:gd name="T17" fmla="*/ 63 h 77"/>
                  <a:gd name="T18" fmla="*/ 53 w 106"/>
                  <a:gd name="T19" fmla="*/ 58 h 77"/>
                  <a:gd name="T20" fmla="*/ 54 w 106"/>
                  <a:gd name="T21" fmla="*/ 57 h 77"/>
                  <a:gd name="T22" fmla="*/ 92 w 106"/>
                  <a:gd name="T23" fmla="*/ 60 h 77"/>
                  <a:gd name="T24" fmla="*/ 93 w 106"/>
                  <a:gd name="T25" fmla="*/ 48 h 77"/>
                  <a:gd name="T26" fmla="*/ 58 w 106"/>
                  <a:gd name="T27" fmla="*/ 45 h 77"/>
                  <a:gd name="T28" fmla="*/ 58 w 106"/>
                  <a:gd name="T29" fmla="*/ 43 h 77"/>
                  <a:gd name="T30" fmla="*/ 98 w 106"/>
                  <a:gd name="T31" fmla="*/ 44 h 77"/>
                  <a:gd name="T32" fmla="*/ 98 w 106"/>
                  <a:gd name="T33" fmla="*/ 31 h 77"/>
                  <a:gd name="T34" fmla="*/ 55 w 106"/>
                  <a:gd name="T35" fmla="*/ 31 h 77"/>
                  <a:gd name="T36" fmla="*/ 54 w 106"/>
                  <a:gd name="T37" fmla="*/ 30 h 77"/>
                  <a:gd name="T38" fmla="*/ 96 w 106"/>
                  <a:gd name="T39" fmla="*/ 25 h 77"/>
                  <a:gd name="T40" fmla="*/ 95 w 106"/>
                  <a:gd name="T41" fmla="*/ 13 h 77"/>
                  <a:gd name="T42" fmla="*/ 47 w 10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77">
                    <a:moveTo>
                      <a:pt x="47" y="18"/>
                    </a:moveTo>
                    <a:cubicBezTo>
                      <a:pt x="43" y="18"/>
                      <a:pt x="38" y="18"/>
                      <a:pt x="32" y="18"/>
                    </a:cubicBezTo>
                    <a:cubicBezTo>
                      <a:pt x="51" y="15"/>
                      <a:pt x="51" y="15"/>
                      <a:pt x="51" y="15"/>
                    </a:cubicBezTo>
                    <a:cubicBezTo>
                      <a:pt x="58" y="10"/>
                      <a:pt x="55" y="2"/>
                      <a:pt x="51" y="0"/>
                    </a:cubicBezTo>
                    <a:cubicBezTo>
                      <a:pt x="9" y="15"/>
                      <a:pt x="9" y="15"/>
                      <a:pt x="9" y="15"/>
                    </a:cubicBezTo>
                    <a:cubicBezTo>
                      <a:pt x="2" y="18"/>
                      <a:pt x="0" y="28"/>
                      <a:pt x="0" y="38"/>
                    </a:cubicBezTo>
                    <a:cubicBezTo>
                      <a:pt x="0" y="57"/>
                      <a:pt x="13" y="63"/>
                      <a:pt x="39" y="68"/>
                    </a:cubicBezTo>
                    <a:cubicBezTo>
                      <a:pt x="79" y="75"/>
                      <a:pt x="79" y="75"/>
                      <a:pt x="79" y="75"/>
                    </a:cubicBezTo>
                    <a:cubicBezTo>
                      <a:pt x="87" y="77"/>
                      <a:pt x="90" y="65"/>
                      <a:pt x="81" y="63"/>
                    </a:cubicBezTo>
                    <a:cubicBezTo>
                      <a:pt x="53" y="58"/>
                      <a:pt x="53" y="58"/>
                      <a:pt x="53" y="58"/>
                    </a:cubicBezTo>
                    <a:cubicBezTo>
                      <a:pt x="53" y="58"/>
                      <a:pt x="53" y="58"/>
                      <a:pt x="54" y="57"/>
                    </a:cubicBezTo>
                    <a:cubicBezTo>
                      <a:pt x="92" y="60"/>
                      <a:pt x="92" y="60"/>
                      <a:pt x="92" y="60"/>
                    </a:cubicBezTo>
                    <a:cubicBezTo>
                      <a:pt x="101" y="61"/>
                      <a:pt x="100" y="48"/>
                      <a:pt x="93" y="48"/>
                    </a:cubicBezTo>
                    <a:cubicBezTo>
                      <a:pt x="58" y="45"/>
                      <a:pt x="58" y="45"/>
                      <a:pt x="58" y="45"/>
                    </a:cubicBezTo>
                    <a:cubicBezTo>
                      <a:pt x="58" y="44"/>
                      <a:pt x="58" y="44"/>
                      <a:pt x="58" y="43"/>
                    </a:cubicBezTo>
                    <a:cubicBezTo>
                      <a:pt x="98" y="44"/>
                      <a:pt x="98" y="44"/>
                      <a:pt x="98" y="44"/>
                    </a:cubicBezTo>
                    <a:cubicBezTo>
                      <a:pt x="106" y="44"/>
                      <a:pt x="106" y="31"/>
                      <a:pt x="98" y="31"/>
                    </a:cubicBezTo>
                    <a:cubicBezTo>
                      <a:pt x="55" y="31"/>
                      <a:pt x="55" y="31"/>
                      <a:pt x="55" y="31"/>
                    </a:cubicBezTo>
                    <a:cubicBezTo>
                      <a:pt x="55" y="31"/>
                      <a:pt x="55" y="30"/>
                      <a:pt x="54" y="30"/>
                    </a:cubicBezTo>
                    <a:cubicBezTo>
                      <a:pt x="96" y="25"/>
                      <a:pt x="96" y="25"/>
                      <a:pt x="96" y="25"/>
                    </a:cubicBezTo>
                    <a:cubicBezTo>
                      <a:pt x="104" y="25"/>
                      <a:pt x="103" y="12"/>
                      <a:pt x="95" y="13"/>
                    </a:cubicBezTo>
                    <a:lnTo>
                      <a:pt x="47" y="18"/>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iṥľîḑè">
                <a:extLst>
                  <a:ext uri="{FF2B5EF4-FFF2-40B4-BE49-F238E27FC236}">
                    <a16:creationId xmlns:a16="http://schemas.microsoft.com/office/drawing/2014/main" id="{0ED35B1C-821F-415D-B063-17F59165FE14}"/>
                  </a:ext>
                </a:extLst>
              </p:cNvPr>
              <p:cNvSpPr/>
              <p:nvPr/>
            </p:nvSpPr>
            <p:spPr bwMode="auto">
              <a:xfrm>
                <a:off x="5327651" y="4181437"/>
                <a:ext cx="69850" cy="160338"/>
              </a:xfrm>
              <a:custGeom>
                <a:avLst/>
                <a:gdLst>
                  <a:gd name="T0" fmla="*/ 0 w 44"/>
                  <a:gd name="T1" fmla="*/ 1 h 101"/>
                  <a:gd name="T2" fmla="*/ 0 w 44"/>
                  <a:gd name="T3" fmla="*/ 101 h 101"/>
                  <a:gd name="T4" fmla="*/ 44 w 44"/>
                  <a:gd name="T5" fmla="*/ 99 h 101"/>
                  <a:gd name="T6" fmla="*/ 44 w 44"/>
                  <a:gd name="T7" fmla="*/ 0 h 101"/>
                  <a:gd name="T8" fmla="*/ 0 w 44"/>
                  <a:gd name="T9" fmla="*/ 1 h 101"/>
                </a:gdLst>
                <a:ahLst/>
                <a:cxnLst>
                  <a:cxn ang="0">
                    <a:pos x="T0" y="T1"/>
                  </a:cxn>
                  <a:cxn ang="0">
                    <a:pos x="T2" y="T3"/>
                  </a:cxn>
                  <a:cxn ang="0">
                    <a:pos x="T4" y="T5"/>
                  </a:cxn>
                  <a:cxn ang="0">
                    <a:pos x="T6" y="T7"/>
                  </a:cxn>
                  <a:cxn ang="0">
                    <a:pos x="T8" y="T9"/>
                  </a:cxn>
                </a:cxnLst>
                <a:rect l="0" t="0" r="r" b="b"/>
                <a:pathLst>
                  <a:path w="44" h="101">
                    <a:moveTo>
                      <a:pt x="0" y="1"/>
                    </a:moveTo>
                    <a:lnTo>
                      <a:pt x="0" y="101"/>
                    </a:lnTo>
                    <a:lnTo>
                      <a:pt x="44" y="99"/>
                    </a:lnTo>
                    <a:lnTo>
                      <a:pt x="44"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ïŝliḓê">
                <a:extLst>
                  <a:ext uri="{FF2B5EF4-FFF2-40B4-BE49-F238E27FC236}">
                    <a16:creationId xmlns:a16="http://schemas.microsoft.com/office/drawing/2014/main" id="{B8E99472-9992-43C4-A431-98B36A2C6731}"/>
                  </a:ext>
                </a:extLst>
              </p:cNvPr>
              <p:cNvSpPr/>
              <p:nvPr/>
            </p:nvSpPr>
            <p:spPr bwMode="auto">
              <a:xfrm>
                <a:off x="4862513" y="4144924"/>
                <a:ext cx="484188" cy="204788"/>
              </a:xfrm>
              <a:custGeom>
                <a:avLst/>
                <a:gdLst>
                  <a:gd name="T0" fmla="*/ 58 w 187"/>
                  <a:gd name="T1" fmla="*/ 10 h 79"/>
                  <a:gd name="T2" fmla="*/ 186 w 187"/>
                  <a:gd name="T3" fmla="*/ 12 h 79"/>
                  <a:gd name="T4" fmla="*/ 187 w 187"/>
                  <a:gd name="T5" fmla="*/ 79 h 79"/>
                  <a:gd name="T6" fmla="*/ 187 w 187"/>
                  <a:gd name="T7" fmla="*/ 79 h 79"/>
                  <a:gd name="T8" fmla="*/ 49 w 187"/>
                  <a:gd name="T9" fmla="*/ 79 h 79"/>
                  <a:gd name="T10" fmla="*/ 10 w 187"/>
                  <a:gd name="T11" fmla="*/ 54 h 79"/>
                  <a:gd name="T12" fmla="*/ 58 w 187"/>
                  <a:gd name="T13" fmla="*/ 10 h 79"/>
                </a:gdLst>
                <a:ahLst/>
                <a:cxnLst>
                  <a:cxn ang="0">
                    <a:pos x="T0" y="T1"/>
                  </a:cxn>
                  <a:cxn ang="0">
                    <a:pos x="T2" y="T3"/>
                  </a:cxn>
                  <a:cxn ang="0">
                    <a:pos x="T4" y="T5"/>
                  </a:cxn>
                  <a:cxn ang="0">
                    <a:pos x="T6" y="T7"/>
                  </a:cxn>
                  <a:cxn ang="0">
                    <a:pos x="T8" y="T9"/>
                  </a:cxn>
                  <a:cxn ang="0">
                    <a:pos x="T10" y="T11"/>
                  </a:cxn>
                  <a:cxn ang="0">
                    <a:pos x="T12" y="T13"/>
                  </a:cxn>
                </a:cxnLst>
                <a:rect l="0" t="0" r="r" b="b"/>
                <a:pathLst>
                  <a:path w="187" h="79">
                    <a:moveTo>
                      <a:pt x="58" y="10"/>
                    </a:moveTo>
                    <a:cubicBezTo>
                      <a:pt x="186" y="12"/>
                      <a:pt x="186" y="12"/>
                      <a:pt x="186" y="12"/>
                    </a:cubicBezTo>
                    <a:cubicBezTo>
                      <a:pt x="187" y="79"/>
                      <a:pt x="187" y="79"/>
                      <a:pt x="187" y="79"/>
                    </a:cubicBezTo>
                    <a:cubicBezTo>
                      <a:pt x="187" y="79"/>
                      <a:pt x="187" y="79"/>
                      <a:pt x="187" y="79"/>
                    </a:cubicBezTo>
                    <a:cubicBezTo>
                      <a:pt x="49" y="79"/>
                      <a:pt x="49" y="79"/>
                      <a:pt x="49" y="79"/>
                    </a:cubicBezTo>
                    <a:cubicBezTo>
                      <a:pt x="26" y="79"/>
                      <a:pt x="15" y="62"/>
                      <a:pt x="10" y="54"/>
                    </a:cubicBezTo>
                    <a:cubicBezTo>
                      <a:pt x="0" y="27"/>
                      <a:pt x="37" y="0"/>
                      <a:pt x="58" y="1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iṥļîḋé">
                <a:extLst>
                  <a:ext uri="{FF2B5EF4-FFF2-40B4-BE49-F238E27FC236}">
                    <a16:creationId xmlns:a16="http://schemas.microsoft.com/office/drawing/2014/main" id="{8BC9CC3B-F687-4F0D-90E7-17E5C313147A}"/>
                  </a:ext>
                </a:extLst>
              </p:cNvPr>
              <p:cNvSpPr/>
              <p:nvPr/>
            </p:nvSpPr>
            <p:spPr bwMode="auto">
              <a:xfrm>
                <a:off x="5673726" y="3790912"/>
                <a:ext cx="341313" cy="527050"/>
              </a:xfrm>
              <a:custGeom>
                <a:avLst/>
                <a:gdLst>
                  <a:gd name="T0" fmla="*/ 37 w 132"/>
                  <a:gd name="T1" fmla="*/ 13 h 204"/>
                  <a:gd name="T2" fmla="*/ 22 w 132"/>
                  <a:gd name="T3" fmla="*/ 0 h 204"/>
                  <a:gd name="T4" fmla="*/ 15 w 132"/>
                  <a:gd name="T5" fmla="*/ 103 h 204"/>
                  <a:gd name="T6" fmla="*/ 58 w 132"/>
                  <a:gd name="T7" fmla="*/ 173 h 204"/>
                  <a:gd name="T8" fmla="*/ 119 w 132"/>
                  <a:gd name="T9" fmla="*/ 204 h 204"/>
                  <a:gd name="T10" fmla="*/ 122 w 132"/>
                  <a:gd name="T11" fmla="*/ 157 h 204"/>
                  <a:gd name="T12" fmla="*/ 37 w 132"/>
                  <a:gd name="T13" fmla="*/ 13 h 204"/>
                </a:gdLst>
                <a:ahLst/>
                <a:cxnLst>
                  <a:cxn ang="0">
                    <a:pos x="T0" y="T1"/>
                  </a:cxn>
                  <a:cxn ang="0">
                    <a:pos x="T2" y="T3"/>
                  </a:cxn>
                  <a:cxn ang="0">
                    <a:pos x="T4" y="T5"/>
                  </a:cxn>
                  <a:cxn ang="0">
                    <a:pos x="T6" y="T7"/>
                  </a:cxn>
                  <a:cxn ang="0">
                    <a:pos x="T8" y="T9"/>
                  </a:cxn>
                  <a:cxn ang="0">
                    <a:pos x="T10" y="T11"/>
                  </a:cxn>
                  <a:cxn ang="0">
                    <a:pos x="T12" y="T13"/>
                  </a:cxn>
                </a:cxnLst>
                <a:rect l="0" t="0" r="r" b="b"/>
                <a:pathLst>
                  <a:path w="132" h="204">
                    <a:moveTo>
                      <a:pt x="37" y="13"/>
                    </a:moveTo>
                    <a:cubicBezTo>
                      <a:pt x="34" y="7"/>
                      <a:pt x="30" y="2"/>
                      <a:pt x="22" y="0"/>
                    </a:cubicBezTo>
                    <a:cubicBezTo>
                      <a:pt x="0" y="24"/>
                      <a:pt x="1" y="81"/>
                      <a:pt x="15" y="103"/>
                    </a:cubicBezTo>
                    <a:cubicBezTo>
                      <a:pt x="58" y="173"/>
                      <a:pt x="58" y="173"/>
                      <a:pt x="58" y="173"/>
                    </a:cubicBezTo>
                    <a:cubicBezTo>
                      <a:pt x="119" y="204"/>
                      <a:pt x="119" y="204"/>
                      <a:pt x="119" y="204"/>
                    </a:cubicBezTo>
                    <a:cubicBezTo>
                      <a:pt x="132" y="185"/>
                      <a:pt x="126" y="165"/>
                      <a:pt x="122" y="157"/>
                    </a:cubicBezTo>
                    <a:cubicBezTo>
                      <a:pt x="116" y="142"/>
                      <a:pt x="41" y="20"/>
                      <a:pt x="37" y="13"/>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íSľidê">
                <a:extLst>
                  <a:ext uri="{FF2B5EF4-FFF2-40B4-BE49-F238E27FC236}">
                    <a16:creationId xmlns:a16="http://schemas.microsoft.com/office/drawing/2014/main" id="{7FBD9DEF-6885-4EA9-9F72-F257015EA636}"/>
                  </a:ext>
                </a:extLst>
              </p:cNvPr>
              <p:cNvSpPr/>
              <p:nvPr/>
            </p:nvSpPr>
            <p:spPr bwMode="auto">
              <a:xfrm>
                <a:off x="5257801" y="4170324"/>
                <a:ext cx="276225" cy="204788"/>
              </a:xfrm>
              <a:custGeom>
                <a:avLst/>
                <a:gdLst>
                  <a:gd name="T0" fmla="*/ 59 w 107"/>
                  <a:gd name="T1" fmla="*/ 20 h 79"/>
                  <a:gd name="T2" fmla="*/ 74 w 107"/>
                  <a:gd name="T3" fmla="*/ 20 h 79"/>
                  <a:gd name="T4" fmla="*/ 54 w 107"/>
                  <a:gd name="T5" fmla="*/ 15 h 79"/>
                  <a:gd name="T6" fmla="*/ 53 w 107"/>
                  <a:gd name="T7" fmla="*/ 0 h 79"/>
                  <a:gd name="T8" fmla="*/ 98 w 107"/>
                  <a:gd name="T9" fmla="*/ 17 h 79"/>
                  <a:gd name="T10" fmla="*/ 106 w 107"/>
                  <a:gd name="T11" fmla="*/ 39 h 79"/>
                  <a:gd name="T12" fmla="*/ 68 w 107"/>
                  <a:gd name="T13" fmla="*/ 70 h 79"/>
                  <a:gd name="T14" fmla="*/ 28 w 107"/>
                  <a:gd name="T15" fmla="*/ 77 h 79"/>
                  <a:gd name="T16" fmla="*/ 26 w 107"/>
                  <a:gd name="T17" fmla="*/ 65 h 79"/>
                  <a:gd name="T18" fmla="*/ 54 w 107"/>
                  <a:gd name="T19" fmla="*/ 60 h 79"/>
                  <a:gd name="T20" fmla="*/ 53 w 107"/>
                  <a:gd name="T21" fmla="*/ 59 h 79"/>
                  <a:gd name="T22" fmla="*/ 15 w 107"/>
                  <a:gd name="T23" fmla="*/ 62 h 79"/>
                  <a:gd name="T24" fmla="*/ 13 w 107"/>
                  <a:gd name="T25" fmla="*/ 50 h 79"/>
                  <a:gd name="T26" fmla="*/ 48 w 107"/>
                  <a:gd name="T27" fmla="*/ 47 h 79"/>
                  <a:gd name="T28" fmla="*/ 48 w 107"/>
                  <a:gd name="T29" fmla="*/ 45 h 79"/>
                  <a:gd name="T30" fmla="*/ 8 w 107"/>
                  <a:gd name="T31" fmla="*/ 45 h 79"/>
                  <a:gd name="T32" fmla="*/ 8 w 107"/>
                  <a:gd name="T33" fmla="*/ 33 h 79"/>
                  <a:gd name="T34" fmla="*/ 51 w 107"/>
                  <a:gd name="T35" fmla="*/ 33 h 79"/>
                  <a:gd name="T36" fmla="*/ 52 w 107"/>
                  <a:gd name="T37" fmla="*/ 31 h 79"/>
                  <a:gd name="T38" fmla="*/ 11 w 107"/>
                  <a:gd name="T39" fmla="*/ 27 h 79"/>
                  <a:gd name="T40" fmla="*/ 12 w 107"/>
                  <a:gd name="T41" fmla="*/ 15 h 79"/>
                  <a:gd name="T42" fmla="*/ 59 w 107"/>
                  <a:gd name="T43"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79">
                    <a:moveTo>
                      <a:pt x="59" y="20"/>
                    </a:moveTo>
                    <a:cubicBezTo>
                      <a:pt x="63" y="20"/>
                      <a:pt x="68" y="20"/>
                      <a:pt x="74" y="20"/>
                    </a:cubicBezTo>
                    <a:cubicBezTo>
                      <a:pt x="54" y="15"/>
                      <a:pt x="54" y="15"/>
                      <a:pt x="54" y="15"/>
                    </a:cubicBezTo>
                    <a:cubicBezTo>
                      <a:pt x="47" y="10"/>
                      <a:pt x="50" y="2"/>
                      <a:pt x="53" y="0"/>
                    </a:cubicBezTo>
                    <a:cubicBezTo>
                      <a:pt x="98" y="17"/>
                      <a:pt x="98" y="17"/>
                      <a:pt x="98" y="17"/>
                    </a:cubicBezTo>
                    <a:cubicBezTo>
                      <a:pt x="104" y="20"/>
                      <a:pt x="106" y="30"/>
                      <a:pt x="106" y="39"/>
                    </a:cubicBezTo>
                    <a:cubicBezTo>
                      <a:pt x="107" y="59"/>
                      <a:pt x="94" y="65"/>
                      <a:pt x="68" y="70"/>
                    </a:cubicBezTo>
                    <a:cubicBezTo>
                      <a:pt x="28" y="77"/>
                      <a:pt x="28" y="77"/>
                      <a:pt x="28" y="77"/>
                    </a:cubicBezTo>
                    <a:cubicBezTo>
                      <a:pt x="19" y="79"/>
                      <a:pt x="17" y="67"/>
                      <a:pt x="26" y="65"/>
                    </a:cubicBezTo>
                    <a:cubicBezTo>
                      <a:pt x="54" y="60"/>
                      <a:pt x="54" y="60"/>
                      <a:pt x="54" y="60"/>
                    </a:cubicBezTo>
                    <a:cubicBezTo>
                      <a:pt x="53" y="60"/>
                      <a:pt x="53" y="59"/>
                      <a:pt x="53" y="59"/>
                    </a:cubicBezTo>
                    <a:cubicBezTo>
                      <a:pt x="15" y="62"/>
                      <a:pt x="15" y="62"/>
                      <a:pt x="15" y="62"/>
                    </a:cubicBezTo>
                    <a:cubicBezTo>
                      <a:pt x="6" y="63"/>
                      <a:pt x="6" y="50"/>
                      <a:pt x="13" y="50"/>
                    </a:cubicBezTo>
                    <a:cubicBezTo>
                      <a:pt x="48" y="47"/>
                      <a:pt x="48" y="47"/>
                      <a:pt x="48" y="47"/>
                    </a:cubicBezTo>
                    <a:cubicBezTo>
                      <a:pt x="48" y="46"/>
                      <a:pt x="48" y="46"/>
                      <a:pt x="48" y="45"/>
                    </a:cubicBezTo>
                    <a:cubicBezTo>
                      <a:pt x="8" y="45"/>
                      <a:pt x="8" y="45"/>
                      <a:pt x="8" y="45"/>
                    </a:cubicBezTo>
                    <a:cubicBezTo>
                      <a:pt x="0" y="45"/>
                      <a:pt x="0" y="33"/>
                      <a:pt x="8" y="33"/>
                    </a:cubicBezTo>
                    <a:cubicBezTo>
                      <a:pt x="51" y="33"/>
                      <a:pt x="51" y="33"/>
                      <a:pt x="51" y="33"/>
                    </a:cubicBezTo>
                    <a:cubicBezTo>
                      <a:pt x="52" y="33"/>
                      <a:pt x="52" y="32"/>
                      <a:pt x="52" y="31"/>
                    </a:cubicBezTo>
                    <a:cubicBezTo>
                      <a:pt x="11" y="27"/>
                      <a:pt x="11" y="27"/>
                      <a:pt x="11" y="27"/>
                    </a:cubicBezTo>
                    <a:cubicBezTo>
                      <a:pt x="3" y="27"/>
                      <a:pt x="4" y="14"/>
                      <a:pt x="12" y="15"/>
                    </a:cubicBezTo>
                    <a:lnTo>
                      <a:pt x="59" y="20"/>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ïśḻiďê">
                <a:extLst>
                  <a:ext uri="{FF2B5EF4-FFF2-40B4-BE49-F238E27FC236}">
                    <a16:creationId xmlns:a16="http://schemas.microsoft.com/office/drawing/2014/main" id="{B51E45AC-AE26-4776-AE3D-699ED7D1B93F}"/>
                  </a:ext>
                </a:extLst>
              </p:cNvPr>
              <p:cNvSpPr/>
              <p:nvPr/>
            </p:nvSpPr>
            <p:spPr bwMode="auto">
              <a:xfrm>
                <a:off x="5491163" y="4190962"/>
                <a:ext cx="69850" cy="160338"/>
              </a:xfrm>
              <a:custGeom>
                <a:avLst/>
                <a:gdLst>
                  <a:gd name="T0" fmla="*/ 44 w 44"/>
                  <a:gd name="T1" fmla="*/ 2 h 101"/>
                  <a:gd name="T2" fmla="*/ 44 w 44"/>
                  <a:gd name="T3" fmla="*/ 101 h 101"/>
                  <a:gd name="T4" fmla="*/ 0 w 44"/>
                  <a:gd name="T5" fmla="*/ 100 h 101"/>
                  <a:gd name="T6" fmla="*/ 1 w 44"/>
                  <a:gd name="T7" fmla="*/ 0 h 101"/>
                  <a:gd name="T8" fmla="*/ 44 w 44"/>
                  <a:gd name="T9" fmla="*/ 2 h 101"/>
                </a:gdLst>
                <a:ahLst/>
                <a:cxnLst>
                  <a:cxn ang="0">
                    <a:pos x="T0" y="T1"/>
                  </a:cxn>
                  <a:cxn ang="0">
                    <a:pos x="T2" y="T3"/>
                  </a:cxn>
                  <a:cxn ang="0">
                    <a:pos x="T4" y="T5"/>
                  </a:cxn>
                  <a:cxn ang="0">
                    <a:pos x="T6" y="T7"/>
                  </a:cxn>
                  <a:cxn ang="0">
                    <a:pos x="T8" y="T9"/>
                  </a:cxn>
                </a:cxnLst>
                <a:rect l="0" t="0" r="r" b="b"/>
                <a:pathLst>
                  <a:path w="44" h="101">
                    <a:moveTo>
                      <a:pt x="44" y="2"/>
                    </a:moveTo>
                    <a:lnTo>
                      <a:pt x="44" y="101"/>
                    </a:lnTo>
                    <a:lnTo>
                      <a:pt x="0" y="100"/>
                    </a:lnTo>
                    <a:lnTo>
                      <a:pt x="1" y="0"/>
                    </a:lnTo>
                    <a:lnTo>
                      <a:pt x="4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îṣḷidê">
                <a:extLst>
                  <a:ext uri="{FF2B5EF4-FFF2-40B4-BE49-F238E27FC236}">
                    <a16:creationId xmlns:a16="http://schemas.microsoft.com/office/drawing/2014/main" id="{D4458845-ABB6-4747-85EF-1B3D1250C77D}"/>
                  </a:ext>
                </a:extLst>
              </p:cNvPr>
              <p:cNvSpPr/>
              <p:nvPr/>
            </p:nvSpPr>
            <p:spPr bwMode="auto">
              <a:xfrm>
                <a:off x="5541963" y="4156037"/>
                <a:ext cx="487363" cy="203200"/>
              </a:xfrm>
              <a:custGeom>
                <a:avLst/>
                <a:gdLst>
                  <a:gd name="T0" fmla="*/ 130 w 188"/>
                  <a:gd name="T1" fmla="*/ 10 h 79"/>
                  <a:gd name="T2" fmla="*/ 1 w 188"/>
                  <a:gd name="T3" fmla="*/ 12 h 79"/>
                  <a:gd name="T4" fmla="*/ 0 w 188"/>
                  <a:gd name="T5" fmla="*/ 79 h 79"/>
                  <a:gd name="T6" fmla="*/ 0 w 188"/>
                  <a:gd name="T7" fmla="*/ 79 h 79"/>
                  <a:gd name="T8" fmla="*/ 138 w 188"/>
                  <a:gd name="T9" fmla="*/ 79 h 79"/>
                  <a:gd name="T10" fmla="*/ 177 w 188"/>
                  <a:gd name="T11" fmla="*/ 54 h 79"/>
                  <a:gd name="T12" fmla="*/ 130 w 188"/>
                  <a:gd name="T13" fmla="*/ 10 h 79"/>
                </a:gdLst>
                <a:ahLst/>
                <a:cxnLst>
                  <a:cxn ang="0">
                    <a:pos x="T0" y="T1"/>
                  </a:cxn>
                  <a:cxn ang="0">
                    <a:pos x="T2" y="T3"/>
                  </a:cxn>
                  <a:cxn ang="0">
                    <a:pos x="T4" y="T5"/>
                  </a:cxn>
                  <a:cxn ang="0">
                    <a:pos x="T6" y="T7"/>
                  </a:cxn>
                  <a:cxn ang="0">
                    <a:pos x="T8" y="T9"/>
                  </a:cxn>
                  <a:cxn ang="0">
                    <a:pos x="T10" y="T11"/>
                  </a:cxn>
                  <a:cxn ang="0">
                    <a:pos x="T12" y="T13"/>
                  </a:cxn>
                </a:cxnLst>
                <a:rect l="0" t="0" r="r" b="b"/>
                <a:pathLst>
                  <a:path w="188" h="79">
                    <a:moveTo>
                      <a:pt x="130" y="10"/>
                    </a:moveTo>
                    <a:cubicBezTo>
                      <a:pt x="1" y="12"/>
                      <a:pt x="1" y="12"/>
                      <a:pt x="1" y="12"/>
                    </a:cubicBezTo>
                    <a:cubicBezTo>
                      <a:pt x="0" y="79"/>
                      <a:pt x="0" y="79"/>
                      <a:pt x="0" y="79"/>
                    </a:cubicBezTo>
                    <a:cubicBezTo>
                      <a:pt x="0" y="79"/>
                      <a:pt x="0" y="79"/>
                      <a:pt x="0" y="79"/>
                    </a:cubicBezTo>
                    <a:cubicBezTo>
                      <a:pt x="138" y="79"/>
                      <a:pt x="138" y="79"/>
                      <a:pt x="138" y="79"/>
                    </a:cubicBezTo>
                    <a:cubicBezTo>
                      <a:pt x="161" y="79"/>
                      <a:pt x="173" y="62"/>
                      <a:pt x="177" y="54"/>
                    </a:cubicBezTo>
                    <a:cubicBezTo>
                      <a:pt x="188" y="27"/>
                      <a:pt x="151" y="0"/>
                      <a:pt x="130" y="1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iṡliḓe">
                <a:extLst>
                  <a:ext uri="{FF2B5EF4-FFF2-40B4-BE49-F238E27FC236}">
                    <a16:creationId xmlns:a16="http://schemas.microsoft.com/office/drawing/2014/main" id="{BC2F51E3-AA45-4475-A07A-491FC49AB2FA}"/>
                  </a:ext>
                </a:extLst>
              </p:cNvPr>
              <p:cNvSpPr/>
              <p:nvPr/>
            </p:nvSpPr>
            <p:spPr bwMode="auto">
              <a:xfrm>
                <a:off x="6119813" y="3779799"/>
                <a:ext cx="341313" cy="528638"/>
              </a:xfrm>
              <a:custGeom>
                <a:avLst/>
                <a:gdLst>
                  <a:gd name="T0" fmla="*/ 95 w 132"/>
                  <a:gd name="T1" fmla="*/ 14 h 204"/>
                  <a:gd name="T2" fmla="*/ 110 w 132"/>
                  <a:gd name="T3" fmla="*/ 0 h 204"/>
                  <a:gd name="T4" fmla="*/ 117 w 132"/>
                  <a:gd name="T5" fmla="*/ 103 h 204"/>
                  <a:gd name="T6" fmla="*/ 74 w 132"/>
                  <a:gd name="T7" fmla="*/ 173 h 204"/>
                  <a:gd name="T8" fmla="*/ 13 w 132"/>
                  <a:gd name="T9" fmla="*/ 204 h 204"/>
                  <a:gd name="T10" fmla="*/ 10 w 132"/>
                  <a:gd name="T11" fmla="*/ 157 h 204"/>
                  <a:gd name="T12" fmla="*/ 95 w 132"/>
                  <a:gd name="T13" fmla="*/ 14 h 204"/>
                </a:gdLst>
                <a:ahLst/>
                <a:cxnLst>
                  <a:cxn ang="0">
                    <a:pos x="T0" y="T1"/>
                  </a:cxn>
                  <a:cxn ang="0">
                    <a:pos x="T2" y="T3"/>
                  </a:cxn>
                  <a:cxn ang="0">
                    <a:pos x="T4" y="T5"/>
                  </a:cxn>
                  <a:cxn ang="0">
                    <a:pos x="T6" y="T7"/>
                  </a:cxn>
                  <a:cxn ang="0">
                    <a:pos x="T8" y="T9"/>
                  </a:cxn>
                  <a:cxn ang="0">
                    <a:pos x="T10" y="T11"/>
                  </a:cxn>
                  <a:cxn ang="0">
                    <a:pos x="T12" y="T13"/>
                  </a:cxn>
                </a:cxnLst>
                <a:rect l="0" t="0" r="r" b="b"/>
                <a:pathLst>
                  <a:path w="132" h="204">
                    <a:moveTo>
                      <a:pt x="95" y="14"/>
                    </a:moveTo>
                    <a:cubicBezTo>
                      <a:pt x="98" y="8"/>
                      <a:pt x="102" y="2"/>
                      <a:pt x="110" y="0"/>
                    </a:cubicBezTo>
                    <a:cubicBezTo>
                      <a:pt x="132" y="24"/>
                      <a:pt x="131" y="81"/>
                      <a:pt x="117" y="103"/>
                    </a:cubicBezTo>
                    <a:cubicBezTo>
                      <a:pt x="74" y="173"/>
                      <a:pt x="74" y="173"/>
                      <a:pt x="74" y="173"/>
                    </a:cubicBezTo>
                    <a:cubicBezTo>
                      <a:pt x="13" y="204"/>
                      <a:pt x="13" y="204"/>
                      <a:pt x="13" y="204"/>
                    </a:cubicBezTo>
                    <a:cubicBezTo>
                      <a:pt x="0" y="185"/>
                      <a:pt x="6" y="166"/>
                      <a:pt x="10" y="157"/>
                    </a:cubicBezTo>
                    <a:cubicBezTo>
                      <a:pt x="16" y="142"/>
                      <a:pt x="91" y="20"/>
                      <a:pt x="95" y="14"/>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îṡľîḋe">
                <a:extLst>
                  <a:ext uri="{FF2B5EF4-FFF2-40B4-BE49-F238E27FC236}">
                    <a16:creationId xmlns:a16="http://schemas.microsoft.com/office/drawing/2014/main" id="{07D6F28C-037C-4EF0-BBC4-F2CD1BB0C4C7}"/>
                  </a:ext>
                </a:extLst>
              </p:cNvPr>
              <p:cNvSpPr/>
              <p:nvPr/>
            </p:nvSpPr>
            <p:spPr bwMode="auto">
              <a:xfrm>
                <a:off x="6600826" y="4165562"/>
                <a:ext cx="276225" cy="200025"/>
              </a:xfrm>
              <a:custGeom>
                <a:avLst/>
                <a:gdLst>
                  <a:gd name="T0" fmla="*/ 48 w 107"/>
                  <a:gd name="T1" fmla="*/ 18 h 77"/>
                  <a:gd name="T2" fmla="*/ 33 w 107"/>
                  <a:gd name="T3" fmla="*/ 18 h 77"/>
                  <a:gd name="T4" fmla="*/ 51 w 107"/>
                  <a:gd name="T5" fmla="*/ 15 h 77"/>
                  <a:gd name="T6" fmla="*/ 52 w 107"/>
                  <a:gd name="T7" fmla="*/ 0 h 77"/>
                  <a:gd name="T8" fmla="*/ 9 w 107"/>
                  <a:gd name="T9" fmla="*/ 15 h 77"/>
                  <a:gd name="T10" fmla="*/ 1 w 107"/>
                  <a:gd name="T11" fmla="*/ 38 h 77"/>
                  <a:gd name="T12" fmla="*/ 40 w 107"/>
                  <a:gd name="T13" fmla="*/ 68 h 77"/>
                  <a:gd name="T14" fmla="*/ 80 w 107"/>
                  <a:gd name="T15" fmla="*/ 75 h 77"/>
                  <a:gd name="T16" fmla="*/ 82 w 107"/>
                  <a:gd name="T17" fmla="*/ 63 h 77"/>
                  <a:gd name="T18" fmla="*/ 53 w 107"/>
                  <a:gd name="T19" fmla="*/ 58 h 77"/>
                  <a:gd name="T20" fmla="*/ 55 w 107"/>
                  <a:gd name="T21" fmla="*/ 57 h 77"/>
                  <a:gd name="T22" fmla="*/ 92 w 107"/>
                  <a:gd name="T23" fmla="*/ 60 h 77"/>
                  <a:gd name="T24" fmla="*/ 94 w 107"/>
                  <a:gd name="T25" fmla="*/ 48 h 77"/>
                  <a:gd name="T26" fmla="*/ 59 w 107"/>
                  <a:gd name="T27" fmla="*/ 45 h 77"/>
                  <a:gd name="T28" fmla="*/ 59 w 107"/>
                  <a:gd name="T29" fmla="*/ 43 h 77"/>
                  <a:gd name="T30" fmla="*/ 99 w 107"/>
                  <a:gd name="T31" fmla="*/ 44 h 77"/>
                  <a:gd name="T32" fmla="*/ 99 w 107"/>
                  <a:gd name="T33" fmla="*/ 31 h 77"/>
                  <a:gd name="T34" fmla="*/ 56 w 107"/>
                  <a:gd name="T35" fmla="*/ 31 h 77"/>
                  <a:gd name="T36" fmla="*/ 55 w 107"/>
                  <a:gd name="T37" fmla="*/ 30 h 77"/>
                  <a:gd name="T38" fmla="*/ 97 w 107"/>
                  <a:gd name="T39" fmla="*/ 25 h 77"/>
                  <a:gd name="T40" fmla="*/ 95 w 107"/>
                  <a:gd name="T41" fmla="*/ 13 h 77"/>
                  <a:gd name="T42" fmla="*/ 48 w 10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77">
                    <a:moveTo>
                      <a:pt x="48" y="18"/>
                    </a:moveTo>
                    <a:cubicBezTo>
                      <a:pt x="44" y="18"/>
                      <a:pt x="39" y="18"/>
                      <a:pt x="33" y="18"/>
                    </a:cubicBezTo>
                    <a:cubicBezTo>
                      <a:pt x="51" y="15"/>
                      <a:pt x="51" y="15"/>
                      <a:pt x="51" y="15"/>
                    </a:cubicBezTo>
                    <a:cubicBezTo>
                      <a:pt x="59" y="10"/>
                      <a:pt x="56" y="2"/>
                      <a:pt x="52" y="0"/>
                    </a:cubicBezTo>
                    <a:cubicBezTo>
                      <a:pt x="9" y="15"/>
                      <a:pt x="9" y="15"/>
                      <a:pt x="9" y="15"/>
                    </a:cubicBezTo>
                    <a:cubicBezTo>
                      <a:pt x="3" y="18"/>
                      <a:pt x="1" y="28"/>
                      <a:pt x="1" y="38"/>
                    </a:cubicBezTo>
                    <a:cubicBezTo>
                      <a:pt x="0" y="57"/>
                      <a:pt x="14" y="63"/>
                      <a:pt x="40" y="68"/>
                    </a:cubicBezTo>
                    <a:cubicBezTo>
                      <a:pt x="80" y="75"/>
                      <a:pt x="80" y="75"/>
                      <a:pt x="80" y="75"/>
                    </a:cubicBezTo>
                    <a:cubicBezTo>
                      <a:pt x="88" y="77"/>
                      <a:pt x="90" y="65"/>
                      <a:pt x="82" y="63"/>
                    </a:cubicBezTo>
                    <a:cubicBezTo>
                      <a:pt x="53" y="58"/>
                      <a:pt x="53" y="58"/>
                      <a:pt x="53" y="58"/>
                    </a:cubicBezTo>
                    <a:cubicBezTo>
                      <a:pt x="54" y="58"/>
                      <a:pt x="54" y="58"/>
                      <a:pt x="55" y="57"/>
                    </a:cubicBezTo>
                    <a:cubicBezTo>
                      <a:pt x="92" y="60"/>
                      <a:pt x="92" y="60"/>
                      <a:pt x="92" y="60"/>
                    </a:cubicBezTo>
                    <a:cubicBezTo>
                      <a:pt x="101" y="61"/>
                      <a:pt x="101" y="48"/>
                      <a:pt x="94" y="48"/>
                    </a:cubicBezTo>
                    <a:cubicBezTo>
                      <a:pt x="59" y="45"/>
                      <a:pt x="59" y="45"/>
                      <a:pt x="59" y="45"/>
                    </a:cubicBezTo>
                    <a:cubicBezTo>
                      <a:pt x="59" y="44"/>
                      <a:pt x="59" y="44"/>
                      <a:pt x="59" y="43"/>
                    </a:cubicBezTo>
                    <a:cubicBezTo>
                      <a:pt x="99" y="44"/>
                      <a:pt x="99" y="44"/>
                      <a:pt x="99" y="44"/>
                    </a:cubicBezTo>
                    <a:cubicBezTo>
                      <a:pt x="107" y="44"/>
                      <a:pt x="107" y="31"/>
                      <a:pt x="99" y="31"/>
                    </a:cubicBezTo>
                    <a:cubicBezTo>
                      <a:pt x="56" y="31"/>
                      <a:pt x="56" y="31"/>
                      <a:pt x="56" y="31"/>
                    </a:cubicBezTo>
                    <a:cubicBezTo>
                      <a:pt x="56" y="31"/>
                      <a:pt x="55" y="30"/>
                      <a:pt x="55" y="30"/>
                    </a:cubicBezTo>
                    <a:cubicBezTo>
                      <a:pt x="97" y="25"/>
                      <a:pt x="97" y="25"/>
                      <a:pt x="97" y="25"/>
                    </a:cubicBezTo>
                    <a:cubicBezTo>
                      <a:pt x="104" y="25"/>
                      <a:pt x="103" y="12"/>
                      <a:pt x="95" y="13"/>
                    </a:cubicBezTo>
                    <a:lnTo>
                      <a:pt x="48" y="18"/>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íṧļíḓê">
                <a:extLst>
                  <a:ext uri="{FF2B5EF4-FFF2-40B4-BE49-F238E27FC236}">
                    <a16:creationId xmlns:a16="http://schemas.microsoft.com/office/drawing/2014/main" id="{CFE4FD17-16DC-43B3-93F6-2CF65F9F4547}"/>
                  </a:ext>
                </a:extLst>
              </p:cNvPr>
              <p:cNvSpPr/>
              <p:nvPr/>
            </p:nvSpPr>
            <p:spPr bwMode="auto">
              <a:xfrm>
                <a:off x="6573838" y="4181437"/>
                <a:ext cx="69850" cy="160338"/>
              </a:xfrm>
              <a:custGeom>
                <a:avLst/>
                <a:gdLst>
                  <a:gd name="T0" fmla="*/ 0 w 44"/>
                  <a:gd name="T1" fmla="*/ 1 h 101"/>
                  <a:gd name="T2" fmla="*/ 0 w 44"/>
                  <a:gd name="T3" fmla="*/ 101 h 101"/>
                  <a:gd name="T4" fmla="*/ 44 w 44"/>
                  <a:gd name="T5" fmla="*/ 99 h 101"/>
                  <a:gd name="T6" fmla="*/ 43 w 44"/>
                  <a:gd name="T7" fmla="*/ 0 h 101"/>
                  <a:gd name="T8" fmla="*/ 0 w 44"/>
                  <a:gd name="T9" fmla="*/ 1 h 101"/>
                </a:gdLst>
                <a:ahLst/>
                <a:cxnLst>
                  <a:cxn ang="0">
                    <a:pos x="T0" y="T1"/>
                  </a:cxn>
                  <a:cxn ang="0">
                    <a:pos x="T2" y="T3"/>
                  </a:cxn>
                  <a:cxn ang="0">
                    <a:pos x="T4" y="T5"/>
                  </a:cxn>
                  <a:cxn ang="0">
                    <a:pos x="T6" y="T7"/>
                  </a:cxn>
                  <a:cxn ang="0">
                    <a:pos x="T8" y="T9"/>
                  </a:cxn>
                </a:cxnLst>
                <a:rect l="0" t="0" r="r" b="b"/>
                <a:pathLst>
                  <a:path w="44" h="101">
                    <a:moveTo>
                      <a:pt x="0" y="1"/>
                    </a:moveTo>
                    <a:lnTo>
                      <a:pt x="0" y="101"/>
                    </a:lnTo>
                    <a:lnTo>
                      <a:pt x="44" y="99"/>
                    </a:lnTo>
                    <a:lnTo>
                      <a:pt x="43"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íSľíḓe">
                <a:extLst>
                  <a:ext uri="{FF2B5EF4-FFF2-40B4-BE49-F238E27FC236}">
                    <a16:creationId xmlns:a16="http://schemas.microsoft.com/office/drawing/2014/main" id="{CC4541D5-9140-4FCF-ADCA-78C578E9EC29}"/>
                  </a:ext>
                </a:extLst>
              </p:cNvPr>
              <p:cNvSpPr/>
              <p:nvPr/>
            </p:nvSpPr>
            <p:spPr bwMode="auto">
              <a:xfrm>
                <a:off x="6108701" y="4144924"/>
                <a:ext cx="484188" cy="204788"/>
              </a:xfrm>
              <a:custGeom>
                <a:avLst/>
                <a:gdLst>
                  <a:gd name="T0" fmla="*/ 58 w 187"/>
                  <a:gd name="T1" fmla="*/ 10 h 79"/>
                  <a:gd name="T2" fmla="*/ 186 w 187"/>
                  <a:gd name="T3" fmla="*/ 12 h 79"/>
                  <a:gd name="T4" fmla="*/ 187 w 187"/>
                  <a:gd name="T5" fmla="*/ 79 h 79"/>
                  <a:gd name="T6" fmla="*/ 187 w 187"/>
                  <a:gd name="T7" fmla="*/ 79 h 79"/>
                  <a:gd name="T8" fmla="*/ 49 w 187"/>
                  <a:gd name="T9" fmla="*/ 79 h 79"/>
                  <a:gd name="T10" fmla="*/ 10 w 187"/>
                  <a:gd name="T11" fmla="*/ 54 h 79"/>
                  <a:gd name="T12" fmla="*/ 58 w 187"/>
                  <a:gd name="T13" fmla="*/ 10 h 79"/>
                </a:gdLst>
                <a:ahLst/>
                <a:cxnLst>
                  <a:cxn ang="0">
                    <a:pos x="T0" y="T1"/>
                  </a:cxn>
                  <a:cxn ang="0">
                    <a:pos x="T2" y="T3"/>
                  </a:cxn>
                  <a:cxn ang="0">
                    <a:pos x="T4" y="T5"/>
                  </a:cxn>
                  <a:cxn ang="0">
                    <a:pos x="T6" y="T7"/>
                  </a:cxn>
                  <a:cxn ang="0">
                    <a:pos x="T8" y="T9"/>
                  </a:cxn>
                  <a:cxn ang="0">
                    <a:pos x="T10" y="T11"/>
                  </a:cxn>
                  <a:cxn ang="0">
                    <a:pos x="T12" y="T13"/>
                  </a:cxn>
                </a:cxnLst>
                <a:rect l="0" t="0" r="r" b="b"/>
                <a:pathLst>
                  <a:path w="187" h="79">
                    <a:moveTo>
                      <a:pt x="58" y="10"/>
                    </a:moveTo>
                    <a:cubicBezTo>
                      <a:pt x="186" y="12"/>
                      <a:pt x="186" y="12"/>
                      <a:pt x="186" y="12"/>
                    </a:cubicBezTo>
                    <a:cubicBezTo>
                      <a:pt x="187" y="79"/>
                      <a:pt x="187" y="79"/>
                      <a:pt x="187" y="79"/>
                    </a:cubicBezTo>
                    <a:cubicBezTo>
                      <a:pt x="187" y="79"/>
                      <a:pt x="187" y="79"/>
                      <a:pt x="187" y="79"/>
                    </a:cubicBezTo>
                    <a:cubicBezTo>
                      <a:pt x="49" y="79"/>
                      <a:pt x="49" y="79"/>
                      <a:pt x="49" y="79"/>
                    </a:cubicBezTo>
                    <a:cubicBezTo>
                      <a:pt x="26" y="79"/>
                      <a:pt x="14" y="62"/>
                      <a:pt x="10" y="54"/>
                    </a:cubicBezTo>
                    <a:cubicBezTo>
                      <a:pt x="0" y="27"/>
                      <a:pt x="36" y="0"/>
                      <a:pt x="58" y="10"/>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íŝḻíḓe">
                <a:extLst>
                  <a:ext uri="{FF2B5EF4-FFF2-40B4-BE49-F238E27FC236}">
                    <a16:creationId xmlns:a16="http://schemas.microsoft.com/office/drawing/2014/main" id="{8E2224F1-950F-4AEB-9201-CE92E96AEB85}"/>
                  </a:ext>
                </a:extLst>
              </p:cNvPr>
              <p:cNvSpPr/>
              <p:nvPr/>
            </p:nvSpPr>
            <p:spPr bwMode="auto">
              <a:xfrm>
                <a:off x="2281238" y="1758912"/>
                <a:ext cx="1204913" cy="2282825"/>
              </a:xfrm>
              <a:custGeom>
                <a:avLst/>
                <a:gdLst>
                  <a:gd name="T0" fmla="*/ 0 w 466"/>
                  <a:gd name="T1" fmla="*/ 0 h 882"/>
                  <a:gd name="T2" fmla="*/ 233 w 466"/>
                  <a:gd name="T3" fmla="*/ 96 h 882"/>
                  <a:gd name="T4" fmla="*/ 466 w 466"/>
                  <a:gd name="T5" fmla="*/ 193 h 882"/>
                  <a:gd name="T6" fmla="*/ 466 w 466"/>
                  <a:gd name="T7" fmla="*/ 463 h 882"/>
                  <a:gd name="T8" fmla="*/ 466 w 466"/>
                  <a:gd name="T9" fmla="*/ 733 h 882"/>
                  <a:gd name="T10" fmla="*/ 233 w 466"/>
                  <a:gd name="T11" fmla="*/ 807 h 882"/>
                  <a:gd name="T12" fmla="*/ 0 w 466"/>
                  <a:gd name="T13" fmla="*/ 882 h 882"/>
                  <a:gd name="T14" fmla="*/ 0 w 466"/>
                  <a:gd name="T15" fmla="*/ 441 h 882"/>
                  <a:gd name="T16" fmla="*/ 0 w 466"/>
                  <a:gd name="T17"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882">
                    <a:moveTo>
                      <a:pt x="0" y="0"/>
                    </a:moveTo>
                    <a:cubicBezTo>
                      <a:pt x="77" y="32"/>
                      <a:pt x="155" y="64"/>
                      <a:pt x="233" y="96"/>
                    </a:cubicBezTo>
                    <a:cubicBezTo>
                      <a:pt x="310" y="128"/>
                      <a:pt x="388" y="160"/>
                      <a:pt x="466" y="193"/>
                    </a:cubicBezTo>
                    <a:cubicBezTo>
                      <a:pt x="466" y="283"/>
                      <a:pt x="466" y="373"/>
                      <a:pt x="466" y="463"/>
                    </a:cubicBezTo>
                    <a:cubicBezTo>
                      <a:pt x="466" y="553"/>
                      <a:pt x="466" y="643"/>
                      <a:pt x="466" y="733"/>
                    </a:cubicBezTo>
                    <a:cubicBezTo>
                      <a:pt x="388" y="757"/>
                      <a:pt x="310" y="782"/>
                      <a:pt x="233" y="807"/>
                    </a:cubicBezTo>
                    <a:cubicBezTo>
                      <a:pt x="155" y="832"/>
                      <a:pt x="77" y="857"/>
                      <a:pt x="0" y="882"/>
                    </a:cubicBezTo>
                    <a:cubicBezTo>
                      <a:pt x="0" y="735"/>
                      <a:pt x="0" y="588"/>
                      <a:pt x="0" y="441"/>
                    </a:cubicBezTo>
                    <a:cubicBezTo>
                      <a:pt x="0" y="294"/>
                      <a:pt x="0" y="1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ïSľîḍê">
                <a:extLst>
                  <a:ext uri="{FF2B5EF4-FFF2-40B4-BE49-F238E27FC236}">
                    <a16:creationId xmlns:a16="http://schemas.microsoft.com/office/drawing/2014/main" id="{38B17316-62DC-4E24-BC5A-1C13BF7E6160}"/>
                  </a:ext>
                </a:extLst>
              </p:cNvPr>
              <p:cNvSpPr/>
              <p:nvPr/>
            </p:nvSpPr>
            <p:spPr bwMode="auto">
              <a:xfrm>
                <a:off x="2922588" y="2838412"/>
                <a:ext cx="460375" cy="65088"/>
              </a:xfrm>
              <a:custGeom>
                <a:avLst/>
                <a:gdLst>
                  <a:gd name="T0" fmla="*/ 178 w 178"/>
                  <a:gd name="T1" fmla="*/ 15 h 25"/>
                  <a:gd name="T2" fmla="*/ 89 w 178"/>
                  <a:gd name="T3" fmla="*/ 7 h 25"/>
                  <a:gd name="T4" fmla="*/ 0 w 178"/>
                  <a:gd name="T5" fmla="*/ 0 h 25"/>
                  <a:gd name="T6" fmla="*/ 0 w 178"/>
                  <a:gd name="T7" fmla="*/ 13 h 25"/>
                  <a:gd name="T8" fmla="*/ 89 w 178"/>
                  <a:gd name="T9" fmla="*/ 19 h 25"/>
                  <a:gd name="T10" fmla="*/ 178 w 178"/>
                  <a:gd name="T11" fmla="*/ 25 h 25"/>
                  <a:gd name="T12" fmla="*/ 178 w 178"/>
                  <a:gd name="T13" fmla="*/ 15 h 25"/>
                </a:gdLst>
                <a:ahLst/>
                <a:cxnLst>
                  <a:cxn ang="0">
                    <a:pos x="T0" y="T1"/>
                  </a:cxn>
                  <a:cxn ang="0">
                    <a:pos x="T2" y="T3"/>
                  </a:cxn>
                  <a:cxn ang="0">
                    <a:pos x="T4" y="T5"/>
                  </a:cxn>
                  <a:cxn ang="0">
                    <a:pos x="T6" y="T7"/>
                  </a:cxn>
                  <a:cxn ang="0">
                    <a:pos x="T8" y="T9"/>
                  </a:cxn>
                  <a:cxn ang="0">
                    <a:pos x="T10" y="T11"/>
                  </a:cxn>
                  <a:cxn ang="0">
                    <a:pos x="T12" y="T13"/>
                  </a:cxn>
                </a:cxnLst>
                <a:rect l="0" t="0" r="r" b="b"/>
                <a:pathLst>
                  <a:path w="178" h="25">
                    <a:moveTo>
                      <a:pt x="178" y="15"/>
                    </a:moveTo>
                    <a:cubicBezTo>
                      <a:pt x="148" y="12"/>
                      <a:pt x="119" y="10"/>
                      <a:pt x="89" y="7"/>
                    </a:cubicBezTo>
                    <a:cubicBezTo>
                      <a:pt x="59" y="5"/>
                      <a:pt x="29" y="2"/>
                      <a:pt x="0" y="0"/>
                    </a:cubicBezTo>
                    <a:cubicBezTo>
                      <a:pt x="0" y="4"/>
                      <a:pt x="0" y="8"/>
                      <a:pt x="0" y="13"/>
                    </a:cubicBezTo>
                    <a:cubicBezTo>
                      <a:pt x="29" y="15"/>
                      <a:pt x="59" y="17"/>
                      <a:pt x="89" y="19"/>
                    </a:cubicBezTo>
                    <a:cubicBezTo>
                      <a:pt x="119" y="21"/>
                      <a:pt x="148" y="23"/>
                      <a:pt x="178" y="25"/>
                    </a:cubicBezTo>
                    <a:cubicBezTo>
                      <a:pt x="178" y="22"/>
                      <a:pt x="178" y="18"/>
                      <a:pt x="178" y="15"/>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íṡlíḍé">
                <a:extLst>
                  <a:ext uri="{FF2B5EF4-FFF2-40B4-BE49-F238E27FC236}">
                    <a16:creationId xmlns:a16="http://schemas.microsoft.com/office/drawing/2014/main" id="{DD6E4595-6E25-4833-B326-CBACC81EE4E4}"/>
                  </a:ext>
                </a:extLst>
              </p:cNvPr>
              <p:cNvSpPr/>
              <p:nvPr/>
            </p:nvSpPr>
            <p:spPr bwMode="auto">
              <a:xfrm>
                <a:off x="3300413" y="2289137"/>
                <a:ext cx="82550" cy="587375"/>
              </a:xfrm>
              <a:custGeom>
                <a:avLst/>
                <a:gdLst>
                  <a:gd name="T0" fmla="*/ 32 w 32"/>
                  <a:gd name="T1" fmla="*/ 11 h 227"/>
                  <a:gd name="T2" fmla="*/ 0 w 32"/>
                  <a:gd name="T3" fmla="*/ 0 h 227"/>
                  <a:gd name="T4" fmla="*/ 0 w 32"/>
                  <a:gd name="T5" fmla="*/ 112 h 227"/>
                  <a:gd name="T6" fmla="*/ 0 w 32"/>
                  <a:gd name="T7" fmla="*/ 224 h 227"/>
                  <a:gd name="T8" fmla="*/ 32 w 32"/>
                  <a:gd name="T9" fmla="*/ 227 h 227"/>
                  <a:gd name="T10" fmla="*/ 32 w 32"/>
                  <a:gd name="T11" fmla="*/ 119 h 227"/>
                  <a:gd name="T12" fmla="*/ 32 w 32"/>
                  <a:gd name="T13" fmla="*/ 11 h 227"/>
                </a:gdLst>
                <a:ahLst/>
                <a:cxnLst>
                  <a:cxn ang="0">
                    <a:pos x="T0" y="T1"/>
                  </a:cxn>
                  <a:cxn ang="0">
                    <a:pos x="T2" y="T3"/>
                  </a:cxn>
                  <a:cxn ang="0">
                    <a:pos x="T4" y="T5"/>
                  </a:cxn>
                  <a:cxn ang="0">
                    <a:pos x="T6" y="T7"/>
                  </a:cxn>
                  <a:cxn ang="0">
                    <a:pos x="T8" y="T9"/>
                  </a:cxn>
                  <a:cxn ang="0">
                    <a:pos x="T10" y="T11"/>
                  </a:cxn>
                  <a:cxn ang="0">
                    <a:pos x="T12" y="T13"/>
                  </a:cxn>
                </a:cxnLst>
                <a:rect l="0" t="0" r="r" b="b"/>
                <a:pathLst>
                  <a:path w="32" h="227">
                    <a:moveTo>
                      <a:pt x="32" y="11"/>
                    </a:moveTo>
                    <a:cubicBezTo>
                      <a:pt x="22" y="8"/>
                      <a:pt x="11" y="4"/>
                      <a:pt x="0" y="0"/>
                    </a:cubicBezTo>
                    <a:cubicBezTo>
                      <a:pt x="0" y="37"/>
                      <a:pt x="0" y="75"/>
                      <a:pt x="0" y="112"/>
                    </a:cubicBezTo>
                    <a:cubicBezTo>
                      <a:pt x="0" y="149"/>
                      <a:pt x="0" y="187"/>
                      <a:pt x="0" y="224"/>
                    </a:cubicBezTo>
                    <a:cubicBezTo>
                      <a:pt x="11" y="225"/>
                      <a:pt x="22" y="226"/>
                      <a:pt x="32" y="227"/>
                    </a:cubicBezTo>
                    <a:cubicBezTo>
                      <a:pt x="32" y="191"/>
                      <a:pt x="32" y="155"/>
                      <a:pt x="32" y="119"/>
                    </a:cubicBezTo>
                    <a:cubicBezTo>
                      <a:pt x="32" y="83"/>
                      <a:pt x="32" y="47"/>
                      <a:pt x="32" y="11"/>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î$1ïḓe">
                <a:extLst>
                  <a:ext uri="{FF2B5EF4-FFF2-40B4-BE49-F238E27FC236}">
                    <a16:creationId xmlns:a16="http://schemas.microsoft.com/office/drawing/2014/main" id="{D1396DE7-C012-417F-8FBE-76701E3EB0A2}"/>
                  </a:ext>
                </a:extLst>
              </p:cNvPr>
              <p:cNvSpPr/>
              <p:nvPr/>
            </p:nvSpPr>
            <p:spPr bwMode="auto">
              <a:xfrm>
                <a:off x="3206751" y="2482812"/>
                <a:ext cx="80963" cy="385763"/>
              </a:xfrm>
              <a:custGeom>
                <a:avLst/>
                <a:gdLst>
                  <a:gd name="T0" fmla="*/ 31 w 31"/>
                  <a:gd name="T1" fmla="*/ 8 h 149"/>
                  <a:gd name="T2" fmla="*/ 0 w 31"/>
                  <a:gd name="T3" fmla="*/ 0 h 149"/>
                  <a:gd name="T4" fmla="*/ 0 w 31"/>
                  <a:gd name="T5" fmla="*/ 146 h 149"/>
                  <a:gd name="T6" fmla="*/ 31 w 31"/>
                  <a:gd name="T7" fmla="*/ 149 h 149"/>
                  <a:gd name="T8" fmla="*/ 31 w 31"/>
                  <a:gd name="T9" fmla="*/ 8 h 149"/>
                </a:gdLst>
                <a:ahLst/>
                <a:cxnLst>
                  <a:cxn ang="0">
                    <a:pos x="T0" y="T1"/>
                  </a:cxn>
                  <a:cxn ang="0">
                    <a:pos x="T2" y="T3"/>
                  </a:cxn>
                  <a:cxn ang="0">
                    <a:pos x="T4" y="T5"/>
                  </a:cxn>
                  <a:cxn ang="0">
                    <a:pos x="T6" y="T7"/>
                  </a:cxn>
                  <a:cxn ang="0">
                    <a:pos x="T8" y="T9"/>
                  </a:cxn>
                </a:cxnLst>
                <a:rect l="0" t="0" r="r" b="b"/>
                <a:pathLst>
                  <a:path w="31" h="149">
                    <a:moveTo>
                      <a:pt x="31" y="8"/>
                    </a:moveTo>
                    <a:cubicBezTo>
                      <a:pt x="21" y="6"/>
                      <a:pt x="10" y="3"/>
                      <a:pt x="0" y="0"/>
                    </a:cubicBezTo>
                    <a:cubicBezTo>
                      <a:pt x="0" y="49"/>
                      <a:pt x="0" y="97"/>
                      <a:pt x="0" y="146"/>
                    </a:cubicBezTo>
                    <a:cubicBezTo>
                      <a:pt x="10" y="147"/>
                      <a:pt x="21" y="148"/>
                      <a:pt x="31" y="149"/>
                    </a:cubicBezTo>
                    <a:cubicBezTo>
                      <a:pt x="31" y="102"/>
                      <a:pt x="31" y="55"/>
                      <a:pt x="31" y="8"/>
                    </a:cubicBezTo>
                    <a:close/>
                  </a:path>
                </a:pathLst>
              </a:custGeom>
              <a:solidFill>
                <a:srgbClr val="5D8C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íśḻïḑê">
                <a:extLst>
                  <a:ext uri="{FF2B5EF4-FFF2-40B4-BE49-F238E27FC236}">
                    <a16:creationId xmlns:a16="http://schemas.microsoft.com/office/drawing/2014/main" id="{6620C098-B931-4FC1-BDE1-453533E52FF0}"/>
                  </a:ext>
                </a:extLst>
              </p:cNvPr>
              <p:cNvSpPr/>
              <p:nvPr/>
            </p:nvSpPr>
            <p:spPr bwMode="auto">
              <a:xfrm>
                <a:off x="3111501" y="2592349"/>
                <a:ext cx="82550" cy="268288"/>
              </a:xfrm>
              <a:custGeom>
                <a:avLst/>
                <a:gdLst>
                  <a:gd name="T0" fmla="*/ 32 w 32"/>
                  <a:gd name="T1" fmla="*/ 7 h 104"/>
                  <a:gd name="T2" fmla="*/ 0 w 32"/>
                  <a:gd name="T3" fmla="*/ 0 h 104"/>
                  <a:gd name="T4" fmla="*/ 0 w 32"/>
                  <a:gd name="T5" fmla="*/ 101 h 104"/>
                  <a:gd name="T6" fmla="*/ 32 w 32"/>
                  <a:gd name="T7" fmla="*/ 104 h 104"/>
                  <a:gd name="T8" fmla="*/ 32 w 32"/>
                  <a:gd name="T9" fmla="*/ 7 h 104"/>
                </a:gdLst>
                <a:ahLst/>
                <a:cxnLst>
                  <a:cxn ang="0">
                    <a:pos x="T0" y="T1"/>
                  </a:cxn>
                  <a:cxn ang="0">
                    <a:pos x="T2" y="T3"/>
                  </a:cxn>
                  <a:cxn ang="0">
                    <a:pos x="T4" y="T5"/>
                  </a:cxn>
                  <a:cxn ang="0">
                    <a:pos x="T6" y="T7"/>
                  </a:cxn>
                  <a:cxn ang="0">
                    <a:pos x="T8" y="T9"/>
                  </a:cxn>
                </a:cxnLst>
                <a:rect l="0" t="0" r="r" b="b"/>
                <a:pathLst>
                  <a:path w="32" h="104">
                    <a:moveTo>
                      <a:pt x="32" y="7"/>
                    </a:moveTo>
                    <a:cubicBezTo>
                      <a:pt x="21" y="4"/>
                      <a:pt x="11" y="2"/>
                      <a:pt x="0" y="0"/>
                    </a:cubicBezTo>
                    <a:cubicBezTo>
                      <a:pt x="0" y="34"/>
                      <a:pt x="0" y="67"/>
                      <a:pt x="0" y="101"/>
                    </a:cubicBezTo>
                    <a:cubicBezTo>
                      <a:pt x="11" y="102"/>
                      <a:pt x="21" y="103"/>
                      <a:pt x="32" y="104"/>
                    </a:cubicBezTo>
                    <a:cubicBezTo>
                      <a:pt x="32" y="71"/>
                      <a:pt x="32" y="39"/>
                      <a:pt x="32" y="7"/>
                    </a:cubicBez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íṧḷïḓe">
                <a:extLst>
                  <a:ext uri="{FF2B5EF4-FFF2-40B4-BE49-F238E27FC236}">
                    <a16:creationId xmlns:a16="http://schemas.microsoft.com/office/drawing/2014/main" id="{BB879602-8686-430A-A90C-5E805072DEBE}"/>
                  </a:ext>
                </a:extLst>
              </p:cNvPr>
              <p:cNvSpPr/>
              <p:nvPr/>
            </p:nvSpPr>
            <p:spPr bwMode="auto">
              <a:xfrm>
                <a:off x="3016251" y="2447887"/>
                <a:ext cx="82550" cy="406400"/>
              </a:xfrm>
              <a:custGeom>
                <a:avLst/>
                <a:gdLst>
                  <a:gd name="T0" fmla="*/ 32 w 32"/>
                  <a:gd name="T1" fmla="*/ 8 h 157"/>
                  <a:gd name="T2" fmla="*/ 0 w 32"/>
                  <a:gd name="T3" fmla="*/ 0 h 157"/>
                  <a:gd name="T4" fmla="*/ 0 w 32"/>
                  <a:gd name="T5" fmla="*/ 154 h 157"/>
                  <a:gd name="T6" fmla="*/ 32 w 32"/>
                  <a:gd name="T7" fmla="*/ 157 h 157"/>
                  <a:gd name="T8" fmla="*/ 32 w 32"/>
                  <a:gd name="T9" fmla="*/ 8 h 157"/>
                </a:gdLst>
                <a:ahLst/>
                <a:cxnLst>
                  <a:cxn ang="0">
                    <a:pos x="T0" y="T1"/>
                  </a:cxn>
                  <a:cxn ang="0">
                    <a:pos x="T2" y="T3"/>
                  </a:cxn>
                  <a:cxn ang="0">
                    <a:pos x="T4" y="T5"/>
                  </a:cxn>
                  <a:cxn ang="0">
                    <a:pos x="T6" y="T7"/>
                  </a:cxn>
                  <a:cxn ang="0">
                    <a:pos x="T8" y="T9"/>
                  </a:cxn>
                </a:cxnLst>
                <a:rect l="0" t="0" r="r" b="b"/>
                <a:pathLst>
                  <a:path w="32" h="157">
                    <a:moveTo>
                      <a:pt x="32" y="8"/>
                    </a:moveTo>
                    <a:cubicBezTo>
                      <a:pt x="21" y="5"/>
                      <a:pt x="11" y="2"/>
                      <a:pt x="0" y="0"/>
                    </a:cubicBezTo>
                    <a:cubicBezTo>
                      <a:pt x="0" y="51"/>
                      <a:pt x="0" y="103"/>
                      <a:pt x="0" y="154"/>
                    </a:cubicBezTo>
                    <a:cubicBezTo>
                      <a:pt x="11" y="155"/>
                      <a:pt x="21" y="156"/>
                      <a:pt x="32" y="157"/>
                    </a:cubicBezTo>
                    <a:cubicBezTo>
                      <a:pt x="32" y="107"/>
                      <a:pt x="32" y="57"/>
                      <a:pt x="32" y="8"/>
                    </a:cubicBezTo>
                    <a:close/>
                  </a:path>
                </a:pathLst>
              </a:custGeom>
              <a:solidFill>
                <a:srgbClr val="99BD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íśḷíḑe">
                <a:extLst>
                  <a:ext uri="{FF2B5EF4-FFF2-40B4-BE49-F238E27FC236}">
                    <a16:creationId xmlns:a16="http://schemas.microsoft.com/office/drawing/2014/main" id="{0DF9DC32-E83C-4E6F-B91B-E14645DBF7E1}"/>
                  </a:ext>
                </a:extLst>
              </p:cNvPr>
              <p:cNvSpPr/>
              <p:nvPr/>
            </p:nvSpPr>
            <p:spPr bwMode="auto">
              <a:xfrm>
                <a:off x="2922588" y="2539962"/>
                <a:ext cx="80963" cy="306388"/>
              </a:xfrm>
              <a:custGeom>
                <a:avLst/>
                <a:gdLst>
                  <a:gd name="T0" fmla="*/ 31 w 31"/>
                  <a:gd name="T1" fmla="*/ 7 h 118"/>
                  <a:gd name="T2" fmla="*/ 0 w 31"/>
                  <a:gd name="T3" fmla="*/ 0 h 118"/>
                  <a:gd name="T4" fmla="*/ 0 w 31"/>
                  <a:gd name="T5" fmla="*/ 115 h 118"/>
                  <a:gd name="T6" fmla="*/ 31 w 31"/>
                  <a:gd name="T7" fmla="*/ 118 h 118"/>
                  <a:gd name="T8" fmla="*/ 31 w 31"/>
                  <a:gd name="T9" fmla="*/ 7 h 118"/>
                </a:gdLst>
                <a:ahLst/>
                <a:cxnLst>
                  <a:cxn ang="0">
                    <a:pos x="T0" y="T1"/>
                  </a:cxn>
                  <a:cxn ang="0">
                    <a:pos x="T2" y="T3"/>
                  </a:cxn>
                  <a:cxn ang="0">
                    <a:pos x="T4" y="T5"/>
                  </a:cxn>
                  <a:cxn ang="0">
                    <a:pos x="T6" y="T7"/>
                  </a:cxn>
                  <a:cxn ang="0">
                    <a:pos x="T8" y="T9"/>
                  </a:cxn>
                </a:cxnLst>
                <a:rect l="0" t="0" r="r" b="b"/>
                <a:pathLst>
                  <a:path w="31" h="118">
                    <a:moveTo>
                      <a:pt x="31" y="7"/>
                    </a:moveTo>
                    <a:cubicBezTo>
                      <a:pt x="21" y="5"/>
                      <a:pt x="10" y="2"/>
                      <a:pt x="0" y="0"/>
                    </a:cubicBezTo>
                    <a:cubicBezTo>
                      <a:pt x="0" y="39"/>
                      <a:pt x="0" y="77"/>
                      <a:pt x="0" y="115"/>
                    </a:cubicBezTo>
                    <a:cubicBezTo>
                      <a:pt x="10" y="116"/>
                      <a:pt x="21" y="117"/>
                      <a:pt x="31" y="118"/>
                    </a:cubicBezTo>
                    <a:cubicBezTo>
                      <a:pt x="31" y="81"/>
                      <a:pt x="31" y="44"/>
                      <a:pt x="31" y="7"/>
                    </a:cubicBezTo>
                    <a:close/>
                  </a:path>
                </a:pathLst>
              </a:custGeom>
              <a:solidFill>
                <a:srgbClr val="B7D5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îṣľïďè">
                <a:extLst>
                  <a:ext uri="{FF2B5EF4-FFF2-40B4-BE49-F238E27FC236}">
                    <a16:creationId xmlns:a16="http://schemas.microsoft.com/office/drawing/2014/main" id="{A07F52FA-C476-4D5F-BBC2-20428FCFA8EA}"/>
                  </a:ext>
                </a:extLst>
              </p:cNvPr>
              <p:cNvSpPr/>
              <p:nvPr/>
            </p:nvSpPr>
            <p:spPr bwMode="auto">
              <a:xfrm>
                <a:off x="2387601" y="2470112"/>
                <a:ext cx="463550" cy="111125"/>
              </a:xfrm>
              <a:custGeom>
                <a:avLst/>
                <a:gdLst>
                  <a:gd name="T0" fmla="*/ 0 w 179"/>
                  <a:gd name="T1" fmla="*/ 0 h 43"/>
                  <a:gd name="T2" fmla="*/ 90 w 179"/>
                  <a:gd name="T3" fmla="*/ 17 h 43"/>
                  <a:gd name="T4" fmla="*/ 179 w 179"/>
                  <a:gd name="T5" fmla="*/ 34 h 43"/>
                  <a:gd name="T6" fmla="*/ 179 w 179"/>
                  <a:gd name="T7" fmla="*/ 43 h 43"/>
                  <a:gd name="T8" fmla="*/ 90 w 179"/>
                  <a:gd name="T9" fmla="*/ 27 h 43"/>
                  <a:gd name="T10" fmla="*/ 0 w 179"/>
                  <a:gd name="T11" fmla="*/ 11 h 43"/>
                  <a:gd name="T12" fmla="*/ 0 w 17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79" h="43">
                    <a:moveTo>
                      <a:pt x="0" y="0"/>
                    </a:moveTo>
                    <a:cubicBezTo>
                      <a:pt x="30" y="5"/>
                      <a:pt x="60" y="11"/>
                      <a:pt x="90" y="17"/>
                    </a:cubicBezTo>
                    <a:cubicBezTo>
                      <a:pt x="119" y="22"/>
                      <a:pt x="149" y="28"/>
                      <a:pt x="179" y="34"/>
                    </a:cubicBezTo>
                    <a:cubicBezTo>
                      <a:pt x="179" y="37"/>
                      <a:pt x="179" y="40"/>
                      <a:pt x="179" y="43"/>
                    </a:cubicBezTo>
                    <a:cubicBezTo>
                      <a:pt x="149" y="38"/>
                      <a:pt x="119" y="32"/>
                      <a:pt x="90" y="27"/>
                    </a:cubicBezTo>
                    <a:cubicBezTo>
                      <a:pt x="60" y="22"/>
                      <a:pt x="30" y="16"/>
                      <a:pt x="0" y="11"/>
                    </a:cubicBezTo>
                    <a:cubicBezTo>
                      <a:pt x="0" y="7"/>
                      <a:pt x="0" y="3"/>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ïSļîďé">
                <a:extLst>
                  <a:ext uri="{FF2B5EF4-FFF2-40B4-BE49-F238E27FC236}">
                    <a16:creationId xmlns:a16="http://schemas.microsoft.com/office/drawing/2014/main" id="{FA50F05C-7175-474F-9D76-9B5C9B5F3438}"/>
                  </a:ext>
                </a:extLst>
              </p:cNvPr>
              <p:cNvSpPr/>
              <p:nvPr/>
            </p:nvSpPr>
            <p:spPr bwMode="auto">
              <a:xfrm>
                <a:off x="2387601" y="2532024"/>
                <a:ext cx="463550" cy="104775"/>
              </a:xfrm>
              <a:custGeom>
                <a:avLst/>
                <a:gdLst>
                  <a:gd name="T0" fmla="*/ 0 w 179"/>
                  <a:gd name="T1" fmla="*/ 0 h 40"/>
                  <a:gd name="T2" fmla="*/ 90 w 179"/>
                  <a:gd name="T3" fmla="*/ 15 h 40"/>
                  <a:gd name="T4" fmla="*/ 179 w 179"/>
                  <a:gd name="T5" fmla="*/ 30 h 40"/>
                  <a:gd name="T6" fmla="*/ 179 w 179"/>
                  <a:gd name="T7" fmla="*/ 40 h 40"/>
                  <a:gd name="T8" fmla="*/ 90 w 179"/>
                  <a:gd name="T9" fmla="*/ 25 h 40"/>
                  <a:gd name="T10" fmla="*/ 0 w 179"/>
                  <a:gd name="T11" fmla="*/ 11 h 40"/>
                  <a:gd name="T12" fmla="*/ 0 w 179"/>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79" h="40">
                    <a:moveTo>
                      <a:pt x="0" y="0"/>
                    </a:moveTo>
                    <a:cubicBezTo>
                      <a:pt x="30" y="5"/>
                      <a:pt x="60" y="10"/>
                      <a:pt x="90" y="15"/>
                    </a:cubicBezTo>
                    <a:cubicBezTo>
                      <a:pt x="119" y="20"/>
                      <a:pt x="149" y="25"/>
                      <a:pt x="179" y="30"/>
                    </a:cubicBezTo>
                    <a:cubicBezTo>
                      <a:pt x="179" y="33"/>
                      <a:pt x="179" y="36"/>
                      <a:pt x="179" y="40"/>
                    </a:cubicBezTo>
                    <a:cubicBezTo>
                      <a:pt x="149" y="35"/>
                      <a:pt x="119" y="30"/>
                      <a:pt x="90" y="25"/>
                    </a:cubicBezTo>
                    <a:cubicBezTo>
                      <a:pt x="60" y="20"/>
                      <a:pt x="30" y="16"/>
                      <a:pt x="0" y="11"/>
                    </a:cubicBezTo>
                    <a:cubicBezTo>
                      <a:pt x="0" y="7"/>
                      <a:pt x="0" y="3"/>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iṥḻîdè">
                <a:extLst>
                  <a:ext uri="{FF2B5EF4-FFF2-40B4-BE49-F238E27FC236}">
                    <a16:creationId xmlns:a16="http://schemas.microsoft.com/office/drawing/2014/main" id="{AB696718-AF61-4A8D-B9FA-F1CBDDD42265}"/>
                  </a:ext>
                </a:extLst>
              </p:cNvPr>
              <p:cNvSpPr/>
              <p:nvPr/>
            </p:nvSpPr>
            <p:spPr bwMode="auto">
              <a:xfrm>
                <a:off x="2387601" y="2595524"/>
                <a:ext cx="463550" cy="92075"/>
              </a:xfrm>
              <a:custGeom>
                <a:avLst/>
                <a:gdLst>
                  <a:gd name="T0" fmla="*/ 0 w 179"/>
                  <a:gd name="T1" fmla="*/ 0 h 36"/>
                  <a:gd name="T2" fmla="*/ 90 w 179"/>
                  <a:gd name="T3" fmla="*/ 13 h 36"/>
                  <a:gd name="T4" fmla="*/ 179 w 179"/>
                  <a:gd name="T5" fmla="*/ 27 h 36"/>
                  <a:gd name="T6" fmla="*/ 179 w 179"/>
                  <a:gd name="T7" fmla="*/ 36 h 36"/>
                  <a:gd name="T8" fmla="*/ 90 w 179"/>
                  <a:gd name="T9" fmla="*/ 24 h 36"/>
                  <a:gd name="T10" fmla="*/ 0 w 179"/>
                  <a:gd name="T11" fmla="*/ 11 h 36"/>
                  <a:gd name="T12" fmla="*/ 0 w 17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9" h="36">
                    <a:moveTo>
                      <a:pt x="0" y="0"/>
                    </a:moveTo>
                    <a:cubicBezTo>
                      <a:pt x="30" y="4"/>
                      <a:pt x="60" y="9"/>
                      <a:pt x="90" y="13"/>
                    </a:cubicBezTo>
                    <a:cubicBezTo>
                      <a:pt x="119" y="18"/>
                      <a:pt x="149" y="22"/>
                      <a:pt x="179" y="27"/>
                    </a:cubicBezTo>
                    <a:cubicBezTo>
                      <a:pt x="179" y="30"/>
                      <a:pt x="179" y="33"/>
                      <a:pt x="179" y="36"/>
                    </a:cubicBezTo>
                    <a:cubicBezTo>
                      <a:pt x="149" y="32"/>
                      <a:pt x="119" y="28"/>
                      <a:pt x="90" y="24"/>
                    </a:cubicBezTo>
                    <a:cubicBezTo>
                      <a:pt x="60" y="19"/>
                      <a:pt x="30" y="15"/>
                      <a:pt x="0" y="11"/>
                    </a:cubicBezTo>
                    <a:cubicBezTo>
                      <a:pt x="0" y="7"/>
                      <a:pt x="0" y="4"/>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i$ľîḋé">
                <a:extLst>
                  <a:ext uri="{FF2B5EF4-FFF2-40B4-BE49-F238E27FC236}">
                    <a16:creationId xmlns:a16="http://schemas.microsoft.com/office/drawing/2014/main" id="{1942060F-DCFF-4F3D-9D9E-83B171270411}"/>
                  </a:ext>
                </a:extLst>
              </p:cNvPr>
              <p:cNvSpPr/>
              <p:nvPr/>
            </p:nvSpPr>
            <p:spPr bwMode="auto">
              <a:xfrm>
                <a:off x="2387601" y="2657437"/>
                <a:ext cx="463550" cy="82550"/>
              </a:xfrm>
              <a:custGeom>
                <a:avLst/>
                <a:gdLst>
                  <a:gd name="T0" fmla="*/ 0 w 179"/>
                  <a:gd name="T1" fmla="*/ 0 h 32"/>
                  <a:gd name="T2" fmla="*/ 90 w 179"/>
                  <a:gd name="T3" fmla="*/ 12 h 32"/>
                  <a:gd name="T4" fmla="*/ 179 w 179"/>
                  <a:gd name="T5" fmla="*/ 23 h 32"/>
                  <a:gd name="T6" fmla="*/ 179 w 179"/>
                  <a:gd name="T7" fmla="*/ 32 h 32"/>
                  <a:gd name="T8" fmla="*/ 90 w 179"/>
                  <a:gd name="T9" fmla="*/ 22 h 32"/>
                  <a:gd name="T10" fmla="*/ 0 w 179"/>
                  <a:gd name="T11" fmla="*/ 11 h 32"/>
                  <a:gd name="T12" fmla="*/ 0 w 17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79" h="32">
                    <a:moveTo>
                      <a:pt x="0" y="0"/>
                    </a:moveTo>
                    <a:cubicBezTo>
                      <a:pt x="30" y="4"/>
                      <a:pt x="60" y="8"/>
                      <a:pt x="90" y="12"/>
                    </a:cubicBezTo>
                    <a:cubicBezTo>
                      <a:pt x="119" y="15"/>
                      <a:pt x="149" y="19"/>
                      <a:pt x="179" y="23"/>
                    </a:cubicBezTo>
                    <a:cubicBezTo>
                      <a:pt x="179" y="26"/>
                      <a:pt x="179" y="29"/>
                      <a:pt x="179" y="32"/>
                    </a:cubicBezTo>
                    <a:cubicBezTo>
                      <a:pt x="149" y="29"/>
                      <a:pt x="119" y="25"/>
                      <a:pt x="90" y="22"/>
                    </a:cubicBezTo>
                    <a:cubicBezTo>
                      <a:pt x="60" y="18"/>
                      <a:pt x="30" y="15"/>
                      <a:pt x="0" y="11"/>
                    </a:cubicBezTo>
                    <a:cubicBezTo>
                      <a:pt x="0" y="7"/>
                      <a:pt x="0" y="4"/>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iṡļide">
                <a:extLst>
                  <a:ext uri="{FF2B5EF4-FFF2-40B4-BE49-F238E27FC236}">
                    <a16:creationId xmlns:a16="http://schemas.microsoft.com/office/drawing/2014/main" id="{3CB6999A-79CB-4EE1-B31F-C3EB9DE9C9B4}"/>
                  </a:ext>
                </a:extLst>
              </p:cNvPr>
              <p:cNvSpPr/>
              <p:nvPr/>
            </p:nvSpPr>
            <p:spPr bwMode="auto">
              <a:xfrm>
                <a:off x="2387601" y="2719349"/>
                <a:ext cx="463550" cy="74613"/>
              </a:xfrm>
              <a:custGeom>
                <a:avLst/>
                <a:gdLst>
                  <a:gd name="T0" fmla="*/ 0 w 179"/>
                  <a:gd name="T1" fmla="*/ 0 h 29"/>
                  <a:gd name="T2" fmla="*/ 90 w 179"/>
                  <a:gd name="T3" fmla="*/ 10 h 29"/>
                  <a:gd name="T4" fmla="*/ 179 w 179"/>
                  <a:gd name="T5" fmla="*/ 20 h 29"/>
                  <a:gd name="T6" fmla="*/ 179 w 179"/>
                  <a:gd name="T7" fmla="*/ 29 h 29"/>
                  <a:gd name="T8" fmla="*/ 90 w 179"/>
                  <a:gd name="T9" fmla="*/ 20 h 29"/>
                  <a:gd name="T10" fmla="*/ 0 w 179"/>
                  <a:gd name="T11" fmla="*/ 11 h 29"/>
                  <a:gd name="T12" fmla="*/ 0 w 17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9" h="29">
                    <a:moveTo>
                      <a:pt x="0" y="0"/>
                    </a:moveTo>
                    <a:cubicBezTo>
                      <a:pt x="30" y="3"/>
                      <a:pt x="60" y="7"/>
                      <a:pt x="90" y="10"/>
                    </a:cubicBezTo>
                    <a:cubicBezTo>
                      <a:pt x="119" y="13"/>
                      <a:pt x="149" y="16"/>
                      <a:pt x="179" y="20"/>
                    </a:cubicBezTo>
                    <a:cubicBezTo>
                      <a:pt x="179" y="23"/>
                      <a:pt x="179" y="26"/>
                      <a:pt x="179" y="29"/>
                    </a:cubicBezTo>
                    <a:cubicBezTo>
                      <a:pt x="149" y="26"/>
                      <a:pt x="119" y="23"/>
                      <a:pt x="90" y="20"/>
                    </a:cubicBezTo>
                    <a:cubicBezTo>
                      <a:pt x="60" y="17"/>
                      <a:pt x="30" y="14"/>
                      <a:pt x="0" y="11"/>
                    </a:cubicBezTo>
                    <a:cubicBezTo>
                      <a:pt x="0" y="8"/>
                      <a:pt x="0" y="4"/>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iṡļïde">
                <a:extLst>
                  <a:ext uri="{FF2B5EF4-FFF2-40B4-BE49-F238E27FC236}">
                    <a16:creationId xmlns:a16="http://schemas.microsoft.com/office/drawing/2014/main" id="{4ABD4652-F6F0-481C-BF80-F27DD9977AF9}"/>
                  </a:ext>
                </a:extLst>
              </p:cNvPr>
              <p:cNvSpPr/>
              <p:nvPr/>
            </p:nvSpPr>
            <p:spPr bwMode="auto">
              <a:xfrm>
                <a:off x="2387601" y="2217699"/>
                <a:ext cx="463550" cy="252413"/>
              </a:xfrm>
              <a:custGeom>
                <a:avLst/>
                <a:gdLst>
                  <a:gd name="T0" fmla="*/ 0 w 179"/>
                  <a:gd name="T1" fmla="*/ 0 h 98"/>
                  <a:gd name="T2" fmla="*/ 90 w 179"/>
                  <a:gd name="T3" fmla="*/ 25 h 98"/>
                  <a:gd name="T4" fmla="*/ 179 w 179"/>
                  <a:gd name="T5" fmla="*/ 49 h 98"/>
                  <a:gd name="T6" fmla="*/ 179 w 179"/>
                  <a:gd name="T7" fmla="*/ 98 h 98"/>
                  <a:gd name="T8" fmla="*/ 90 w 179"/>
                  <a:gd name="T9" fmla="*/ 78 h 98"/>
                  <a:gd name="T10" fmla="*/ 0 w 179"/>
                  <a:gd name="T11" fmla="*/ 58 h 98"/>
                  <a:gd name="T12" fmla="*/ 0 w 179"/>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79" h="98">
                    <a:moveTo>
                      <a:pt x="0" y="0"/>
                    </a:moveTo>
                    <a:cubicBezTo>
                      <a:pt x="30" y="8"/>
                      <a:pt x="60" y="16"/>
                      <a:pt x="90" y="25"/>
                    </a:cubicBezTo>
                    <a:cubicBezTo>
                      <a:pt x="119" y="33"/>
                      <a:pt x="149" y="41"/>
                      <a:pt x="179" y="49"/>
                    </a:cubicBezTo>
                    <a:cubicBezTo>
                      <a:pt x="179" y="66"/>
                      <a:pt x="179" y="82"/>
                      <a:pt x="179" y="98"/>
                    </a:cubicBezTo>
                    <a:cubicBezTo>
                      <a:pt x="149" y="92"/>
                      <a:pt x="119" y="85"/>
                      <a:pt x="90" y="78"/>
                    </a:cubicBezTo>
                    <a:cubicBezTo>
                      <a:pt x="60" y="72"/>
                      <a:pt x="30" y="65"/>
                      <a:pt x="0" y="58"/>
                    </a:cubicBezTo>
                    <a:cubicBezTo>
                      <a:pt x="0" y="39"/>
                      <a:pt x="0" y="19"/>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ïṥľídé">
                <a:extLst>
                  <a:ext uri="{FF2B5EF4-FFF2-40B4-BE49-F238E27FC236}">
                    <a16:creationId xmlns:a16="http://schemas.microsoft.com/office/drawing/2014/main" id="{D99EE2B0-EAB4-413F-9EA9-619031A25C16}"/>
                  </a:ext>
                </a:extLst>
              </p:cNvPr>
              <p:cNvSpPr/>
              <p:nvPr/>
            </p:nvSpPr>
            <p:spPr bwMode="auto">
              <a:xfrm>
                <a:off x="2411413" y="3133687"/>
                <a:ext cx="390525" cy="671513"/>
              </a:xfrm>
              <a:custGeom>
                <a:avLst/>
                <a:gdLst>
                  <a:gd name="T0" fmla="*/ 76 w 151"/>
                  <a:gd name="T1" fmla="*/ 1 h 260"/>
                  <a:gd name="T2" fmla="*/ 0 w 151"/>
                  <a:gd name="T3" fmla="*/ 136 h 260"/>
                  <a:gd name="T4" fmla="*/ 76 w 151"/>
                  <a:gd name="T5" fmla="*/ 249 h 260"/>
                  <a:gd name="T6" fmla="*/ 151 w 151"/>
                  <a:gd name="T7" fmla="*/ 114 h 260"/>
                  <a:gd name="T8" fmla="*/ 76 w 151"/>
                  <a:gd name="T9" fmla="*/ 1 h 260"/>
                </a:gdLst>
                <a:ahLst/>
                <a:cxnLst>
                  <a:cxn ang="0">
                    <a:pos x="T0" y="T1"/>
                  </a:cxn>
                  <a:cxn ang="0">
                    <a:pos x="T2" y="T3"/>
                  </a:cxn>
                  <a:cxn ang="0">
                    <a:pos x="T4" y="T5"/>
                  </a:cxn>
                  <a:cxn ang="0">
                    <a:pos x="T6" y="T7"/>
                  </a:cxn>
                  <a:cxn ang="0">
                    <a:pos x="T8" y="T9"/>
                  </a:cxn>
                </a:cxnLst>
                <a:rect l="0" t="0" r="r" b="b"/>
                <a:pathLst>
                  <a:path w="151" h="260">
                    <a:moveTo>
                      <a:pt x="76" y="1"/>
                    </a:moveTo>
                    <a:cubicBezTo>
                      <a:pt x="34" y="3"/>
                      <a:pt x="0" y="63"/>
                      <a:pt x="0" y="136"/>
                    </a:cubicBezTo>
                    <a:cubicBezTo>
                      <a:pt x="0" y="209"/>
                      <a:pt x="34" y="260"/>
                      <a:pt x="76" y="249"/>
                    </a:cubicBezTo>
                    <a:cubicBezTo>
                      <a:pt x="118" y="238"/>
                      <a:pt x="151" y="177"/>
                      <a:pt x="151" y="114"/>
                    </a:cubicBezTo>
                    <a:cubicBezTo>
                      <a:pt x="151" y="50"/>
                      <a:pt x="118" y="0"/>
                      <a:pt x="76" y="1"/>
                    </a:cubicBezTo>
                    <a:close/>
                  </a:path>
                </a:pathLst>
              </a:custGeom>
              <a:solidFill>
                <a:srgbClr val="B7D5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íŝḻiďè">
                <a:extLst>
                  <a:ext uri="{FF2B5EF4-FFF2-40B4-BE49-F238E27FC236}">
                    <a16:creationId xmlns:a16="http://schemas.microsoft.com/office/drawing/2014/main" id="{B562C25B-BA2B-4990-A004-18529EEB04CB}"/>
                  </a:ext>
                </a:extLst>
              </p:cNvPr>
              <p:cNvSpPr/>
              <p:nvPr/>
            </p:nvSpPr>
            <p:spPr bwMode="auto">
              <a:xfrm>
                <a:off x="2606676" y="3455949"/>
                <a:ext cx="174625" cy="241300"/>
              </a:xfrm>
              <a:custGeom>
                <a:avLst/>
                <a:gdLst>
                  <a:gd name="T0" fmla="*/ 41 w 67"/>
                  <a:gd name="T1" fmla="*/ 93 h 93"/>
                  <a:gd name="T2" fmla="*/ 67 w 67"/>
                  <a:gd name="T3" fmla="*/ 43 h 93"/>
                  <a:gd name="T4" fmla="*/ 0 w 67"/>
                  <a:gd name="T5" fmla="*/ 0 h 93"/>
                  <a:gd name="T6" fmla="*/ 41 w 67"/>
                  <a:gd name="T7" fmla="*/ 93 h 93"/>
                </a:gdLst>
                <a:ahLst/>
                <a:cxnLst>
                  <a:cxn ang="0">
                    <a:pos x="T0" y="T1"/>
                  </a:cxn>
                  <a:cxn ang="0">
                    <a:pos x="T2" y="T3"/>
                  </a:cxn>
                  <a:cxn ang="0">
                    <a:pos x="T4" y="T5"/>
                  </a:cxn>
                  <a:cxn ang="0">
                    <a:pos x="T6" y="T7"/>
                  </a:cxn>
                </a:cxnLst>
                <a:rect l="0" t="0" r="r" b="b"/>
                <a:pathLst>
                  <a:path w="67" h="93">
                    <a:moveTo>
                      <a:pt x="41" y="93"/>
                    </a:moveTo>
                    <a:cubicBezTo>
                      <a:pt x="52" y="79"/>
                      <a:pt x="61" y="62"/>
                      <a:pt x="67" y="43"/>
                    </a:cubicBezTo>
                    <a:cubicBezTo>
                      <a:pt x="45" y="29"/>
                      <a:pt x="22" y="15"/>
                      <a:pt x="0" y="0"/>
                    </a:cubicBezTo>
                    <a:cubicBezTo>
                      <a:pt x="14" y="32"/>
                      <a:pt x="27" y="63"/>
                      <a:pt x="41" y="93"/>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iṥlídè">
                <a:extLst>
                  <a:ext uri="{FF2B5EF4-FFF2-40B4-BE49-F238E27FC236}">
                    <a16:creationId xmlns:a16="http://schemas.microsoft.com/office/drawing/2014/main" id="{EC224C93-43B3-4DC6-BD80-A724EE2B0E81}"/>
                  </a:ext>
                </a:extLst>
              </p:cNvPr>
              <p:cNvSpPr/>
              <p:nvPr/>
            </p:nvSpPr>
            <p:spPr bwMode="auto">
              <a:xfrm>
                <a:off x="2606676" y="3197187"/>
                <a:ext cx="195263" cy="369888"/>
              </a:xfrm>
              <a:custGeom>
                <a:avLst/>
                <a:gdLst>
                  <a:gd name="T0" fmla="*/ 67 w 75"/>
                  <a:gd name="T1" fmla="*/ 143 h 143"/>
                  <a:gd name="T2" fmla="*/ 75 w 75"/>
                  <a:gd name="T3" fmla="*/ 89 h 143"/>
                  <a:gd name="T4" fmla="*/ 46 w 75"/>
                  <a:gd name="T5" fmla="*/ 0 h 143"/>
                  <a:gd name="T6" fmla="*/ 0 w 75"/>
                  <a:gd name="T7" fmla="*/ 100 h 143"/>
                  <a:gd name="T8" fmla="*/ 67 w 75"/>
                  <a:gd name="T9" fmla="*/ 143 h 143"/>
                </a:gdLst>
                <a:ahLst/>
                <a:cxnLst>
                  <a:cxn ang="0">
                    <a:pos x="T0" y="T1"/>
                  </a:cxn>
                  <a:cxn ang="0">
                    <a:pos x="T2" y="T3"/>
                  </a:cxn>
                  <a:cxn ang="0">
                    <a:pos x="T4" y="T5"/>
                  </a:cxn>
                  <a:cxn ang="0">
                    <a:pos x="T6" y="T7"/>
                  </a:cxn>
                  <a:cxn ang="0">
                    <a:pos x="T8" y="T9"/>
                  </a:cxn>
                </a:cxnLst>
                <a:rect l="0" t="0" r="r" b="b"/>
                <a:pathLst>
                  <a:path w="75" h="143">
                    <a:moveTo>
                      <a:pt x="67" y="143"/>
                    </a:moveTo>
                    <a:cubicBezTo>
                      <a:pt x="72" y="126"/>
                      <a:pt x="75" y="117"/>
                      <a:pt x="75" y="89"/>
                    </a:cubicBezTo>
                    <a:cubicBezTo>
                      <a:pt x="75" y="61"/>
                      <a:pt x="64" y="20"/>
                      <a:pt x="46" y="0"/>
                    </a:cubicBezTo>
                    <a:cubicBezTo>
                      <a:pt x="31" y="32"/>
                      <a:pt x="15" y="66"/>
                      <a:pt x="0" y="100"/>
                    </a:cubicBezTo>
                    <a:cubicBezTo>
                      <a:pt x="22" y="115"/>
                      <a:pt x="45" y="129"/>
                      <a:pt x="67" y="143"/>
                    </a:cubicBezTo>
                    <a:close/>
                  </a:path>
                </a:pathLst>
              </a:custGeom>
              <a:solidFill>
                <a:srgbClr val="5D8C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ï$ľîḓé">
                <a:extLst>
                  <a:ext uri="{FF2B5EF4-FFF2-40B4-BE49-F238E27FC236}">
                    <a16:creationId xmlns:a16="http://schemas.microsoft.com/office/drawing/2014/main" id="{CAD459F8-1CE4-455E-972D-ED68D485A2F3}"/>
                  </a:ext>
                </a:extLst>
              </p:cNvPr>
              <p:cNvSpPr/>
              <p:nvPr/>
            </p:nvSpPr>
            <p:spPr bwMode="auto">
              <a:xfrm>
                <a:off x="2606676" y="3135274"/>
                <a:ext cx="119063" cy="320675"/>
              </a:xfrm>
              <a:custGeom>
                <a:avLst/>
                <a:gdLst>
                  <a:gd name="T0" fmla="*/ 46 w 46"/>
                  <a:gd name="T1" fmla="*/ 24 h 124"/>
                  <a:gd name="T2" fmla="*/ 0 w 46"/>
                  <a:gd name="T3" fmla="*/ 0 h 124"/>
                  <a:gd name="T4" fmla="*/ 0 w 46"/>
                  <a:gd name="T5" fmla="*/ 124 h 124"/>
                  <a:gd name="T6" fmla="*/ 46 w 46"/>
                  <a:gd name="T7" fmla="*/ 24 h 124"/>
                </a:gdLst>
                <a:ahLst/>
                <a:cxnLst>
                  <a:cxn ang="0">
                    <a:pos x="T0" y="T1"/>
                  </a:cxn>
                  <a:cxn ang="0">
                    <a:pos x="T2" y="T3"/>
                  </a:cxn>
                  <a:cxn ang="0">
                    <a:pos x="T4" y="T5"/>
                  </a:cxn>
                  <a:cxn ang="0">
                    <a:pos x="T6" y="T7"/>
                  </a:cxn>
                </a:cxnLst>
                <a:rect l="0" t="0" r="r" b="b"/>
                <a:pathLst>
                  <a:path w="46" h="124">
                    <a:moveTo>
                      <a:pt x="46" y="24"/>
                    </a:moveTo>
                    <a:cubicBezTo>
                      <a:pt x="34" y="9"/>
                      <a:pt x="17" y="0"/>
                      <a:pt x="0" y="0"/>
                    </a:cubicBezTo>
                    <a:cubicBezTo>
                      <a:pt x="0" y="42"/>
                      <a:pt x="0" y="83"/>
                      <a:pt x="0" y="124"/>
                    </a:cubicBezTo>
                    <a:cubicBezTo>
                      <a:pt x="15" y="90"/>
                      <a:pt x="31" y="56"/>
                      <a:pt x="46" y="24"/>
                    </a:cubicBez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ïṣḻíḓé">
                <a:extLst>
                  <a:ext uri="{FF2B5EF4-FFF2-40B4-BE49-F238E27FC236}">
                    <a16:creationId xmlns:a16="http://schemas.microsoft.com/office/drawing/2014/main" id="{924A4142-6EEA-4DE1-AC24-2713F2E7240B}"/>
                  </a:ext>
                </a:extLst>
              </p:cNvPr>
              <p:cNvSpPr/>
              <p:nvPr/>
            </p:nvSpPr>
            <p:spPr bwMode="auto">
              <a:xfrm>
                <a:off x="2468563" y="3135274"/>
                <a:ext cx="138113" cy="320675"/>
              </a:xfrm>
              <a:custGeom>
                <a:avLst/>
                <a:gdLst>
                  <a:gd name="T0" fmla="*/ 54 w 54"/>
                  <a:gd name="T1" fmla="*/ 0 h 124"/>
                  <a:gd name="T2" fmla="*/ 54 w 54"/>
                  <a:gd name="T3" fmla="*/ 124 h 124"/>
                  <a:gd name="T4" fmla="*/ 0 w 54"/>
                  <a:gd name="T5" fmla="*/ 41 h 124"/>
                  <a:gd name="T6" fmla="*/ 54 w 54"/>
                  <a:gd name="T7" fmla="*/ 0 h 124"/>
                </a:gdLst>
                <a:ahLst/>
                <a:cxnLst>
                  <a:cxn ang="0">
                    <a:pos x="T0" y="T1"/>
                  </a:cxn>
                  <a:cxn ang="0">
                    <a:pos x="T2" y="T3"/>
                  </a:cxn>
                  <a:cxn ang="0">
                    <a:pos x="T4" y="T5"/>
                  </a:cxn>
                  <a:cxn ang="0">
                    <a:pos x="T6" y="T7"/>
                  </a:cxn>
                </a:cxnLst>
                <a:rect l="0" t="0" r="r" b="b"/>
                <a:pathLst>
                  <a:path w="54" h="124">
                    <a:moveTo>
                      <a:pt x="54" y="0"/>
                    </a:moveTo>
                    <a:cubicBezTo>
                      <a:pt x="54" y="42"/>
                      <a:pt x="54" y="83"/>
                      <a:pt x="54" y="124"/>
                    </a:cubicBezTo>
                    <a:cubicBezTo>
                      <a:pt x="36" y="97"/>
                      <a:pt x="18" y="70"/>
                      <a:pt x="0" y="41"/>
                    </a:cubicBezTo>
                    <a:cubicBezTo>
                      <a:pt x="13" y="16"/>
                      <a:pt x="33" y="1"/>
                      <a:pt x="54" y="0"/>
                    </a:cubicBezTo>
                    <a:close/>
                  </a:path>
                </a:pathLst>
              </a:custGeom>
              <a:solidFill>
                <a:srgbClr val="99BD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iśľïďé">
                <a:extLst>
                  <a:ext uri="{FF2B5EF4-FFF2-40B4-BE49-F238E27FC236}">
                    <a16:creationId xmlns:a16="http://schemas.microsoft.com/office/drawing/2014/main" id="{3DF4329A-0481-4FEE-AA7E-6C6479DEA20A}"/>
                  </a:ext>
                </a:extLst>
              </p:cNvPr>
              <p:cNvSpPr/>
              <p:nvPr/>
            </p:nvSpPr>
            <p:spPr bwMode="auto">
              <a:xfrm>
                <a:off x="2922588" y="3351174"/>
                <a:ext cx="460375" cy="92075"/>
              </a:xfrm>
              <a:custGeom>
                <a:avLst/>
                <a:gdLst>
                  <a:gd name="T0" fmla="*/ 0 w 178"/>
                  <a:gd name="T1" fmla="*/ 27 h 36"/>
                  <a:gd name="T2" fmla="*/ 89 w 178"/>
                  <a:gd name="T3" fmla="*/ 13 h 36"/>
                  <a:gd name="T4" fmla="*/ 178 w 178"/>
                  <a:gd name="T5" fmla="*/ 0 h 36"/>
                  <a:gd name="T6" fmla="*/ 178 w 178"/>
                  <a:gd name="T7" fmla="*/ 7 h 36"/>
                  <a:gd name="T8" fmla="*/ 89 w 178"/>
                  <a:gd name="T9" fmla="*/ 22 h 36"/>
                  <a:gd name="T10" fmla="*/ 0 w 178"/>
                  <a:gd name="T11" fmla="*/ 36 h 36"/>
                  <a:gd name="T12" fmla="*/ 0 w 178"/>
                  <a:gd name="T13" fmla="*/ 27 h 36"/>
                </a:gdLst>
                <a:ahLst/>
                <a:cxnLst>
                  <a:cxn ang="0">
                    <a:pos x="T0" y="T1"/>
                  </a:cxn>
                  <a:cxn ang="0">
                    <a:pos x="T2" y="T3"/>
                  </a:cxn>
                  <a:cxn ang="0">
                    <a:pos x="T4" y="T5"/>
                  </a:cxn>
                  <a:cxn ang="0">
                    <a:pos x="T6" y="T7"/>
                  </a:cxn>
                  <a:cxn ang="0">
                    <a:pos x="T8" y="T9"/>
                  </a:cxn>
                  <a:cxn ang="0">
                    <a:pos x="T10" y="T11"/>
                  </a:cxn>
                  <a:cxn ang="0">
                    <a:pos x="T12" y="T13"/>
                  </a:cxn>
                </a:cxnLst>
                <a:rect l="0" t="0" r="r" b="b"/>
                <a:pathLst>
                  <a:path w="178" h="36">
                    <a:moveTo>
                      <a:pt x="0" y="27"/>
                    </a:moveTo>
                    <a:cubicBezTo>
                      <a:pt x="29" y="22"/>
                      <a:pt x="59" y="18"/>
                      <a:pt x="89" y="13"/>
                    </a:cubicBezTo>
                    <a:cubicBezTo>
                      <a:pt x="119" y="9"/>
                      <a:pt x="148" y="4"/>
                      <a:pt x="178" y="0"/>
                    </a:cubicBezTo>
                    <a:cubicBezTo>
                      <a:pt x="178" y="2"/>
                      <a:pt x="178" y="5"/>
                      <a:pt x="178" y="7"/>
                    </a:cubicBezTo>
                    <a:cubicBezTo>
                      <a:pt x="148" y="12"/>
                      <a:pt x="119" y="17"/>
                      <a:pt x="89" y="22"/>
                    </a:cubicBezTo>
                    <a:cubicBezTo>
                      <a:pt x="59" y="26"/>
                      <a:pt x="29" y="31"/>
                      <a:pt x="0" y="36"/>
                    </a:cubicBezTo>
                    <a:cubicBezTo>
                      <a:pt x="0" y="33"/>
                      <a:pt x="0" y="30"/>
                      <a:pt x="0" y="27"/>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ïŝ1ïḋè">
                <a:extLst>
                  <a:ext uri="{FF2B5EF4-FFF2-40B4-BE49-F238E27FC236}">
                    <a16:creationId xmlns:a16="http://schemas.microsoft.com/office/drawing/2014/main" id="{B900CAC1-C831-4050-9D7E-63A972738947}"/>
                  </a:ext>
                </a:extLst>
              </p:cNvPr>
              <p:cNvSpPr/>
              <p:nvPr/>
            </p:nvSpPr>
            <p:spPr bwMode="auto">
              <a:xfrm>
                <a:off x="2922588" y="3392449"/>
                <a:ext cx="460375" cy="103188"/>
              </a:xfrm>
              <a:custGeom>
                <a:avLst/>
                <a:gdLst>
                  <a:gd name="T0" fmla="*/ 0 w 178"/>
                  <a:gd name="T1" fmla="*/ 31 h 40"/>
                  <a:gd name="T2" fmla="*/ 89 w 178"/>
                  <a:gd name="T3" fmla="*/ 15 h 40"/>
                  <a:gd name="T4" fmla="*/ 178 w 178"/>
                  <a:gd name="T5" fmla="*/ 0 h 40"/>
                  <a:gd name="T6" fmla="*/ 178 w 178"/>
                  <a:gd name="T7" fmla="*/ 7 h 40"/>
                  <a:gd name="T8" fmla="*/ 89 w 178"/>
                  <a:gd name="T9" fmla="*/ 24 h 40"/>
                  <a:gd name="T10" fmla="*/ 0 w 178"/>
                  <a:gd name="T11" fmla="*/ 40 h 40"/>
                  <a:gd name="T12" fmla="*/ 0 w 178"/>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78" h="40">
                    <a:moveTo>
                      <a:pt x="0" y="31"/>
                    </a:moveTo>
                    <a:cubicBezTo>
                      <a:pt x="29" y="26"/>
                      <a:pt x="59" y="21"/>
                      <a:pt x="89" y="15"/>
                    </a:cubicBezTo>
                    <a:cubicBezTo>
                      <a:pt x="119" y="10"/>
                      <a:pt x="148" y="5"/>
                      <a:pt x="178" y="0"/>
                    </a:cubicBezTo>
                    <a:cubicBezTo>
                      <a:pt x="178" y="2"/>
                      <a:pt x="178" y="5"/>
                      <a:pt x="178" y="7"/>
                    </a:cubicBezTo>
                    <a:cubicBezTo>
                      <a:pt x="148" y="13"/>
                      <a:pt x="119" y="18"/>
                      <a:pt x="89" y="24"/>
                    </a:cubicBezTo>
                    <a:cubicBezTo>
                      <a:pt x="59" y="29"/>
                      <a:pt x="29" y="34"/>
                      <a:pt x="0" y="40"/>
                    </a:cubicBezTo>
                    <a:cubicBezTo>
                      <a:pt x="0" y="37"/>
                      <a:pt x="0" y="34"/>
                      <a:pt x="0" y="31"/>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îşļidé">
                <a:extLst>
                  <a:ext uri="{FF2B5EF4-FFF2-40B4-BE49-F238E27FC236}">
                    <a16:creationId xmlns:a16="http://schemas.microsoft.com/office/drawing/2014/main" id="{DB64ED77-A38A-4169-85E6-F8EE0EFB7478}"/>
                  </a:ext>
                </a:extLst>
              </p:cNvPr>
              <p:cNvSpPr/>
              <p:nvPr/>
            </p:nvSpPr>
            <p:spPr bwMode="auto">
              <a:xfrm>
                <a:off x="2922588" y="3433724"/>
                <a:ext cx="460375" cy="112713"/>
              </a:xfrm>
              <a:custGeom>
                <a:avLst/>
                <a:gdLst>
                  <a:gd name="T0" fmla="*/ 0 w 178"/>
                  <a:gd name="T1" fmla="*/ 35 h 44"/>
                  <a:gd name="T2" fmla="*/ 89 w 178"/>
                  <a:gd name="T3" fmla="*/ 17 h 44"/>
                  <a:gd name="T4" fmla="*/ 178 w 178"/>
                  <a:gd name="T5" fmla="*/ 0 h 44"/>
                  <a:gd name="T6" fmla="*/ 178 w 178"/>
                  <a:gd name="T7" fmla="*/ 7 h 44"/>
                  <a:gd name="T8" fmla="*/ 89 w 178"/>
                  <a:gd name="T9" fmla="*/ 26 h 44"/>
                  <a:gd name="T10" fmla="*/ 0 w 178"/>
                  <a:gd name="T11" fmla="*/ 44 h 44"/>
                  <a:gd name="T12" fmla="*/ 0 w 178"/>
                  <a:gd name="T13" fmla="*/ 35 h 44"/>
                </a:gdLst>
                <a:ahLst/>
                <a:cxnLst>
                  <a:cxn ang="0">
                    <a:pos x="T0" y="T1"/>
                  </a:cxn>
                  <a:cxn ang="0">
                    <a:pos x="T2" y="T3"/>
                  </a:cxn>
                  <a:cxn ang="0">
                    <a:pos x="T4" y="T5"/>
                  </a:cxn>
                  <a:cxn ang="0">
                    <a:pos x="T6" y="T7"/>
                  </a:cxn>
                  <a:cxn ang="0">
                    <a:pos x="T8" y="T9"/>
                  </a:cxn>
                  <a:cxn ang="0">
                    <a:pos x="T10" y="T11"/>
                  </a:cxn>
                  <a:cxn ang="0">
                    <a:pos x="T12" y="T13"/>
                  </a:cxn>
                </a:cxnLst>
                <a:rect l="0" t="0" r="r" b="b"/>
                <a:pathLst>
                  <a:path w="178" h="44">
                    <a:moveTo>
                      <a:pt x="0" y="35"/>
                    </a:moveTo>
                    <a:cubicBezTo>
                      <a:pt x="29" y="29"/>
                      <a:pt x="59" y="23"/>
                      <a:pt x="89" y="17"/>
                    </a:cubicBezTo>
                    <a:cubicBezTo>
                      <a:pt x="119" y="12"/>
                      <a:pt x="148" y="6"/>
                      <a:pt x="178" y="0"/>
                    </a:cubicBezTo>
                    <a:cubicBezTo>
                      <a:pt x="178" y="3"/>
                      <a:pt x="178" y="5"/>
                      <a:pt x="178" y="7"/>
                    </a:cubicBezTo>
                    <a:cubicBezTo>
                      <a:pt x="148" y="13"/>
                      <a:pt x="119" y="20"/>
                      <a:pt x="89" y="26"/>
                    </a:cubicBezTo>
                    <a:cubicBezTo>
                      <a:pt x="59" y="32"/>
                      <a:pt x="29" y="38"/>
                      <a:pt x="0" y="44"/>
                    </a:cubicBezTo>
                    <a:cubicBezTo>
                      <a:pt x="0" y="41"/>
                      <a:pt x="0" y="38"/>
                      <a:pt x="0" y="35"/>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iŝlidê">
                <a:extLst>
                  <a:ext uri="{FF2B5EF4-FFF2-40B4-BE49-F238E27FC236}">
                    <a16:creationId xmlns:a16="http://schemas.microsoft.com/office/drawing/2014/main" id="{F3FFE233-68C5-4604-9E9D-E1BD74743EB0}"/>
                  </a:ext>
                </a:extLst>
              </p:cNvPr>
              <p:cNvSpPr/>
              <p:nvPr/>
            </p:nvSpPr>
            <p:spPr bwMode="auto">
              <a:xfrm>
                <a:off x="2922588" y="3474999"/>
                <a:ext cx="460375" cy="123825"/>
              </a:xfrm>
              <a:custGeom>
                <a:avLst/>
                <a:gdLst>
                  <a:gd name="T0" fmla="*/ 0 w 178"/>
                  <a:gd name="T1" fmla="*/ 39 h 48"/>
                  <a:gd name="T2" fmla="*/ 89 w 178"/>
                  <a:gd name="T3" fmla="*/ 19 h 48"/>
                  <a:gd name="T4" fmla="*/ 178 w 178"/>
                  <a:gd name="T5" fmla="*/ 0 h 48"/>
                  <a:gd name="T6" fmla="*/ 178 w 178"/>
                  <a:gd name="T7" fmla="*/ 8 h 48"/>
                  <a:gd name="T8" fmla="*/ 89 w 178"/>
                  <a:gd name="T9" fmla="*/ 28 h 48"/>
                  <a:gd name="T10" fmla="*/ 0 w 178"/>
                  <a:gd name="T11" fmla="*/ 48 h 48"/>
                  <a:gd name="T12" fmla="*/ 0 w 178"/>
                  <a:gd name="T13" fmla="*/ 39 h 48"/>
                </a:gdLst>
                <a:ahLst/>
                <a:cxnLst>
                  <a:cxn ang="0">
                    <a:pos x="T0" y="T1"/>
                  </a:cxn>
                  <a:cxn ang="0">
                    <a:pos x="T2" y="T3"/>
                  </a:cxn>
                  <a:cxn ang="0">
                    <a:pos x="T4" y="T5"/>
                  </a:cxn>
                  <a:cxn ang="0">
                    <a:pos x="T6" y="T7"/>
                  </a:cxn>
                  <a:cxn ang="0">
                    <a:pos x="T8" y="T9"/>
                  </a:cxn>
                  <a:cxn ang="0">
                    <a:pos x="T10" y="T11"/>
                  </a:cxn>
                  <a:cxn ang="0">
                    <a:pos x="T12" y="T13"/>
                  </a:cxn>
                </a:cxnLst>
                <a:rect l="0" t="0" r="r" b="b"/>
                <a:pathLst>
                  <a:path w="178" h="48">
                    <a:moveTo>
                      <a:pt x="0" y="39"/>
                    </a:moveTo>
                    <a:cubicBezTo>
                      <a:pt x="29" y="32"/>
                      <a:pt x="59" y="26"/>
                      <a:pt x="89" y="19"/>
                    </a:cubicBezTo>
                    <a:cubicBezTo>
                      <a:pt x="119" y="13"/>
                      <a:pt x="148" y="7"/>
                      <a:pt x="178" y="0"/>
                    </a:cubicBezTo>
                    <a:cubicBezTo>
                      <a:pt x="178" y="3"/>
                      <a:pt x="178" y="5"/>
                      <a:pt x="178" y="8"/>
                    </a:cubicBezTo>
                    <a:cubicBezTo>
                      <a:pt x="148" y="14"/>
                      <a:pt x="119" y="21"/>
                      <a:pt x="89" y="28"/>
                    </a:cubicBezTo>
                    <a:cubicBezTo>
                      <a:pt x="59" y="34"/>
                      <a:pt x="29" y="41"/>
                      <a:pt x="0" y="48"/>
                    </a:cubicBezTo>
                    <a:cubicBezTo>
                      <a:pt x="0" y="45"/>
                      <a:pt x="0" y="42"/>
                      <a:pt x="0" y="39"/>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îSḷïḑè">
                <a:extLst>
                  <a:ext uri="{FF2B5EF4-FFF2-40B4-BE49-F238E27FC236}">
                    <a16:creationId xmlns:a16="http://schemas.microsoft.com/office/drawing/2014/main" id="{126D9702-2807-463F-ADA5-22652A6D757C}"/>
                  </a:ext>
                </a:extLst>
              </p:cNvPr>
              <p:cNvSpPr/>
              <p:nvPr/>
            </p:nvSpPr>
            <p:spPr bwMode="auto">
              <a:xfrm>
                <a:off x="2922588" y="3516274"/>
                <a:ext cx="460375" cy="131763"/>
              </a:xfrm>
              <a:custGeom>
                <a:avLst/>
                <a:gdLst>
                  <a:gd name="T0" fmla="*/ 0 w 178"/>
                  <a:gd name="T1" fmla="*/ 42 h 51"/>
                  <a:gd name="T2" fmla="*/ 89 w 178"/>
                  <a:gd name="T3" fmla="*/ 21 h 51"/>
                  <a:gd name="T4" fmla="*/ 178 w 178"/>
                  <a:gd name="T5" fmla="*/ 0 h 51"/>
                  <a:gd name="T6" fmla="*/ 178 w 178"/>
                  <a:gd name="T7" fmla="*/ 8 h 51"/>
                  <a:gd name="T8" fmla="*/ 89 w 178"/>
                  <a:gd name="T9" fmla="*/ 30 h 51"/>
                  <a:gd name="T10" fmla="*/ 0 w 178"/>
                  <a:gd name="T11" fmla="*/ 51 h 51"/>
                  <a:gd name="T12" fmla="*/ 0 w 178"/>
                  <a:gd name="T13" fmla="*/ 42 h 51"/>
                </a:gdLst>
                <a:ahLst/>
                <a:cxnLst>
                  <a:cxn ang="0">
                    <a:pos x="T0" y="T1"/>
                  </a:cxn>
                  <a:cxn ang="0">
                    <a:pos x="T2" y="T3"/>
                  </a:cxn>
                  <a:cxn ang="0">
                    <a:pos x="T4" y="T5"/>
                  </a:cxn>
                  <a:cxn ang="0">
                    <a:pos x="T6" y="T7"/>
                  </a:cxn>
                  <a:cxn ang="0">
                    <a:pos x="T8" y="T9"/>
                  </a:cxn>
                  <a:cxn ang="0">
                    <a:pos x="T10" y="T11"/>
                  </a:cxn>
                  <a:cxn ang="0">
                    <a:pos x="T12" y="T13"/>
                  </a:cxn>
                </a:cxnLst>
                <a:rect l="0" t="0" r="r" b="b"/>
                <a:pathLst>
                  <a:path w="178" h="51">
                    <a:moveTo>
                      <a:pt x="0" y="42"/>
                    </a:moveTo>
                    <a:cubicBezTo>
                      <a:pt x="29" y="35"/>
                      <a:pt x="59" y="28"/>
                      <a:pt x="89" y="21"/>
                    </a:cubicBezTo>
                    <a:cubicBezTo>
                      <a:pt x="119" y="14"/>
                      <a:pt x="148" y="7"/>
                      <a:pt x="178" y="0"/>
                    </a:cubicBezTo>
                    <a:cubicBezTo>
                      <a:pt x="178" y="3"/>
                      <a:pt x="178" y="5"/>
                      <a:pt x="178" y="8"/>
                    </a:cubicBezTo>
                    <a:cubicBezTo>
                      <a:pt x="148" y="15"/>
                      <a:pt x="119" y="22"/>
                      <a:pt x="89" y="30"/>
                    </a:cubicBezTo>
                    <a:cubicBezTo>
                      <a:pt x="59" y="37"/>
                      <a:pt x="29" y="44"/>
                      <a:pt x="0" y="51"/>
                    </a:cubicBezTo>
                    <a:cubicBezTo>
                      <a:pt x="0" y="48"/>
                      <a:pt x="0" y="45"/>
                      <a:pt x="0" y="42"/>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îš1ídé">
                <a:extLst>
                  <a:ext uri="{FF2B5EF4-FFF2-40B4-BE49-F238E27FC236}">
                    <a16:creationId xmlns:a16="http://schemas.microsoft.com/office/drawing/2014/main" id="{C85B8AC2-FC47-40BE-962F-90FD39A3CC5C}"/>
                  </a:ext>
                </a:extLst>
              </p:cNvPr>
              <p:cNvSpPr/>
              <p:nvPr/>
            </p:nvSpPr>
            <p:spPr bwMode="auto">
              <a:xfrm>
                <a:off x="2922588" y="3179724"/>
                <a:ext cx="460375" cy="157163"/>
              </a:xfrm>
              <a:custGeom>
                <a:avLst/>
                <a:gdLst>
                  <a:gd name="T0" fmla="*/ 0 w 178"/>
                  <a:gd name="T1" fmla="*/ 13 h 61"/>
                  <a:gd name="T2" fmla="*/ 89 w 178"/>
                  <a:gd name="T3" fmla="*/ 7 h 61"/>
                  <a:gd name="T4" fmla="*/ 178 w 178"/>
                  <a:gd name="T5" fmla="*/ 0 h 61"/>
                  <a:gd name="T6" fmla="*/ 178 w 178"/>
                  <a:gd name="T7" fmla="*/ 39 h 61"/>
                  <a:gd name="T8" fmla="*/ 89 w 178"/>
                  <a:gd name="T9" fmla="*/ 50 h 61"/>
                  <a:gd name="T10" fmla="*/ 0 w 178"/>
                  <a:gd name="T11" fmla="*/ 61 h 61"/>
                  <a:gd name="T12" fmla="*/ 0 w 178"/>
                  <a:gd name="T13" fmla="*/ 13 h 61"/>
                </a:gdLst>
                <a:ahLst/>
                <a:cxnLst>
                  <a:cxn ang="0">
                    <a:pos x="T0" y="T1"/>
                  </a:cxn>
                  <a:cxn ang="0">
                    <a:pos x="T2" y="T3"/>
                  </a:cxn>
                  <a:cxn ang="0">
                    <a:pos x="T4" y="T5"/>
                  </a:cxn>
                  <a:cxn ang="0">
                    <a:pos x="T6" y="T7"/>
                  </a:cxn>
                  <a:cxn ang="0">
                    <a:pos x="T8" y="T9"/>
                  </a:cxn>
                  <a:cxn ang="0">
                    <a:pos x="T10" y="T11"/>
                  </a:cxn>
                  <a:cxn ang="0">
                    <a:pos x="T12" y="T13"/>
                  </a:cxn>
                </a:cxnLst>
                <a:rect l="0" t="0" r="r" b="b"/>
                <a:pathLst>
                  <a:path w="178" h="61">
                    <a:moveTo>
                      <a:pt x="0" y="13"/>
                    </a:moveTo>
                    <a:cubicBezTo>
                      <a:pt x="29" y="10"/>
                      <a:pt x="59" y="9"/>
                      <a:pt x="89" y="7"/>
                    </a:cubicBezTo>
                    <a:cubicBezTo>
                      <a:pt x="119" y="5"/>
                      <a:pt x="148" y="2"/>
                      <a:pt x="178" y="0"/>
                    </a:cubicBezTo>
                    <a:cubicBezTo>
                      <a:pt x="178" y="13"/>
                      <a:pt x="178" y="26"/>
                      <a:pt x="178" y="39"/>
                    </a:cubicBezTo>
                    <a:cubicBezTo>
                      <a:pt x="148" y="43"/>
                      <a:pt x="119" y="47"/>
                      <a:pt x="89" y="50"/>
                    </a:cubicBezTo>
                    <a:cubicBezTo>
                      <a:pt x="59" y="53"/>
                      <a:pt x="29" y="57"/>
                      <a:pt x="0" y="61"/>
                    </a:cubicBezTo>
                    <a:cubicBezTo>
                      <a:pt x="0" y="44"/>
                      <a:pt x="0" y="29"/>
                      <a:pt x="0" y="13"/>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ïśļîḍè">
                <a:extLst>
                  <a:ext uri="{FF2B5EF4-FFF2-40B4-BE49-F238E27FC236}">
                    <a16:creationId xmlns:a16="http://schemas.microsoft.com/office/drawing/2014/main" id="{56419246-D0FD-4CD7-9E96-9F03B7939F38}"/>
                  </a:ext>
                </a:extLst>
              </p:cNvPr>
              <p:cNvSpPr/>
              <p:nvPr/>
            </p:nvSpPr>
            <p:spPr bwMode="auto">
              <a:xfrm>
                <a:off x="2255838" y="1704937"/>
                <a:ext cx="1254125" cy="2387600"/>
              </a:xfrm>
              <a:custGeom>
                <a:avLst/>
                <a:gdLst>
                  <a:gd name="T0" fmla="*/ 243 w 485"/>
                  <a:gd name="T1" fmla="*/ 103 h 923"/>
                  <a:gd name="T2" fmla="*/ 476 w 485"/>
                  <a:gd name="T3" fmla="*/ 203 h 923"/>
                  <a:gd name="T4" fmla="*/ 485 w 485"/>
                  <a:gd name="T5" fmla="*/ 207 h 923"/>
                  <a:gd name="T6" fmla="*/ 485 w 485"/>
                  <a:gd name="T7" fmla="*/ 218 h 923"/>
                  <a:gd name="T8" fmla="*/ 485 w 485"/>
                  <a:gd name="T9" fmla="*/ 484 h 923"/>
                  <a:gd name="T10" fmla="*/ 485 w 485"/>
                  <a:gd name="T11" fmla="*/ 751 h 923"/>
                  <a:gd name="T12" fmla="*/ 485 w 485"/>
                  <a:gd name="T13" fmla="*/ 761 h 923"/>
                  <a:gd name="T14" fmla="*/ 476 w 485"/>
                  <a:gd name="T15" fmla="*/ 764 h 923"/>
                  <a:gd name="T16" fmla="*/ 243 w 485"/>
                  <a:gd name="T17" fmla="*/ 842 h 923"/>
                  <a:gd name="T18" fmla="*/ 243 w 485"/>
                  <a:gd name="T19" fmla="*/ 814 h 923"/>
                  <a:gd name="T20" fmla="*/ 466 w 485"/>
                  <a:gd name="T21" fmla="*/ 746 h 923"/>
                  <a:gd name="T22" fmla="*/ 466 w 485"/>
                  <a:gd name="T23" fmla="*/ 483 h 923"/>
                  <a:gd name="T24" fmla="*/ 466 w 485"/>
                  <a:gd name="T25" fmla="*/ 220 h 923"/>
                  <a:gd name="T26" fmla="*/ 243 w 485"/>
                  <a:gd name="T27" fmla="*/ 131 h 923"/>
                  <a:gd name="T28" fmla="*/ 243 w 485"/>
                  <a:gd name="T29" fmla="*/ 103 h 923"/>
                  <a:gd name="T30" fmla="*/ 10 w 485"/>
                  <a:gd name="T31" fmla="*/ 4 h 923"/>
                  <a:gd name="T32" fmla="*/ 243 w 485"/>
                  <a:gd name="T33" fmla="*/ 103 h 923"/>
                  <a:gd name="T34" fmla="*/ 243 w 485"/>
                  <a:gd name="T35" fmla="*/ 103 h 923"/>
                  <a:gd name="T36" fmla="*/ 243 w 485"/>
                  <a:gd name="T37" fmla="*/ 131 h 923"/>
                  <a:gd name="T38" fmla="*/ 243 w 485"/>
                  <a:gd name="T39" fmla="*/ 131 h 923"/>
                  <a:gd name="T40" fmla="*/ 19 w 485"/>
                  <a:gd name="T41" fmla="*/ 42 h 923"/>
                  <a:gd name="T42" fmla="*/ 19 w 485"/>
                  <a:gd name="T43" fmla="*/ 462 h 923"/>
                  <a:gd name="T44" fmla="*/ 19 w 485"/>
                  <a:gd name="T45" fmla="*/ 883 h 923"/>
                  <a:gd name="T46" fmla="*/ 243 w 485"/>
                  <a:gd name="T47" fmla="*/ 814 h 923"/>
                  <a:gd name="T48" fmla="*/ 243 w 485"/>
                  <a:gd name="T49" fmla="*/ 814 h 923"/>
                  <a:gd name="T50" fmla="*/ 243 w 485"/>
                  <a:gd name="T51" fmla="*/ 842 h 923"/>
                  <a:gd name="T52" fmla="*/ 243 w 485"/>
                  <a:gd name="T53" fmla="*/ 842 h 923"/>
                  <a:gd name="T54" fmla="*/ 10 w 485"/>
                  <a:gd name="T55" fmla="*/ 920 h 923"/>
                  <a:gd name="T56" fmla="*/ 0 w 485"/>
                  <a:gd name="T57" fmla="*/ 923 h 923"/>
                  <a:gd name="T58" fmla="*/ 0 w 485"/>
                  <a:gd name="T59" fmla="*/ 906 h 923"/>
                  <a:gd name="T60" fmla="*/ 0 w 485"/>
                  <a:gd name="T61" fmla="*/ 461 h 923"/>
                  <a:gd name="T62" fmla="*/ 0 w 485"/>
                  <a:gd name="T63" fmla="*/ 17 h 923"/>
                  <a:gd name="T64" fmla="*/ 0 w 485"/>
                  <a:gd name="T65" fmla="*/ 0 h 923"/>
                  <a:gd name="T66" fmla="*/ 10 w 485"/>
                  <a:gd name="T67" fmla="*/ 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5" h="923">
                    <a:moveTo>
                      <a:pt x="243" y="103"/>
                    </a:moveTo>
                    <a:cubicBezTo>
                      <a:pt x="320" y="136"/>
                      <a:pt x="398" y="170"/>
                      <a:pt x="476" y="203"/>
                    </a:cubicBezTo>
                    <a:cubicBezTo>
                      <a:pt x="479" y="204"/>
                      <a:pt x="482" y="206"/>
                      <a:pt x="485" y="207"/>
                    </a:cubicBezTo>
                    <a:cubicBezTo>
                      <a:pt x="485" y="210"/>
                      <a:pt x="485" y="214"/>
                      <a:pt x="485" y="218"/>
                    </a:cubicBezTo>
                    <a:cubicBezTo>
                      <a:pt x="485" y="306"/>
                      <a:pt x="485" y="395"/>
                      <a:pt x="485" y="484"/>
                    </a:cubicBezTo>
                    <a:cubicBezTo>
                      <a:pt x="485" y="573"/>
                      <a:pt x="485" y="662"/>
                      <a:pt x="485" y="751"/>
                    </a:cubicBezTo>
                    <a:cubicBezTo>
                      <a:pt x="485" y="754"/>
                      <a:pt x="485" y="757"/>
                      <a:pt x="485" y="761"/>
                    </a:cubicBezTo>
                    <a:cubicBezTo>
                      <a:pt x="482" y="762"/>
                      <a:pt x="479" y="763"/>
                      <a:pt x="476" y="764"/>
                    </a:cubicBezTo>
                    <a:cubicBezTo>
                      <a:pt x="398" y="790"/>
                      <a:pt x="320" y="816"/>
                      <a:pt x="243" y="842"/>
                    </a:cubicBezTo>
                    <a:cubicBezTo>
                      <a:pt x="243" y="814"/>
                      <a:pt x="243" y="814"/>
                      <a:pt x="243" y="814"/>
                    </a:cubicBezTo>
                    <a:cubicBezTo>
                      <a:pt x="317" y="792"/>
                      <a:pt x="392" y="769"/>
                      <a:pt x="466" y="746"/>
                    </a:cubicBezTo>
                    <a:cubicBezTo>
                      <a:pt x="466" y="658"/>
                      <a:pt x="466" y="571"/>
                      <a:pt x="466" y="483"/>
                    </a:cubicBezTo>
                    <a:cubicBezTo>
                      <a:pt x="466" y="396"/>
                      <a:pt x="466" y="308"/>
                      <a:pt x="466" y="220"/>
                    </a:cubicBezTo>
                    <a:cubicBezTo>
                      <a:pt x="392" y="191"/>
                      <a:pt x="317" y="161"/>
                      <a:pt x="243" y="131"/>
                    </a:cubicBezTo>
                    <a:lnTo>
                      <a:pt x="243" y="103"/>
                    </a:lnTo>
                    <a:close/>
                    <a:moveTo>
                      <a:pt x="10" y="4"/>
                    </a:moveTo>
                    <a:cubicBezTo>
                      <a:pt x="87" y="37"/>
                      <a:pt x="165" y="70"/>
                      <a:pt x="243" y="103"/>
                    </a:cubicBezTo>
                    <a:cubicBezTo>
                      <a:pt x="243" y="103"/>
                      <a:pt x="243" y="103"/>
                      <a:pt x="243" y="103"/>
                    </a:cubicBezTo>
                    <a:cubicBezTo>
                      <a:pt x="243" y="131"/>
                      <a:pt x="243" y="131"/>
                      <a:pt x="243" y="131"/>
                    </a:cubicBezTo>
                    <a:cubicBezTo>
                      <a:pt x="243" y="131"/>
                      <a:pt x="243" y="131"/>
                      <a:pt x="243" y="131"/>
                    </a:cubicBezTo>
                    <a:cubicBezTo>
                      <a:pt x="168" y="101"/>
                      <a:pt x="94" y="72"/>
                      <a:pt x="19" y="42"/>
                    </a:cubicBezTo>
                    <a:cubicBezTo>
                      <a:pt x="19" y="182"/>
                      <a:pt x="19" y="322"/>
                      <a:pt x="19" y="462"/>
                    </a:cubicBezTo>
                    <a:cubicBezTo>
                      <a:pt x="19" y="602"/>
                      <a:pt x="19" y="743"/>
                      <a:pt x="19" y="883"/>
                    </a:cubicBezTo>
                    <a:cubicBezTo>
                      <a:pt x="94" y="860"/>
                      <a:pt x="168" y="837"/>
                      <a:pt x="243" y="814"/>
                    </a:cubicBezTo>
                    <a:cubicBezTo>
                      <a:pt x="243" y="814"/>
                      <a:pt x="243" y="814"/>
                      <a:pt x="243" y="814"/>
                    </a:cubicBezTo>
                    <a:cubicBezTo>
                      <a:pt x="243" y="842"/>
                      <a:pt x="243" y="842"/>
                      <a:pt x="243" y="842"/>
                    </a:cubicBezTo>
                    <a:cubicBezTo>
                      <a:pt x="243" y="842"/>
                      <a:pt x="243" y="842"/>
                      <a:pt x="243" y="842"/>
                    </a:cubicBezTo>
                    <a:cubicBezTo>
                      <a:pt x="165" y="868"/>
                      <a:pt x="87" y="894"/>
                      <a:pt x="10" y="920"/>
                    </a:cubicBezTo>
                    <a:cubicBezTo>
                      <a:pt x="6" y="921"/>
                      <a:pt x="3" y="922"/>
                      <a:pt x="0" y="923"/>
                    </a:cubicBezTo>
                    <a:cubicBezTo>
                      <a:pt x="0" y="917"/>
                      <a:pt x="0" y="912"/>
                      <a:pt x="0" y="906"/>
                    </a:cubicBezTo>
                    <a:cubicBezTo>
                      <a:pt x="0" y="758"/>
                      <a:pt x="0" y="609"/>
                      <a:pt x="0" y="461"/>
                    </a:cubicBezTo>
                    <a:cubicBezTo>
                      <a:pt x="0" y="313"/>
                      <a:pt x="0" y="165"/>
                      <a:pt x="0" y="17"/>
                    </a:cubicBezTo>
                    <a:cubicBezTo>
                      <a:pt x="0" y="11"/>
                      <a:pt x="0" y="5"/>
                      <a:pt x="0" y="0"/>
                    </a:cubicBezTo>
                    <a:cubicBezTo>
                      <a:pt x="3" y="1"/>
                      <a:pt x="6" y="2"/>
                      <a:pt x="10" y="4"/>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íşḻïďê">
                <a:extLst>
                  <a:ext uri="{FF2B5EF4-FFF2-40B4-BE49-F238E27FC236}">
                    <a16:creationId xmlns:a16="http://schemas.microsoft.com/office/drawing/2014/main" id="{787C2308-14B5-41F2-8483-27C2CE282A85}"/>
                  </a:ext>
                </a:extLst>
              </p:cNvPr>
              <p:cNvSpPr/>
              <p:nvPr/>
            </p:nvSpPr>
            <p:spPr bwMode="auto">
              <a:xfrm>
                <a:off x="4322763" y="4033799"/>
                <a:ext cx="47625" cy="23813"/>
              </a:xfrm>
              <a:custGeom>
                <a:avLst/>
                <a:gdLst>
                  <a:gd name="T0" fmla="*/ 0 w 19"/>
                  <a:gd name="T1" fmla="*/ 9 h 9"/>
                  <a:gd name="T2" fmla="*/ 19 w 19"/>
                  <a:gd name="T3" fmla="*/ 9 h 9"/>
                  <a:gd name="T4" fmla="*/ 19 w 19"/>
                  <a:gd name="T5" fmla="*/ 4 h 9"/>
                  <a:gd name="T6" fmla="*/ 16 w 19"/>
                  <a:gd name="T7" fmla="*/ 0 h 9"/>
                  <a:gd name="T8" fmla="*/ 2 w 19"/>
                  <a:gd name="T9" fmla="*/ 0 h 9"/>
                  <a:gd name="T10" fmla="*/ 0 w 19"/>
                  <a:gd name="T11" fmla="*/ 4 h 9"/>
                  <a:gd name="T12" fmla="*/ 0 w 1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0" y="9"/>
                    </a:moveTo>
                    <a:cubicBezTo>
                      <a:pt x="19" y="9"/>
                      <a:pt x="19" y="9"/>
                      <a:pt x="19" y="9"/>
                    </a:cubicBezTo>
                    <a:cubicBezTo>
                      <a:pt x="19" y="4"/>
                      <a:pt x="19" y="4"/>
                      <a:pt x="19" y="4"/>
                    </a:cubicBezTo>
                    <a:cubicBezTo>
                      <a:pt x="19" y="1"/>
                      <a:pt x="18" y="0"/>
                      <a:pt x="16" y="0"/>
                    </a:cubicBezTo>
                    <a:cubicBezTo>
                      <a:pt x="2" y="0"/>
                      <a:pt x="2" y="0"/>
                      <a:pt x="2" y="0"/>
                    </a:cubicBezTo>
                    <a:cubicBezTo>
                      <a:pt x="1" y="0"/>
                      <a:pt x="0" y="1"/>
                      <a:pt x="0" y="4"/>
                    </a:cubicBezTo>
                    <a:lnTo>
                      <a:pt x="0" y="9"/>
                    </a:ln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ïṣļíḍe">
                <a:extLst>
                  <a:ext uri="{FF2B5EF4-FFF2-40B4-BE49-F238E27FC236}">
                    <a16:creationId xmlns:a16="http://schemas.microsoft.com/office/drawing/2014/main" id="{13026E74-7B59-497A-9309-B53A10CBCDBF}"/>
                  </a:ext>
                </a:extLst>
              </p:cNvPr>
              <p:cNvSpPr/>
              <p:nvPr/>
            </p:nvSpPr>
            <p:spPr bwMode="auto">
              <a:xfrm>
                <a:off x="4464051" y="4033799"/>
                <a:ext cx="49213" cy="23813"/>
              </a:xfrm>
              <a:custGeom>
                <a:avLst/>
                <a:gdLst>
                  <a:gd name="T0" fmla="*/ 0 w 19"/>
                  <a:gd name="T1" fmla="*/ 9 h 9"/>
                  <a:gd name="T2" fmla="*/ 19 w 19"/>
                  <a:gd name="T3" fmla="*/ 9 h 9"/>
                  <a:gd name="T4" fmla="*/ 19 w 19"/>
                  <a:gd name="T5" fmla="*/ 4 h 9"/>
                  <a:gd name="T6" fmla="*/ 16 w 19"/>
                  <a:gd name="T7" fmla="*/ 0 h 9"/>
                  <a:gd name="T8" fmla="*/ 2 w 19"/>
                  <a:gd name="T9" fmla="*/ 0 h 9"/>
                  <a:gd name="T10" fmla="*/ 0 w 19"/>
                  <a:gd name="T11" fmla="*/ 4 h 9"/>
                  <a:gd name="T12" fmla="*/ 0 w 1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0" y="9"/>
                    </a:moveTo>
                    <a:cubicBezTo>
                      <a:pt x="19" y="9"/>
                      <a:pt x="19" y="9"/>
                      <a:pt x="19" y="9"/>
                    </a:cubicBezTo>
                    <a:cubicBezTo>
                      <a:pt x="19" y="4"/>
                      <a:pt x="19" y="4"/>
                      <a:pt x="19" y="4"/>
                    </a:cubicBezTo>
                    <a:cubicBezTo>
                      <a:pt x="19" y="1"/>
                      <a:pt x="18" y="0"/>
                      <a:pt x="16" y="0"/>
                    </a:cubicBezTo>
                    <a:cubicBezTo>
                      <a:pt x="2" y="0"/>
                      <a:pt x="2" y="0"/>
                      <a:pt x="2" y="0"/>
                    </a:cubicBezTo>
                    <a:cubicBezTo>
                      <a:pt x="1" y="0"/>
                      <a:pt x="0" y="1"/>
                      <a:pt x="0" y="4"/>
                    </a:cubicBezTo>
                    <a:lnTo>
                      <a:pt x="0" y="9"/>
                    </a:lnTo>
                    <a:close/>
                  </a:path>
                </a:pathLst>
              </a:custGeom>
              <a:solidFill>
                <a:srgbClr val="A7BE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íSlîdê">
                <a:extLst>
                  <a:ext uri="{FF2B5EF4-FFF2-40B4-BE49-F238E27FC236}">
                    <a16:creationId xmlns:a16="http://schemas.microsoft.com/office/drawing/2014/main" id="{2A97DF9A-77B7-4694-BC39-385F6E5CF020}"/>
                  </a:ext>
                </a:extLst>
              </p:cNvPr>
              <p:cNvSpPr/>
              <p:nvPr/>
            </p:nvSpPr>
            <p:spPr bwMode="auto">
              <a:xfrm>
                <a:off x="4329113" y="3944899"/>
                <a:ext cx="176213" cy="220663"/>
              </a:xfrm>
              <a:custGeom>
                <a:avLst/>
                <a:gdLst>
                  <a:gd name="T0" fmla="*/ 34 w 68"/>
                  <a:gd name="T1" fmla="*/ 85 h 85"/>
                  <a:gd name="T2" fmla="*/ 60 w 68"/>
                  <a:gd name="T3" fmla="*/ 85 h 85"/>
                  <a:gd name="T4" fmla="*/ 68 w 68"/>
                  <a:gd name="T5" fmla="*/ 78 h 85"/>
                  <a:gd name="T6" fmla="*/ 68 w 68"/>
                  <a:gd name="T7" fmla="*/ 7 h 85"/>
                  <a:gd name="T8" fmla="*/ 60 w 68"/>
                  <a:gd name="T9" fmla="*/ 0 h 85"/>
                  <a:gd name="T10" fmla="*/ 34 w 68"/>
                  <a:gd name="T11" fmla="*/ 0 h 85"/>
                  <a:gd name="T12" fmla="*/ 34 w 68"/>
                  <a:gd name="T13" fmla="*/ 11 h 85"/>
                  <a:gd name="T14" fmla="*/ 52 w 68"/>
                  <a:gd name="T15" fmla="*/ 11 h 85"/>
                  <a:gd name="T16" fmla="*/ 56 w 68"/>
                  <a:gd name="T17" fmla="*/ 15 h 85"/>
                  <a:gd name="T18" fmla="*/ 56 w 68"/>
                  <a:gd name="T19" fmla="*/ 64 h 85"/>
                  <a:gd name="T20" fmla="*/ 52 w 68"/>
                  <a:gd name="T21" fmla="*/ 67 h 85"/>
                  <a:gd name="T22" fmla="*/ 34 w 68"/>
                  <a:gd name="T23" fmla="*/ 67 h 85"/>
                  <a:gd name="T24" fmla="*/ 34 w 68"/>
                  <a:gd name="T25" fmla="*/ 85 h 85"/>
                  <a:gd name="T26" fmla="*/ 7 w 68"/>
                  <a:gd name="T27" fmla="*/ 85 h 85"/>
                  <a:gd name="T28" fmla="*/ 34 w 68"/>
                  <a:gd name="T29" fmla="*/ 85 h 85"/>
                  <a:gd name="T30" fmla="*/ 34 w 68"/>
                  <a:gd name="T31" fmla="*/ 67 h 85"/>
                  <a:gd name="T32" fmla="*/ 16 w 68"/>
                  <a:gd name="T33" fmla="*/ 67 h 85"/>
                  <a:gd name="T34" fmla="*/ 12 w 68"/>
                  <a:gd name="T35" fmla="*/ 64 h 85"/>
                  <a:gd name="T36" fmla="*/ 12 w 68"/>
                  <a:gd name="T37" fmla="*/ 15 h 85"/>
                  <a:gd name="T38" fmla="*/ 16 w 68"/>
                  <a:gd name="T39" fmla="*/ 11 h 85"/>
                  <a:gd name="T40" fmla="*/ 34 w 68"/>
                  <a:gd name="T41" fmla="*/ 11 h 85"/>
                  <a:gd name="T42" fmla="*/ 34 w 68"/>
                  <a:gd name="T43" fmla="*/ 0 h 85"/>
                  <a:gd name="T44" fmla="*/ 7 w 68"/>
                  <a:gd name="T45" fmla="*/ 0 h 85"/>
                  <a:gd name="T46" fmla="*/ 0 w 68"/>
                  <a:gd name="T47" fmla="*/ 7 h 85"/>
                  <a:gd name="T48" fmla="*/ 0 w 68"/>
                  <a:gd name="T49" fmla="*/ 78 h 85"/>
                  <a:gd name="T50" fmla="*/ 7 w 68"/>
                  <a:gd name="T5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85">
                    <a:moveTo>
                      <a:pt x="34" y="85"/>
                    </a:moveTo>
                    <a:cubicBezTo>
                      <a:pt x="60" y="85"/>
                      <a:pt x="60" y="85"/>
                      <a:pt x="60" y="85"/>
                    </a:cubicBezTo>
                    <a:cubicBezTo>
                      <a:pt x="64" y="85"/>
                      <a:pt x="68" y="82"/>
                      <a:pt x="68" y="78"/>
                    </a:cubicBezTo>
                    <a:cubicBezTo>
                      <a:pt x="68" y="7"/>
                      <a:pt x="68" y="7"/>
                      <a:pt x="68" y="7"/>
                    </a:cubicBezTo>
                    <a:cubicBezTo>
                      <a:pt x="68" y="3"/>
                      <a:pt x="64" y="0"/>
                      <a:pt x="60" y="0"/>
                    </a:cubicBezTo>
                    <a:cubicBezTo>
                      <a:pt x="34" y="0"/>
                      <a:pt x="34" y="0"/>
                      <a:pt x="34" y="0"/>
                    </a:cubicBezTo>
                    <a:cubicBezTo>
                      <a:pt x="34" y="11"/>
                      <a:pt x="34" y="11"/>
                      <a:pt x="34" y="11"/>
                    </a:cubicBezTo>
                    <a:cubicBezTo>
                      <a:pt x="52" y="11"/>
                      <a:pt x="52" y="11"/>
                      <a:pt x="52" y="11"/>
                    </a:cubicBezTo>
                    <a:cubicBezTo>
                      <a:pt x="54" y="11"/>
                      <a:pt x="56" y="13"/>
                      <a:pt x="56" y="15"/>
                    </a:cubicBezTo>
                    <a:cubicBezTo>
                      <a:pt x="56" y="64"/>
                      <a:pt x="56" y="64"/>
                      <a:pt x="56" y="64"/>
                    </a:cubicBezTo>
                    <a:cubicBezTo>
                      <a:pt x="56" y="66"/>
                      <a:pt x="54" y="67"/>
                      <a:pt x="52" y="67"/>
                    </a:cubicBezTo>
                    <a:cubicBezTo>
                      <a:pt x="34" y="67"/>
                      <a:pt x="34" y="67"/>
                      <a:pt x="34" y="67"/>
                    </a:cubicBezTo>
                    <a:lnTo>
                      <a:pt x="34" y="85"/>
                    </a:lnTo>
                    <a:close/>
                    <a:moveTo>
                      <a:pt x="7" y="85"/>
                    </a:moveTo>
                    <a:cubicBezTo>
                      <a:pt x="34" y="85"/>
                      <a:pt x="34" y="85"/>
                      <a:pt x="34" y="85"/>
                    </a:cubicBezTo>
                    <a:cubicBezTo>
                      <a:pt x="34" y="67"/>
                      <a:pt x="34" y="67"/>
                      <a:pt x="34" y="67"/>
                    </a:cubicBezTo>
                    <a:cubicBezTo>
                      <a:pt x="16" y="67"/>
                      <a:pt x="16" y="67"/>
                      <a:pt x="16" y="67"/>
                    </a:cubicBezTo>
                    <a:cubicBezTo>
                      <a:pt x="14" y="67"/>
                      <a:pt x="12" y="66"/>
                      <a:pt x="12" y="64"/>
                    </a:cubicBezTo>
                    <a:cubicBezTo>
                      <a:pt x="12" y="15"/>
                      <a:pt x="12" y="15"/>
                      <a:pt x="12" y="15"/>
                    </a:cubicBezTo>
                    <a:cubicBezTo>
                      <a:pt x="12" y="13"/>
                      <a:pt x="14" y="11"/>
                      <a:pt x="16" y="11"/>
                    </a:cubicBezTo>
                    <a:cubicBezTo>
                      <a:pt x="34" y="11"/>
                      <a:pt x="34" y="11"/>
                      <a:pt x="34" y="11"/>
                    </a:cubicBezTo>
                    <a:cubicBezTo>
                      <a:pt x="34" y="0"/>
                      <a:pt x="34" y="0"/>
                      <a:pt x="34" y="0"/>
                    </a:cubicBezTo>
                    <a:cubicBezTo>
                      <a:pt x="7" y="0"/>
                      <a:pt x="7" y="0"/>
                      <a:pt x="7" y="0"/>
                    </a:cubicBezTo>
                    <a:cubicBezTo>
                      <a:pt x="4" y="0"/>
                      <a:pt x="0" y="3"/>
                      <a:pt x="0" y="7"/>
                    </a:cubicBezTo>
                    <a:cubicBezTo>
                      <a:pt x="0" y="78"/>
                      <a:pt x="0" y="78"/>
                      <a:pt x="0" y="78"/>
                    </a:cubicBezTo>
                    <a:cubicBezTo>
                      <a:pt x="0" y="82"/>
                      <a:pt x="4" y="85"/>
                      <a:pt x="7" y="85"/>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ïS1îḋè">
                <a:extLst>
                  <a:ext uri="{FF2B5EF4-FFF2-40B4-BE49-F238E27FC236}">
                    <a16:creationId xmlns:a16="http://schemas.microsoft.com/office/drawing/2014/main" id="{0988315F-7A99-4E15-BF5E-AED89780A550}"/>
                  </a:ext>
                </a:extLst>
              </p:cNvPr>
              <p:cNvSpPr/>
              <p:nvPr/>
            </p:nvSpPr>
            <p:spPr bwMode="auto">
              <a:xfrm>
                <a:off x="4022726" y="4075074"/>
                <a:ext cx="790575" cy="520700"/>
              </a:xfrm>
              <a:custGeom>
                <a:avLst/>
                <a:gdLst>
                  <a:gd name="T0" fmla="*/ 21 w 306"/>
                  <a:gd name="T1" fmla="*/ 0 h 201"/>
                  <a:gd name="T2" fmla="*/ 285 w 306"/>
                  <a:gd name="T3" fmla="*/ 0 h 201"/>
                  <a:gd name="T4" fmla="*/ 306 w 306"/>
                  <a:gd name="T5" fmla="*/ 21 h 201"/>
                  <a:gd name="T6" fmla="*/ 306 w 306"/>
                  <a:gd name="T7" fmla="*/ 180 h 201"/>
                  <a:gd name="T8" fmla="*/ 285 w 306"/>
                  <a:gd name="T9" fmla="*/ 201 h 201"/>
                  <a:gd name="T10" fmla="*/ 21 w 306"/>
                  <a:gd name="T11" fmla="*/ 201 h 201"/>
                  <a:gd name="T12" fmla="*/ 0 w 306"/>
                  <a:gd name="T13" fmla="*/ 180 h 201"/>
                  <a:gd name="T14" fmla="*/ 0 w 306"/>
                  <a:gd name="T15" fmla="*/ 21 h 201"/>
                  <a:gd name="T16" fmla="*/ 21 w 306"/>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01">
                    <a:moveTo>
                      <a:pt x="21" y="0"/>
                    </a:moveTo>
                    <a:cubicBezTo>
                      <a:pt x="285" y="0"/>
                      <a:pt x="285" y="0"/>
                      <a:pt x="285" y="0"/>
                    </a:cubicBezTo>
                    <a:cubicBezTo>
                      <a:pt x="296" y="0"/>
                      <a:pt x="306" y="9"/>
                      <a:pt x="306" y="21"/>
                    </a:cubicBezTo>
                    <a:cubicBezTo>
                      <a:pt x="306" y="180"/>
                      <a:pt x="306" y="180"/>
                      <a:pt x="306" y="180"/>
                    </a:cubicBezTo>
                    <a:cubicBezTo>
                      <a:pt x="306" y="192"/>
                      <a:pt x="296" y="201"/>
                      <a:pt x="285" y="201"/>
                    </a:cubicBezTo>
                    <a:cubicBezTo>
                      <a:pt x="21" y="201"/>
                      <a:pt x="21" y="201"/>
                      <a:pt x="21" y="201"/>
                    </a:cubicBezTo>
                    <a:cubicBezTo>
                      <a:pt x="10" y="201"/>
                      <a:pt x="0" y="192"/>
                      <a:pt x="0" y="180"/>
                    </a:cubicBezTo>
                    <a:cubicBezTo>
                      <a:pt x="0" y="21"/>
                      <a:pt x="0" y="21"/>
                      <a:pt x="0" y="21"/>
                    </a:cubicBezTo>
                    <a:cubicBezTo>
                      <a:pt x="0" y="9"/>
                      <a:pt x="10" y="0"/>
                      <a:pt x="21"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íśḻïḍê">
                <a:extLst>
                  <a:ext uri="{FF2B5EF4-FFF2-40B4-BE49-F238E27FC236}">
                    <a16:creationId xmlns:a16="http://schemas.microsoft.com/office/drawing/2014/main" id="{B0AB7CD3-AC7A-4E9D-B188-2773948EF6A3}"/>
                  </a:ext>
                </a:extLst>
              </p:cNvPr>
              <p:cNvSpPr/>
              <p:nvPr/>
            </p:nvSpPr>
            <p:spPr bwMode="auto">
              <a:xfrm>
                <a:off x="4451351" y="4276687"/>
                <a:ext cx="242888" cy="261938"/>
              </a:xfrm>
              <a:custGeom>
                <a:avLst/>
                <a:gdLst>
                  <a:gd name="T0" fmla="*/ 13 w 94"/>
                  <a:gd name="T1" fmla="*/ 0 h 101"/>
                  <a:gd name="T2" fmla="*/ 81 w 94"/>
                  <a:gd name="T3" fmla="*/ 0 h 101"/>
                  <a:gd name="T4" fmla="*/ 94 w 94"/>
                  <a:gd name="T5" fmla="*/ 13 h 101"/>
                  <a:gd name="T6" fmla="*/ 94 w 94"/>
                  <a:gd name="T7" fmla="*/ 88 h 101"/>
                  <a:gd name="T8" fmla="*/ 81 w 94"/>
                  <a:gd name="T9" fmla="*/ 101 h 101"/>
                  <a:gd name="T10" fmla="*/ 13 w 94"/>
                  <a:gd name="T11" fmla="*/ 101 h 101"/>
                  <a:gd name="T12" fmla="*/ 0 w 94"/>
                  <a:gd name="T13" fmla="*/ 88 h 101"/>
                  <a:gd name="T14" fmla="*/ 0 w 94"/>
                  <a:gd name="T15" fmla="*/ 13 h 101"/>
                  <a:gd name="T16" fmla="*/ 13 w 94"/>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01">
                    <a:moveTo>
                      <a:pt x="13" y="0"/>
                    </a:moveTo>
                    <a:cubicBezTo>
                      <a:pt x="81" y="0"/>
                      <a:pt x="81" y="0"/>
                      <a:pt x="81" y="0"/>
                    </a:cubicBezTo>
                    <a:cubicBezTo>
                      <a:pt x="89" y="0"/>
                      <a:pt x="94" y="6"/>
                      <a:pt x="94" y="13"/>
                    </a:cubicBezTo>
                    <a:cubicBezTo>
                      <a:pt x="94" y="88"/>
                      <a:pt x="94" y="88"/>
                      <a:pt x="94" y="88"/>
                    </a:cubicBezTo>
                    <a:cubicBezTo>
                      <a:pt x="94" y="96"/>
                      <a:pt x="89" y="101"/>
                      <a:pt x="81" y="101"/>
                    </a:cubicBezTo>
                    <a:cubicBezTo>
                      <a:pt x="13" y="101"/>
                      <a:pt x="13" y="101"/>
                      <a:pt x="13" y="101"/>
                    </a:cubicBezTo>
                    <a:cubicBezTo>
                      <a:pt x="5" y="101"/>
                      <a:pt x="0" y="96"/>
                      <a:pt x="0" y="88"/>
                    </a:cubicBezTo>
                    <a:cubicBezTo>
                      <a:pt x="0" y="13"/>
                      <a:pt x="0" y="13"/>
                      <a:pt x="0" y="13"/>
                    </a:cubicBezTo>
                    <a:cubicBezTo>
                      <a:pt x="0" y="6"/>
                      <a:pt x="5" y="0"/>
                      <a:pt x="13"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ïṩlïḓe">
                <a:extLst>
                  <a:ext uri="{FF2B5EF4-FFF2-40B4-BE49-F238E27FC236}">
                    <a16:creationId xmlns:a16="http://schemas.microsoft.com/office/drawing/2014/main" id="{677A3727-E606-4503-8C5D-FAD5429A9CD3}"/>
                  </a:ext>
                </a:extLst>
              </p:cNvPr>
              <p:cNvSpPr/>
              <p:nvPr/>
            </p:nvSpPr>
            <p:spPr bwMode="auto">
              <a:xfrm>
                <a:off x="4464051" y="4292562"/>
                <a:ext cx="217488" cy="233363"/>
              </a:xfrm>
              <a:custGeom>
                <a:avLst/>
                <a:gdLst>
                  <a:gd name="T0" fmla="*/ 9 w 84"/>
                  <a:gd name="T1" fmla="*/ 0 h 90"/>
                  <a:gd name="T2" fmla="*/ 75 w 84"/>
                  <a:gd name="T3" fmla="*/ 0 h 90"/>
                  <a:gd name="T4" fmla="*/ 84 w 84"/>
                  <a:gd name="T5" fmla="*/ 9 h 90"/>
                  <a:gd name="T6" fmla="*/ 84 w 84"/>
                  <a:gd name="T7" fmla="*/ 81 h 90"/>
                  <a:gd name="T8" fmla="*/ 75 w 84"/>
                  <a:gd name="T9" fmla="*/ 90 h 90"/>
                  <a:gd name="T10" fmla="*/ 9 w 84"/>
                  <a:gd name="T11" fmla="*/ 90 h 90"/>
                  <a:gd name="T12" fmla="*/ 0 w 84"/>
                  <a:gd name="T13" fmla="*/ 81 h 90"/>
                  <a:gd name="T14" fmla="*/ 0 w 84"/>
                  <a:gd name="T15" fmla="*/ 9 h 90"/>
                  <a:gd name="T16" fmla="*/ 9 w 84"/>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0">
                    <a:moveTo>
                      <a:pt x="9" y="0"/>
                    </a:moveTo>
                    <a:cubicBezTo>
                      <a:pt x="75" y="0"/>
                      <a:pt x="75" y="0"/>
                      <a:pt x="75" y="0"/>
                    </a:cubicBezTo>
                    <a:cubicBezTo>
                      <a:pt x="80" y="0"/>
                      <a:pt x="84" y="4"/>
                      <a:pt x="84" y="9"/>
                    </a:cubicBezTo>
                    <a:cubicBezTo>
                      <a:pt x="84" y="81"/>
                      <a:pt x="84" y="81"/>
                      <a:pt x="84" y="81"/>
                    </a:cubicBezTo>
                    <a:cubicBezTo>
                      <a:pt x="84" y="86"/>
                      <a:pt x="80" y="90"/>
                      <a:pt x="75" y="90"/>
                    </a:cubicBezTo>
                    <a:cubicBezTo>
                      <a:pt x="9" y="90"/>
                      <a:pt x="9" y="90"/>
                      <a:pt x="9" y="90"/>
                    </a:cubicBezTo>
                    <a:cubicBezTo>
                      <a:pt x="4" y="90"/>
                      <a:pt x="0" y="86"/>
                      <a:pt x="0" y="81"/>
                    </a:cubicBezTo>
                    <a:cubicBezTo>
                      <a:pt x="0" y="9"/>
                      <a:pt x="0" y="9"/>
                      <a:pt x="0" y="9"/>
                    </a:cubicBezTo>
                    <a:cubicBezTo>
                      <a:pt x="0" y="4"/>
                      <a:pt x="4" y="0"/>
                      <a:pt x="9"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ïŝ1iďê">
                <a:extLst>
                  <a:ext uri="{FF2B5EF4-FFF2-40B4-BE49-F238E27FC236}">
                    <a16:creationId xmlns:a16="http://schemas.microsoft.com/office/drawing/2014/main" id="{FFF7AC46-8FCC-445F-B8D7-EBD7A74D45AF}"/>
                  </a:ext>
                </a:extLst>
              </p:cNvPr>
              <p:cNvSpPr/>
              <p:nvPr/>
            </p:nvSpPr>
            <p:spPr bwMode="auto">
              <a:xfrm>
                <a:off x="4138613" y="4276687"/>
                <a:ext cx="246063" cy="261938"/>
              </a:xfrm>
              <a:custGeom>
                <a:avLst/>
                <a:gdLst>
                  <a:gd name="T0" fmla="*/ 13 w 95"/>
                  <a:gd name="T1" fmla="*/ 0 h 101"/>
                  <a:gd name="T2" fmla="*/ 82 w 95"/>
                  <a:gd name="T3" fmla="*/ 0 h 101"/>
                  <a:gd name="T4" fmla="*/ 95 w 95"/>
                  <a:gd name="T5" fmla="*/ 13 h 101"/>
                  <a:gd name="T6" fmla="*/ 95 w 95"/>
                  <a:gd name="T7" fmla="*/ 88 h 101"/>
                  <a:gd name="T8" fmla="*/ 82 w 95"/>
                  <a:gd name="T9" fmla="*/ 101 h 101"/>
                  <a:gd name="T10" fmla="*/ 13 w 95"/>
                  <a:gd name="T11" fmla="*/ 101 h 101"/>
                  <a:gd name="T12" fmla="*/ 0 w 95"/>
                  <a:gd name="T13" fmla="*/ 88 h 101"/>
                  <a:gd name="T14" fmla="*/ 0 w 95"/>
                  <a:gd name="T15" fmla="*/ 13 h 101"/>
                  <a:gd name="T16" fmla="*/ 13 w 95"/>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01">
                    <a:moveTo>
                      <a:pt x="13" y="0"/>
                    </a:moveTo>
                    <a:cubicBezTo>
                      <a:pt x="82" y="0"/>
                      <a:pt x="82" y="0"/>
                      <a:pt x="82" y="0"/>
                    </a:cubicBezTo>
                    <a:cubicBezTo>
                      <a:pt x="89" y="0"/>
                      <a:pt x="95" y="6"/>
                      <a:pt x="95" y="13"/>
                    </a:cubicBezTo>
                    <a:cubicBezTo>
                      <a:pt x="95" y="88"/>
                      <a:pt x="95" y="88"/>
                      <a:pt x="95" y="88"/>
                    </a:cubicBezTo>
                    <a:cubicBezTo>
                      <a:pt x="95" y="96"/>
                      <a:pt x="89" y="101"/>
                      <a:pt x="82" y="101"/>
                    </a:cubicBezTo>
                    <a:cubicBezTo>
                      <a:pt x="13" y="101"/>
                      <a:pt x="13" y="101"/>
                      <a:pt x="13" y="101"/>
                    </a:cubicBezTo>
                    <a:cubicBezTo>
                      <a:pt x="6" y="101"/>
                      <a:pt x="0" y="96"/>
                      <a:pt x="0" y="88"/>
                    </a:cubicBezTo>
                    <a:cubicBezTo>
                      <a:pt x="0" y="13"/>
                      <a:pt x="0" y="13"/>
                      <a:pt x="0" y="13"/>
                    </a:cubicBezTo>
                    <a:cubicBezTo>
                      <a:pt x="0" y="6"/>
                      <a:pt x="6" y="0"/>
                      <a:pt x="13"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ï$ľide">
                <a:extLst>
                  <a:ext uri="{FF2B5EF4-FFF2-40B4-BE49-F238E27FC236}">
                    <a16:creationId xmlns:a16="http://schemas.microsoft.com/office/drawing/2014/main" id="{8A5F3392-51F0-4304-BECE-3A341BCC66A1}"/>
                  </a:ext>
                </a:extLst>
              </p:cNvPr>
              <p:cNvSpPr/>
              <p:nvPr/>
            </p:nvSpPr>
            <p:spPr bwMode="auto">
              <a:xfrm>
                <a:off x="4154488" y="4292562"/>
                <a:ext cx="215900" cy="233363"/>
              </a:xfrm>
              <a:custGeom>
                <a:avLst/>
                <a:gdLst>
                  <a:gd name="T0" fmla="*/ 9 w 84"/>
                  <a:gd name="T1" fmla="*/ 0 h 90"/>
                  <a:gd name="T2" fmla="*/ 75 w 84"/>
                  <a:gd name="T3" fmla="*/ 0 h 90"/>
                  <a:gd name="T4" fmla="*/ 84 w 84"/>
                  <a:gd name="T5" fmla="*/ 9 h 90"/>
                  <a:gd name="T6" fmla="*/ 84 w 84"/>
                  <a:gd name="T7" fmla="*/ 81 h 90"/>
                  <a:gd name="T8" fmla="*/ 75 w 84"/>
                  <a:gd name="T9" fmla="*/ 90 h 90"/>
                  <a:gd name="T10" fmla="*/ 9 w 84"/>
                  <a:gd name="T11" fmla="*/ 90 h 90"/>
                  <a:gd name="T12" fmla="*/ 0 w 84"/>
                  <a:gd name="T13" fmla="*/ 81 h 90"/>
                  <a:gd name="T14" fmla="*/ 0 w 84"/>
                  <a:gd name="T15" fmla="*/ 9 h 90"/>
                  <a:gd name="T16" fmla="*/ 9 w 84"/>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0">
                    <a:moveTo>
                      <a:pt x="9" y="0"/>
                    </a:moveTo>
                    <a:cubicBezTo>
                      <a:pt x="75" y="0"/>
                      <a:pt x="75" y="0"/>
                      <a:pt x="75" y="0"/>
                    </a:cubicBezTo>
                    <a:cubicBezTo>
                      <a:pt x="80" y="0"/>
                      <a:pt x="84" y="4"/>
                      <a:pt x="84" y="9"/>
                    </a:cubicBezTo>
                    <a:cubicBezTo>
                      <a:pt x="84" y="81"/>
                      <a:pt x="84" y="81"/>
                      <a:pt x="84" y="81"/>
                    </a:cubicBezTo>
                    <a:cubicBezTo>
                      <a:pt x="84" y="86"/>
                      <a:pt x="80" y="90"/>
                      <a:pt x="75" y="90"/>
                    </a:cubicBezTo>
                    <a:cubicBezTo>
                      <a:pt x="9" y="90"/>
                      <a:pt x="9" y="90"/>
                      <a:pt x="9" y="90"/>
                    </a:cubicBezTo>
                    <a:cubicBezTo>
                      <a:pt x="4" y="90"/>
                      <a:pt x="0" y="86"/>
                      <a:pt x="0" y="81"/>
                    </a:cubicBezTo>
                    <a:cubicBezTo>
                      <a:pt x="0" y="9"/>
                      <a:pt x="0" y="9"/>
                      <a:pt x="0" y="9"/>
                    </a:cubicBezTo>
                    <a:cubicBezTo>
                      <a:pt x="0" y="4"/>
                      <a:pt x="4" y="0"/>
                      <a:pt x="9"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íś1îḓè">
                <a:extLst>
                  <a:ext uri="{FF2B5EF4-FFF2-40B4-BE49-F238E27FC236}">
                    <a16:creationId xmlns:a16="http://schemas.microsoft.com/office/drawing/2014/main" id="{C0C06302-A9FA-43B9-BFF0-8F39EB62A20F}"/>
                  </a:ext>
                </a:extLst>
              </p:cNvPr>
              <p:cNvSpPr/>
              <p:nvPr/>
            </p:nvSpPr>
            <p:spPr bwMode="auto">
              <a:xfrm>
                <a:off x="4064001" y="4075074"/>
                <a:ext cx="708025" cy="269875"/>
              </a:xfrm>
              <a:custGeom>
                <a:avLst/>
                <a:gdLst>
                  <a:gd name="T0" fmla="*/ 5 w 274"/>
                  <a:gd name="T1" fmla="*/ 0 h 104"/>
                  <a:gd name="T2" fmla="*/ 269 w 274"/>
                  <a:gd name="T3" fmla="*/ 0 h 104"/>
                  <a:gd name="T4" fmla="*/ 274 w 274"/>
                  <a:gd name="T5" fmla="*/ 0 h 104"/>
                  <a:gd name="T6" fmla="*/ 274 w 274"/>
                  <a:gd name="T7" fmla="*/ 85 h 104"/>
                  <a:gd name="T8" fmla="*/ 255 w 274"/>
                  <a:gd name="T9" fmla="*/ 104 h 104"/>
                  <a:gd name="T10" fmla="*/ 19 w 274"/>
                  <a:gd name="T11" fmla="*/ 104 h 104"/>
                  <a:gd name="T12" fmla="*/ 0 w 274"/>
                  <a:gd name="T13" fmla="*/ 85 h 104"/>
                  <a:gd name="T14" fmla="*/ 0 w 274"/>
                  <a:gd name="T15" fmla="*/ 0 h 104"/>
                  <a:gd name="T16" fmla="*/ 5 w 27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104">
                    <a:moveTo>
                      <a:pt x="5" y="0"/>
                    </a:moveTo>
                    <a:cubicBezTo>
                      <a:pt x="269" y="0"/>
                      <a:pt x="269" y="0"/>
                      <a:pt x="269" y="0"/>
                    </a:cubicBezTo>
                    <a:cubicBezTo>
                      <a:pt x="271" y="0"/>
                      <a:pt x="272" y="0"/>
                      <a:pt x="274" y="0"/>
                    </a:cubicBezTo>
                    <a:cubicBezTo>
                      <a:pt x="274" y="85"/>
                      <a:pt x="274" y="85"/>
                      <a:pt x="274" y="85"/>
                    </a:cubicBezTo>
                    <a:cubicBezTo>
                      <a:pt x="274" y="95"/>
                      <a:pt x="266" y="104"/>
                      <a:pt x="255" y="104"/>
                    </a:cubicBezTo>
                    <a:cubicBezTo>
                      <a:pt x="19" y="104"/>
                      <a:pt x="19" y="104"/>
                      <a:pt x="19" y="104"/>
                    </a:cubicBezTo>
                    <a:cubicBezTo>
                      <a:pt x="8" y="104"/>
                      <a:pt x="0" y="95"/>
                      <a:pt x="0" y="85"/>
                    </a:cubicBezTo>
                    <a:cubicBezTo>
                      <a:pt x="0" y="0"/>
                      <a:pt x="0" y="0"/>
                      <a:pt x="0" y="0"/>
                    </a:cubicBezTo>
                    <a:cubicBezTo>
                      <a:pt x="1" y="0"/>
                      <a:pt x="3" y="0"/>
                      <a:pt x="5"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íṣḷîḑé">
                <a:extLst>
                  <a:ext uri="{FF2B5EF4-FFF2-40B4-BE49-F238E27FC236}">
                    <a16:creationId xmlns:a16="http://schemas.microsoft.com/office/drawing/2014/main" id="{FBA5D9B3-78CD-4CB0-A7E4-1A7D167BB2B4}"/>
                  </a:ext>
                </a:extLst>
              </p:cNvPr>
              <p:cNvSpPr/>
              <p:nvPr/>
            </p:nvSpPr>
            <p:spPr bwMode="auto">
              <a:xfrm>
                <a:off x="4081463" y="4075074"/>
                <a:ext cx="673100" cy="250825"/>
              </a:xfrm>
              <a:custGeom>
                <a:avLst/>
                <a:gdLst>
                  <a:gd name="T0" fmla="*/ 0 w 260"/>
                  <a:gd name="T1" fmla="*/ 0 h 97"/>
                  <a:gd name="T2" fmla="*/ 260 w 260"/>
                  <a:gd name="T3" fmla="*/ 0 h 97"/>
                  <a:gd name="T4" fmla="*/ 260 w 260"/>
                  <a:gd name="T5" fmla="*/ 85 h 97"/>
                  <a:gd name="T6" fmla="*/ 249 w 260"/>
                  <a:gd name="T7" fmla="*/ 97 h 97"/>
                  <a:gd name="T8" fmla="*/ 11 w 260"/>
                  <a:gd name="T9" fmla="*/ 97 h 97"/>
                  <a:gd name="T10" fmla="*/ 0 w 260"/>
                  <a:gd name="T11" fmla="*/ 85 h 97"/>
                  <a:gd name="T12" fmla="*/ 0 w 260"/>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60" h="97">
                    <a:moveTo>
                      <a:pt x="0" y="0"/>
                    </a:moveTo>
                    <a:cubicBezTo>
                      <a:pt x="260" y="0"/>
                      <a:pt x="260" y="0"/>
                      <a:pt x="260" y="0"/>
                    </a:cubicBezTo>
                    <a:cubicBezTo>
                      <a:pt x="260" y="85"/>
                      <a:pt x="260" y="85"/>
                      <a:pt x="260" y="85"/>
                    </a:cubicBezTo>
                    <a:cubicBezTo>
                      <a:pt x="260" y="92"/>
                      <a:pt x="255" y="97"/>
                      <a:pt x="249" y="97"/>
                    </a:cubicBezTo>
                    <a:cubicBezTo>
                      <a:pt x="11" y="97"/>
                      <a:pt x="11" y="97"/>
                      <a:pt x="11" y="97"/>
                    </a:cubicBezTo>
                    <a:cubicBezTo>
                      <a:pt x="5" y="97"/>
                      <a:pt x="0" y="92"/>
                      <a:pt x="0" y="85"/>
                    </a:cubicBezTo>
                    <a:lnTo>
                      <a:pt x="0"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ïSlïḍe">
                <a:extLst>
                  <a:ext uri="{FF2B5EF4-FFF2-40B4-BE49-F238E27FC236}">
                    <a16:creationId xmlns:a16="http://schemas.microsoft.com/office/drawing/2014/main" id="{2F09E1EC-258B-4035-A4B7-3FAB59372CAA}"/>
                  </a:ext>
                </a:extLst>
              </p:cNvPr>
              <p:cNvSpPr/>
              <p:nvPr/>
            </p:nvSpPr>
            <p:spPr bwMode="auto">
              <a:xfrm>
                <a:off x="4217988" y="4075074"/>
                <a:ext cx="88900" cy="319088"/>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3" name="îṩliḑè">
                <a:extLst>
                  <a:ext uri="{FF2B5EF4-FFF2-40B4-BE49-F238E27FC236}">
                    <a16:creationId xmlns:a16="http://schemas.microsoft.com/office/drawing/2014/main" id="{52C2640F-99A7-4496-9BA5-102FDBA8E4C6}"/>
                  </a:ext>
                </a:extLst>
              </p:cNvPr>
              <p:cNvSpPr/>
              <p:nvPr/>
            </p:nvSpPr>
            <p:spPr bwMode="auto">
              <a:xfrm>
                <a:off x="4233863" y="4075074"/>
                <a:ext cx="53975" cy="319088"/>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4" name="ïṧ1iḓê">
                <a:extLst>
                  <a:ext uri="{FF2B5EF4-FFF2-40B4-BE49-F238E27FC236}">
                    <a16:creationId xmlns:a16="http://schemas.microsoft.com/office/drawing/2014/main" id="{BCF0A5D7-6EDD-4EB7-B917-0925DBF5ECD4}"/>
                  </a:ext>
                </a:extLst>
              </p:cNvPr>
              <p:cNvSpPr/>
              <p:nvPr/>
            </p:nvSpPr>
            <p:spPr bwMode="auto">
              <a:xfrm>
                <a:off x="4200526" y="4383049"/>
                <a:ext cx="123825" cy="106363"/>
              </a:xfrm>
              <a:custGeom>
                <a:avLst/>
                <a:gdLst>
                  <a:gd name="T0" fmla="*/ 6 w 48"/>
                  <a:gd name="T1" fmla="*/ 0 h 41"/>
                  <a:gd name="T2" fmla="*/ 24 w 48"/>
                  <a:gd name="T3" fmla="*/ 0 h 41"/>
                  <a:gd name="T4" fmla="*/ 42 w 48"/>
                  <a:gd name="T5" fmla="*/ 0 h 41"/>
                  <a:gd name="T6" fmla="*/ 46 w 48"/>
                  <a:gd name="T7" fmla="*/ 6 h 41"/>
                  <a:gd name="T8" fmla="*/ 38 w 48"/>
                  <a:gd name="T9" fmla="*/ 37 h 41"/>
                  <a:gd name="T10" fmla="*/ 34 w 48"/>
                  <a:gd name="T11" fmla="*/ 41 h 41"/>
                  <a:gd name="T12" fmla="*/ 24 w 48"/>
                  <a:gd name="T13" fmla="*/ 41 h 41"/>
                  <a:gd name="T14" fmla="*/ 14 w 48"/>
                  <a:gd name="T15" fmla="*/ 41 h 41"/>
                  <a:gd name="T16" fmla="*/ 9 w 48"/>
                  <a:gd name="T17" fmla="*/ 37 h 41"/>
                  <a:gd name="T18" fmla="*/ 1 w 48"/>
                  <a:gd name="T19" fmla="*/ 6 h 41"/>
                  <a:gd name="T20" fmla="*/ 6 w 4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1">
                    <a:moveTo>
                      <a:pt x="6" y="0"/>
                    </a:moveTo>
                    <a:cubicBezTo>
                      <a:pt x="24" y="0"/>
                      <a:pt x="24" y="0"/>
                      <a:pt x="24" y="0"/>
                    </a:cubicBezTo>
                    <a:cubicBezTo>
                      <a:pt x="42" y="0"/>
                      <a:pt x="42" y="0"/>
                      <a:pt x="42" y="0"/>
                    </a:cubicBezTo>
                    <a:cubicBezTo>
                      <a:pt x="46" y="0"/>
                      <a:pt x="48" y="2"/>
                      <a:pt x="46" y="6"/>
                    </a:cubicBezTo>
                    <a:cubicBezTo>
                      <a:pt x="38" y="37"/>
                      <a:pt x="38" y="37"/>
                      <a:pt x="38" y="37"/>
                    </a:cubicBezTo>
                    <a:cubicBezTo>
                      <a:pt x="38" y="39"/>
                      <a:pt x="37" y="41"/>
                      <a:pt x="34" y="41"/>
                    </a:cubicBezTo>
                    <a:cubicBezTo>
                      <a:pt x="24" y="41"/>
                      <a:pt x="24" y="41"/>
                      <a:pt x="24" y="41"/>
                    </a:cubicBezTo>
                    <a:cubicBezTo>
                      <a:pt x="14" y="41"/>
                      <a:pt x="14" y="41"/>
                      <a:pt x="14" y="41"/>
                    </a:cubicBezTo>
                    <a:cubicBezTo>
                      <a:pt x="11" y="41"/>
                      <a:pt x="10" y="39"/>
                      <a:pt x="9" y="37"/>
                    </a:cubicBezTo>
                    <a:cubicBezTo>
                      <a:pt x="1" y="6"/>
                      <a:pt x="1" y="6"/>
                      <a:pt x="1" y="6"/>
                    </a:cubicBezTo>
                    <a:cubicBezTo>
                      <a:pt x="0" y="2"/>
                      <a:pt x="2" y="0"/>
                      <a:pt x="6"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ïṡlïḑe">
                <a:extLst>
                  <a:ext uri="{FF2B5EF4-FFF2-40B4-BE49-F238E27FC236}">
                    <a16:creationId xmlns:a16="http://schemas.microsoft.com/office/drawing/2014/main" id="{455A9854-8CD1-48A3-870E-C88BD7C16059}"/>
                  </a:ext>
                </a:extLst>
              </p:cNvPr>
              <p:cNvSpPr/>
              <p:nvPr/>
            </p:nvSpPr>
            <p:spPr bwMode="auto">
              <a:xfrm>
                <a:off x="4217988" y="4398924"/>
                <a:ext cx="88900" cy="74613"/>
              </a:xfrm>
              <a:custGeom>
                <a:avLst/>
                <a:gdLst>
                  <a:gd name="T0" fmla="*/ 4 w 34"/>
                  <a:gd name="T1" fmla="*/ 0 h 29"/>
                  <a:gd name="T2" fmla="*/ 17 w 34"/>
                  <a:gd name="T3" fmla="*/ 0 h 29"/>
                  <a:gd name="T4" fmla="*/ 30 w 34"/>
                  <a:gd name="T5" fmla="*/ 0 h 29"/>
                  <a:gd name="T6" fmla="*/ 33 w 34"/>
                  <a:gd name="T7" fmla="*/ 5 h 29"/>
                  <a:gd name="T8" fmla="*/ 27 w 34"/>
                  <a:gd name="T9" fmla="*/ 27 h 29"/>
                  <a:gd name="T10" fmla="*/ 24 w 34"/>
                  <a:gd name="T11" fmla="*/ 29 h 29"/>
                  <a:gd name="T12" fmla="*/ 17 w 34"/>
                  <a:gd name="T13" fmla="*/ 29 h 29"/>
                  <a:gd name="T14" fmla="*/ 10 w 34"/>
                  <a:gd name="T15" fmla="*/ 29 h 29"/>
                  <a:gd name="T16" fmla="*/ 6 w 34"/>
                  <a:gd name="T17" fmla="*/ 27 h 29"/>
                  <a:gd name="T18" fmla="*/ 1 w 34"/>
                  <a:gd name="T19" fmla="*/ 5 h 29"/>
                  <a:gd name="T20" fmla="*/ 4 w 34"/>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9">
                    <a:moveTo>
                      <a:pt x="4" y="0"/>
                    </a:moveTo>
                    <a:cubicBezTo>
                      <a:pt x="17" y="0"/>
                      <a:pt x="17" y="0"/>
                      <a:pt x="17" y="0"/>
                    </a:cubicBezTo>
                    <a:cubicBezTo>
                      <a:pt x="30" y="0"/>
                      <a:pt x="30" y="0"/>
                      <a:pt x="30" y="0"/>
                    </a:cubicBezTo>
                    <a:cubicBezTo>
                      <a:pt x="33" y="0"/>
                      <a:pt x="34" y="1"/>
                      <a:pt x="33" y="5"/>
                    </a:cubicBezTo>
                    <a:cubicBezTo>
                      <a:pt x="27" y="27"/>
                      <a:pt x="27" y="27"/>
                      <a:pt x="27" y="27"/>
                    </a:cubicBezTo>
                    <a:cubicBezTo>
                      <a:pt x="27" y="28"/>
                      <a:pt x="26" y="29"/>
                      <a:pt x="24" y="29"/>
                    </a:cubicBezTo>
                    <a:cubicBezTo>
                      <a:pt x="17" y="29"/>
                      <a:pt x="17" y="29"/>
                      <a:pt x="17" y="29"/>
                    </a:cubicBezTo>
                    <a:cubicBezTo>
                      <a:pt x="10" y="29"/>
                      <a:pt x="10" y="29"/>
                      <a:pt x="10" y="29"/>
                    </a:cubicBezTo>
                    <a:cubicBezTo>
                      <a:pt x="8" y="29"/>
                      <a:pt x="7" y="28"/>
                      <a:pt x="6" y="27"/>
                    </a:cubicBezTo>
                    <a:cubicBezTo>
                      <a:pt x="1" y="5"/>
                      <a:pt x="1" y="5"/>
                      <a:pt x="1" y="5"/>
                    </a:cubicBezTo>
                    <a:cubicBezTo>
                      <a:pt x="0" y="1"/>
                      <a:pt x="1" y="0"/>
                      <a:pt x="4"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î$ļïḑe">
                <a:extLst>
                  <a:ext uri="{FF2B5EF4-FFF2-40B4-BE49-F238E27FC236}">
                    <a16:creationId xmlns:a16="http://schemas.microsoft.com/office/drawing/2014/main" id="{BD9DABEA-596D-4BE3-B1F4-7208B02EFBDB}"/>
                  </a:ext>
                </a:extLst>
              </p:cNvPr>
              <p:cNvSpPr/>
              <p:nvPr/>
            </p:nvSpPr>
            <p:spPr bwMode="auto">
              <a:xfrm>
                <a:off x="4257676" y="4424324"/>
                <a:ext cx="7938" cy="33338"/>
              </a:xfrm>
              <a:custGeom>
                <a:avLst/>
                <a:gdLst>
                  <a:gd name="T0" fmla="*/ 2 w 3"/>
                  <a:gd name="T1" fmla="*/ 0 h 13"/>
                  <a:gd name="T2" fmla="*/ 2 w 3"/>
                  <a:gd name="T3" fmla="*/ 0 h 13"/>
                  <a:gd name="T4" fmla="*/ 3 w 3"/>
                  <a:gd name="T5" fmla="*/ 2 h 13"/>
                  <a:gd name="T6" fmla="*/ 3 w 3"/>
                  <a:gd name="T7" fmla="*/ 12 h 13"/>
                  <a:gd name="T8" fmla="*/ 2 w 3"/>
                  <a:gd name="T9" fmla="*/ 13 h 13"/>
                  <a:gd name="T10" fmla="*/ 2 w 3"/>
                  <a:gd name="T11" fmla="*/ 13 h 13"/>
                  <a:gd name="T12" fmla="*/ 0 w 3"/>
                  <a:gd name="T13" fmla="*/ 12 h 13"/>
                  <a:gd name="T14" fmla="*/ 0 w 3"/>
                  <a:gd name="T15" fmla="*/ 2 h 13"/>
                  <a:gd name="T16" fmla="*/ 2 w 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2" y="0"/>
                    </a:moveTo>
                    <a:cubicBezTo>
                      <a:pt x="2" y="0"/>
                      <a:pt x="2" y="0"/>
                      <a:pt x="2" y="0"/>
                    </a:cubicBezTo>
                    <a:cubicBezTo>
                      <a:pt x="3" y="0"/>
                      <a:pt x="3" y="1"/>
                      <a:pt x="3" y="2"/>
                    </a:cubicBezTo>
                    <a:cubicBezTo>
                      <a:pt x="3" y="12"/>
                      <a:pt x="3" y="12"/>
                      <a:pt x="3" y="12"/>
                    </a:cubicBezTo>
                    <a:cubicBezTo>
                      <a:pt x="3" y="13"/>
                      <a:pt x="3" y="13"/>
                      <a:pt x="2" y="13"/>
                    </a:cubicBezTo>
                    <a:cubicBezTo>
                      <a:pt x="2" y="13"/>
                      <a:pt x="2" y="13"/>
                      <a:pt x="2" y="13"/>
                    </a:cubicBezTo>
                    <a:cubicBezTo>
                      <a:pt x="1" y="13"/>
                      <a:pt x="0" y="13"/>
                      <a:pt x="0" y="12"/>
                    </a:cubicBezTo>
                    <a:cubicBezTo>
                      <a:pt x="0" y="2"/>
                      <a:pt x="0" y="2"/>
                      <a:pt x="0" y="2"/>
                    </a:cubicBezTo>
                    <a:cubicBezTo>
                      <a:pt x="0" y="1"/>
                      <a:pt x="1" y="0"/>
                      <a:pt x="2"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iś1ídê">
                <a:extLst>
                  <a:ext uri="{FF2B5EF4-FFF2-40B4-BE49-F238E27FC236}">
                    <a16:creationId xmlns:a16="http://schemas.microsoft.com/office/drawing/2014/main" id="{FF435DEC-C154-4ECD-AE5E-7AAB459DB241}"/>
                  </a:ext>
                </a:extLst>
              </p:cNvPr>
              <p:cNvSpPr/>
              <p:nvPr/>
            </p:nvSpPr>
            <p:spPr bwMode="auto">
              <a:xfrm>
                <a:off x="4252913" y="4414799"/>
                <a:ext cx="20638" cy="20638"/>
              </a:xfrm>
              <a:prstGeom prst="ellipse">
                <a:avLst/>
              </a:pr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îsḷíḍé">
                <a:extLst>
                  <a:ext uri="{FF2B5EF4-FFF2-40B4-BE49-F238E27FC236}">
                    <a16:creationId xmlns:a16="http://schemas.microsoft.com/office/drawing/2014/main" id="{1793EBE0-4BFB-4F9A-B295-C355A4405C15}"/>
                  </a:ext>
                </a:extLst>
              </p:cNvPr>
              <p:cNvSpPr/>
              <p:nvPr/>
            </p:nvSpPr>
            <p:spPr bwMode="auto">
              <a:xfrm>
                <a:off x="4529138" y="4075074"/>
                <a:ext cx="87313" cy="319088"/>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9" name="ïsļîďê">
                <a:extLst>
                  <a:ext uri="{FF2B5EF4-FFF2-40B4-BE49-F238E27FC236}">
                    <a16:creationId xmlns:a16="http://schemas.microsoft.com/office/drawing/2014/main" id="{712418FA-AEB0-4350-B188-AD2326AB10E2}"/>
                  </a:ext>
                </a:extLst>
              </p:cNvPr>
              <p:cNvSpPr/>
              <p:nvPr/>
            </p:nvSpPr>
            <p:spPr bwMode="auto">
              <a:xfrm>
                <a:off x="4546601" y="4075074"/>
                <a:ext cx="53975" cy="319088"/>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0" name="isḷïḑe">
                <a:extLst>
                  <a:ext uri="{FF2B5EF4-FFF2-40B4-BE49-F238E27FC236}">
                    <a16:creationId xmlns:a16="http://schemas.microsoft.com/office/drawing/2014/main" id="{3CD7517F-127A-4CA1-890E-2A5C92BD152D}"/>
                  </a:ext>
                </a:extLst>
              </p:cNvPr>
              <p:cNvSpPr/>
              <p:nvPr/>
            </p:nvSpPr>
            <p:spPr bwMode="auto">
              <a:xfrm>
                <a:off x="4510088" y="4383049"/>
                <a:ext cx="125413" cy="106363"/>
              </a:xfrm>
              <a:custGeom>
                <a:avLst/>
                <a:gdLst>
                  <a:gd name="T0" fmla="*/ 6 w 48"/>
                  <a:gd name="T1" fmla="*/ 0 h 41"/>
                  <a:gd name="T2" fmla="*/ 24 w 48"/>
                  <a:gd name="T3" fmla="*/ 0 h 41"/>
                  <a:gd name="T4" fmla="*/ 42 w 48"/>
                  <a:gd name="T5" fmla="*/ 0 h 41"/>
                  <a:gd name="T6" fmla="*/ 47 w 48"/>
                  <a:gd name="T7" fmla="*/ 6 h 41"/>
                  <a:gd name="T8" fmla="*/ 39 w 48"/>
                  <a:gd name="T9" fmla="*/ 37 h 41"/>
                  <a:gd name="T10" fmla="*/ 34 w 48"/>
                  <a:gd name="T11" fmla="*/ 41 h 41"/>
                  <a:gd name="T12" fmla="*/ 24 w 48"/>
                  <a:gd name="T13" fmla="*/ 41 h 41"/>
                  <a:gd name="T14" fmla="*/ 14 w 48"/>
                  <a:gd name="T15" fmla="*/ 41 h 41"/>
                  <a:gd name="T16" fmla="*/ 9 w 48"/>
                  <a:gd name="T17" fmla="*/ 37 h 41"/>
                  <a:gd name="T18" fmla="*/ 1 w 48"/>
                  <a:gd name="T19" fmla="*/ 6 h 41"/>
                  <a:gd name="T20" fmla="*/ 6 w 4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1">
                    <a:moveTo>
                      <a:pt x="6" y="0"/>
                    </a:moveTo>
                    <a:cubicBezTo>
                      <a:pt x="24" y="0"/>
                      <a:pt x="24" y="0"/>
                      <a:pt x="24" y="0"/>
                    </a:cubicBezTo>
                    <a:cubicBezTo>
                      <a:pt x="42" y="0"/>
                      <a:pt x="42" y="0"/>
                      <a:pt x="42" y="0"/>
                    </a:cubicBezTo>
                    <a:cubicBezTo>
                      <a:pt x="46" y="0"/>
                      <a:pt x="48" y="2"/>
                      <a:pt x="47" y="6"/>
                    </a:cubicBezTo>
                    <a:cubicBezTo>
                      <a:pt x="39" y="37"/>
                      <a:pt x="39" y="37"/>
                      <a:pt x="39" y="37"/>
                    </a:cubicBezTo>
                    <a:cubicBezTo>
                      <a:pt x="38" y="39"/>
                      <a:pt x="37" y="41"/>
                      <a:pt x="34" y="41"/>
                    </a:cubicBezTo>
                    <a:cubicBezTo>
                      <a:pt x="24" y="41"/>
                      <a:pt x="24" y="41"/>
                      <a:pt x="24" y="41"/>
                    </a:cubicBezTo>
                    <a:cubicBezTo>
                      <a:pt x="14" y="41"/>
                      <a:pt x="14" y="41"/>
                      <a:pt x="14" y="41"/>
                    </a:cubicBezTo>
                    <a:cubicBezTo>
                      <a:pt x="11" y="41"/>
                      <a:pt x="10" y="39"/>
                      <a:pt x="9" y="37"/>
                    </a:cubicBezTo>
                    <a:cubicBezTo>
                      <a:pt x="1" y="6"/>
                      <a:pt x="1" y="6"/>
                      <a:pt x="1" y="6"/>
                    </a:cubicBezTo>
                    <a:cubicBezTo>
                      <a:pt x="0" y="2"/>
                      <a:pt x="2" y="0"/>
                      <a:pt x="6"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íSļiḋè">
                <a:extLst>
                  <a:ext uri="{FF2B5EF4-FFF2-40B4-BE49-F238E27FC236}">
                    <a16:creationId xmlns:a16="http://schemas.microsoft.com/office/drawing/2014/main" id="{E7452E79-424A-4C83-9C55-BCEBCA08AA7B}"/>
                  </a:ext>
                </a:extLst>
              </p:cNvPr>
              <p:cNvSpPr/>
              <p:nvPr/>
            </p:nvSpPr>
            <p:spPr bwMode="auto">
              <a:xfrm>
                <a:off x="4529138" y="4398924"/>
                <a:ext cx="87313" cy="74613"/>
              </a:xfrm>
              <a:custGeom>
                <a:avLst/>
                <a:gdLst>
                  <a:gd name="T0" fmla="*/ 4 w 34"/>
                  <a:gd name="T1" fmla="*/ 0 h 29"/>
                  <a:gd name="T2" fmla="*/ 17 w 34"/>
                  <a:gd name="T3" fmla="*/ 0 h 29"/>
                  <a:gd name="T4" fmla="*/ 30 w 34"/>
                  <a:gd name="T5" fmla="*/ 0 h 29"/>
                  <a:gd name="T6" fmla="*/ 33 w 34"/>
                  <a:gd name="T7" fmla="*/ 5 h 29"/>
                  <a:gd name="T8" fmla="*/ 27 w 34"/>
                  <a:gd name="T9" fmla="*/ 27 h 29"/>
                  <a:gd name="T10" fmla="*/ 24 w 34"/>
                  <a:gd name="T11" fmla="*/ 29 h 29"/>
                  <a:gd name="T12" fmla="*/ 17 w 34"/>
                  <a:gd name="T13" fmla="*/ 29 h 29"/>
                  <a:gd name="T14" fmla="*/ 10 w 34"/>
                  <a:gd name="T15" fmla="*/ 29 h 29"/>
                  <a:gd name="T16" fmla="*/ 7 w 34"/>
                  <a:gd name="T17" fmla="*/ 27 h 29"/>
                  <a:gd name="T18" fmla="*/ 1 w 34"/>
                  <a:gd name="T19" fmla="*/ 5 h 29"/>
                  <a:gd name="T20" fmla="*/ 4 w 34"/>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9">
                    <a:moveTo>
                      <a:pt x="4" y="0"/>
                    </a:moveTo>
                    <a:cubicBezTo>
                      <a:pt x="17" y="0"/>
                      <a:pt x="17" y="0"/>
                      <a:pt x="17" y="0"/>
                    </a:cubicBezTo>
                    <a:cubicBezTo>
                      <a:pt x="30" y="0"/>
                      <a:pt x="30" y="0"/>
                      <a:pt x="30" y="0"/>
                    </a:cubicBezTo>
                    <a:cubicBezTo>
                      <a:pt x="33" y="0"/>
                      <a:pt x="34" y="1"/>
                      <a:pt x="33" y="5"/>
                    </a:cubicBezTo>
                    <a:cubicBezTo>
                      <a:pt x="27" y="27"/>
                      <a:pt x="27" y="27"/>
                      <a:pt x="27" y="27"/>
                    </a:cubicBezTo>
                    <a:cubicBezTo>
                      <a:pt x="27" y="28"/>
                      <a:pt x="26" y="29"/>
                      <a:pt x="24" y="29"/>
                    </a:cubicBezTo>
                    <a:cubicBezTo>
                      <a:pt x="17" y="29"/>
                      <a:pt x="17" y="29"/>
                      <a:pt x="17" y="29"/>
                    </a:cubicBezTo>
                    <a:cubicBezTo>
                      <a:pt x="10" y="29"/>
                      <a:pt x="10" y="29"/>
                      <a:pt x="10" y="29"/>
                    </a:cubicBezTo>
                    <a:cubicBezTo>
                      <a:pt x="8" y="29"/>
                      <a:pt x="7" y="28"/>
                      <a:pt x="7" y="27"/>
                    </a:cubicBezTo>
                    <a:cubicBezTo>
                      <a:pt x="1" y="5"/>
                      <a:pt x="1" y="5"/>
                      <a:pt x="1" y="5"/>
                    </a:cubicBezTo>
                    <a:cubicBezTo>
                      <a:pt x="0" y="1"/>
                      <a:pt x="1" y="0"/>
                      <a:pt x="4"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íŝḻiďè">
                <a:extLst>
                  <a:ext uri="{FF2B5EF4-FFF2-40B4-BE49-F238E27FC236}">
                    <a16:creationId xmlns:a16="http://schemas.microsoft.com/office/drawing/2014/main" id="{C03A9EF4-9C1A-4E0D-8D54-1759DAC519F9}"/>
                  </a:ext>
                </a:extLst>
              </p:cNvPr>
              <p:cNvSpPr/>
              <p:nvPr/>
            </p:nvSpPr>
            <p:spPr bwMode="auto">
              <a:xfrm>
                <a:off x="4570413" y="4424324"/>
                <a:ext cx="4763" cy="33338"/>
              </a:xfrm>
              <a:custGeom>
                <a:avLst/>
                <a:gdLst>
                  <a:gd name="T0" fmla="*/ 1 w 2"/>
                  <a:gd name="T1" fmla="*/ 0 h 13"/>
                  <a:gd name="T2" fmla="*/ 1 w 2"/>
                  <a:gd name="T3" fmla="*/ 0 h 13"/>
                  <a:gd name="T4" fmla="*/ 2 w 2"/>
                  <a:gd name="T5" fmla="*/ 2 h 13"/>
                  <a:gd name="T6" fmla="*/ 2 w 2"/>
                  <a:gd name="T7" fmla="*/ 12 h 13"/>
                  <a:gd name="T8" fmla="*/ 1 w 2"/>
                  <a:gd name="T9" fmla="*/ 13 h 13"/>
                  <a:gd name="T10" fmla="*/ 1 w 2"/>
                  <a:gd name="T11" fmla="*/ 13 h 13"/>
                  <a:gd name="T12" fmla="*/ 0 w 2"/>
                  <a:gd name="T13" fmla="*/ 12 h 13"/>
                  <a:gd name="T14" fmla="*/ 0 w 2"/>
                  <a:gd name="T15" fmla="*/ 2 h 13"/>
                  <a:gd name="T16" fmla="*/ 1 w 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3">
                    <a:moveTo>
                      <a:pt x="1" y="0"/>
                    </a:moveTo>
                    <a:cubicBezTo>
                      <a:pt x="1" y="0"/>
                      <a:pt x="1" y="0"/>
                      <a:pt x="1" y="0"/>
                    </a:cubicBezTo>
                    <a:cubicBezTo>
                      <a:pt x="2" y="0"/>
                      <a:pt x="2" y="1"/>
                      <a:pt x="2" y="2"/>
                    </a:cubicBezTo>
                    <a:cubicBezTo>
                      <a:pt x="2" y="12"/>
                      <a:pt x="2" y="12"/>
                      <a:pt x="2" y="12"/>
                    </a:cubicBezTo>
                    <a:cubicBezTo>
                      <a:pt x="2" y="13"/>
                      <a:pt x="2" y="13"/>
                      <a:pt x="1" y="13"/>
                    </a:cubicBezTo>
                    <a:cubicBezTo>
                      <a:pt x="1" y="13"/>
                      <a:pt x="1" y="13"/>
                      <a:pt x="1" y="13"/>
                    </a:cubicBezTo>
                    <a:cubicBezTo>
                      <a:pt x="0" y="13"/>
                      <a:pt x="0" y="13"/>
                      <a:pt x="0" y="12"/>
                    </a:cubicBezTo>
                    <a:cubicBezTo>
                      <a:pt x="0" y="2"/>
                      <a:pt x="0" y="2"/>
                      <a:pt x="0" y="2"/>
                    </a:cubicBezTo>
                    <a:cubicBezTo>
                      <a:pt x="0" y="1"/>
                      <a:pt x="0" y="0"/>
                      <a:pt x="1"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íṩļíḑé">
                <a:extLst>
                  <a:ext uri="{FF2B5EF4-FFF2-40B4-BE49-F238E27FC236}">
                    <a16:creationId xmlns:a16="http://schemas.microsoft.com/office/drawing/2014/main" id="{C9DB62D9-6F3D-492B-B25B-FEA9BFA87A40}"/>
                  </a:ext>
                </a:extLst>
              </p:cNvPr>
              <p:cNvSpPr/>
              <p:nvPr/>
            </p:nvSpPr>
            <p:spPr bwMode="auto">
              <a:xfrm>
                <a:off x="4562476" y="4414799"/>
                <a:ext cx="20638" cy="20638"/>
              </a:xfrm>
              <a:prstGeom prst="ellipse">
                <a:avLst/>
              </a:pr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iṣ1îdè">
                <a:extLst>
                  <a:ext uri="{FF2B5EF4-FFF2-40B4-BE49-F238E27FC236}">
                    <a16:creationId xmlns:a16="http://schemas.microsoft.com/office/drawing/2014/main" id="{4366760C-5BF9-4F2E-AA10-05E4C9028480}"/>
                  </a:ext>
                </a:extLst>
              </p:cNvPr>
              <p:cNvSpPr/>
              <p:nvPr/>
            </p:nvSpPr>
            <p:spPr bwMode="auto">
              <a:xfrm>
                <a:off x="4287838" y="4051262"/>
                <a:ext cx="258763" cy="23813"/>
              </a:xfrm>
              <a:custGeom>
                <a:avLst/>
                <a:gdLst>
                  <a:gd name="T0" fmla="*/ 0 w 100"/>
                  <a:gd name="T1" fmla="*/ 9 h 9"/>
                  <a:gd name="T2" fmla="*/ 100 w 100"/>
                  <a:gd name="T3" fmla="*/ 9 h 9"/>
                  <a:gd name="T4" fmla="*/ 100 w 100"/>
                  <a:gd name="T5" fmla="*/ 5 h 9"/>
                  <a:gd name="T6" fmla="*/ 95 w 100"/>
                  <a:gd name="T7" fmla="*/ 0 h 9"/>
                  <a:gd name="T8" fmla="*/ 5 w 100"/>
                  <a:gd name="T9" fmla="*/ 0 h 9"/>
                  <a:gd name="T10" fmla="*/ 0 w 100"/>
                  <a:gd name="T11" fmla="*/ 5 h 9"/>
                  <a:gd name="T12" fmla="*/ 0 w 10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0" h="9">
                    <a:moveTo>
                      <a:pt x="0" y="9"/>
                    </a:moveTo>
                    <a:cubicBezTo>
                      <a:pt x="100" y="9"/>
                      <a:pt x="100" y="9"/>
                      <a:pt x="100" y="9"/>
                    </a:cubicBezTo>
                    <a:cubicBezTo>
                      <a:pt x="100" y="5"/>
                      <a:pt x="100" y="5"/>
                      <a:pt x="100" y="5"/>
                    </a:cubicBezTo>
                    <a:cubicBezTo>
                      <a:pt x="100" y="2"/>
                      <a:pt x="98" y="0"/>
                      <a:pt x="95" y="0"/>
                    </a:cubicBezTo>
                    <a:cubicBezTo>
                      <a:pt x="5" y="0"/>
                      <a:pt x="5" y="0"/>
                      <a:pt x="5" y="0"/>
                    </a:cubicBezTo>
                    <a:cubicBezTo>
                      <a:pt x="2" y="0"/>
                      <a:pt x="0" y="2"/>
                      <a:pt x="0" y="5"/>
                    </a:cubicBezTo>
                    <a:lnTo>
                      <a:pt x="0" y="9"/>
                    </a:ln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îšľîḓè">
                <a:extLst>
                  <a:ext uri="{FF2B5EF4-FFF2-40B4-BE49-F238E27FC236}">
                    <a16:creationId xmlns:a16="http://schemas.microsoft.com/office/drawing/2014/main" id="{DCDF3A84-D640-460A-823C-777D0B296109}"/>
                  </a:ext>
                </a:extLst>
              </p:cNvPr>
              <p:cNvSpPr/>
              <p:nvPr/>
            </p:nvSpPr>
            <p:spPr bwMode="auto">
              <a:xfrm>
                <a:off x="5268913" y="4386224"/>
                <a:ext cx="498475" cy="231775"/>
              </a:xfrm>
              <a:custGeom>
                <a:avLst/>
                <a:gdLst>
                  <a:gd name="T0" fmla="*/ 36 w 314"/>
                  <a:gd name="T1" fmla="*/ 0 h 146"/>
                  <a:gd name="T2" fmla="*/ 262 w 314"/>
                  <a:gd name="T3" fmla="*/ 1 h 146"/>
                  <a:gd name="T4" fmla="*/ 314 w 314"/>
                  <a:gd name="T5" fmla="*/ 145 h 146"/>
                  <a:gd name="T6" fmla="*/ 0 w 314"/>
                  <a:gd name="T7" fmla="*/ 146 h 146"/>
                  <a:gd name="T8" fmla="*/ 36 w 314"/>
                  <a:gd name="T9" fmla="*/ 0 h 146"/>
                </a:gdLst>
                <a:ahLst/>
                <a:cxnLst>
                  <a:cxn ang="0">
                    <a:pos x="T0" y="T1"/>
                  </a:cxn>
                  <a:cxn ang="0">
                    <a:pos x="T2" y="T3"/>
                  </a:cxn>
                  <a:cxn ang="0">
                    <a:pos x="T4" y="T5"/>
                  </a:cxn>
                  <a:cxn ang="0">
                    <a:pos x="T6" y="T7"/>
                  </a:cxn>
                  <a:cxn ang="0">
                    <a:pos x="T8" y="T9"/>
                  </a:cxn>
                </a:cxnLst>
                <a:rect l="0" t="0" r="r" b="b"/>
                <a:pathLst>
                  <a:path w="314" h="146">
                    <a:moveTo>
                      <a:pt x="36" y="0"/>
                    </a:moveTo>
                    <a:lnTo>
                      <a:pt x="262" y="1"/>
                    </a:lnTo>
                    <a:lnTo>
                      <a:pt x="314" y="145"/>
                    </a:lnTo>
                    <a:lnTo>
                      <a:pt x="0" y="146"/>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íṡḷïďe">
                <a:extLst>
                  <a:ext uri="{FF2B5EF4-FFF2-40B4-BE49-F238E27FC236}">
                    <a16:creationId xmlns:a16="http://schemas.microsoft.com/office/drawing/2014/main" id="{0420F20C-A223-45CE-B358-70444B0F9A44}"/>
                  </a:ext>
                </a:extLst>
              </p:cNvPr>
              <p:cNvSpPr/>
              <p:nvPr/>
            </p:nvSpPr>
            <p:spPr bwMode="auto">
              <a:xfrm>
                <a:off x="5224463" y="4432262"/>
                <a:ext cx="188913" cy="122238"/>
              </a:xfrm>
              <a:custGeom>
                <a:avLst/>
                <a:gdLst>
                  <a:gd name="T0" fmla="*/ 66 w 73"/>
                  <a:gd name="T1" fmla="*/ 1 h 47"/>
                  <a:gd name="T2" fmla="*/ 2 w 73"/>
                  <a:gd name="T3" fmla="*/ 42 h 47"/>
                  <a:gd name="T4" fmla="*/ 1 w 73"/>
                  <a:gd name="T5" fmla="*/ 45 h 47"/>
                  <a:gd name="T6" fmla="*/ 1 w 73"/>
                  <a:gd name="T7" fmla="*/ 45 h 47"/>
                  <a:gd name="T8" fmla="*/ 5 w 73"/>
                  <a:gd name="T9" fmla="*/ 46 h 47"/>
                  <a:gd name="T10" fmla="*/ 69 w 73"/>
                  <a:gd name="T11" fmla="*/ 6 h 47"/>
                  <a:gd name="T12" fmla="*/ 73 w 73"/>
                  <a:gd name="T13" fmla="*/ 0 h 47"/>
                  <a:gd name="T14" fmla="*/ 66 w 73"/>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7">
                    <a:moveTo>
                      <a:pt x="66" y="1"/>
                    </a:moveTo>
                    <a:cubicBezTo>
                      <a:pt x="2" y="42"/>
                      <a:pt x="2" y="42"/>
                      <a:pt x="2" y="42"/>
                    </a:cubicBezTo>
                    <a:cubicBezTo>
                      <a:pt x="0" y="42"/>
                      <a:pt x="0" y="44"/>
                      <a:pt x="1" y="45"/>
                    </a:cubicBezTo>
                    <a:cubicBezTo>
                      <a:pt x="1" y="45"/>
                      <a:pt x="1" y="45"/>
                      <a:pt x="1" y="45"/>
                    </a:cubicBezTo>
                    <a:cubicBezTo>
                      <a:pt x="2" y="47"/>
                      <a:pt x="3" y="47"/>
                      <a:pt x="5" y="46"/>
                    </a:cubicBezTo>
                    <a:cubicBezTo>
                      <a:pt x="69" y="6"/>
                      <a:pt x="69" y="6"/>
                      <a:pt x="69" y="6"/>
                    </a:cubicBezTo>
                    <a:cubicBezTo>
                      <a:pt x="73" y="0"/>
                      <a:pt x="73" y="0"/>
                      <a:pt x="73" y="0"/>
                    </a:cubicBezTo>
                    <a:lnTo>
                      <a:pt x="66" y="1"/>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íṩḻíďé">
                <a:extLst>
                  <a:ext uri="{FF2B5EF4-FFF2-40B4-BE49-F238E27FC236}">
                    <a16:creationId xmlns:a16="http://schemas.microsoft.com/office/drawing/2014/main" id="{38D5AB40-BF1A-4CF8-A04E-BCD42FC6ABF6}"/>
                  </a:ext>
                </a:extLst>
              </p:cNvPr>
              <p:cNvSpPr/>
              <p:nvPr/>
            </p:nvSpPr>
            <p:spPr bwMode="auto">
              <a:xfrm>
                <a:off x="7337426" y="4448137"/>
                <a:ext cx="188913" cy="120650"/>
              </a:xfrm>
              <a:custGeom>
                <a:avLst/>
                <a:gdLst>
                  <a:gd name="T0" fmla="*/ 8 w 73"/>
                  <a:gd name="T1" fmla="*/ 1 h 47"/>
                  <a:gd name="T2" fmla="*/ 71 w 73"/>
                  <a:gd name="T3" fmla="*/ 41 h 47"/>
                  <a:gd name="T4" fmla="*/ 72 w 73"/>
                  <a:gd name="T5" fmla="*/ 45 h 47"/>
                  <a:gd name="T6" fmla="*/ 72 w 73"/>
                  <a:gd name="T7" fmla="*/ 45 h 47"/>
                  <a:gd name="T8" fmla="*/ 69 w 73"/>
                  <a:gd name="T9" fmla="*/ 46 h 47"/>
                  <a:gd name="T10" fmla="*/ 5 w 73"/>
                  <a:gd name="T11" fmla="*/ 6 h 47"/>
                  <a:gd name="T12" fmla="*/ 0 w 73"/>
                  <a:gd name="T13" fmla="*/ 0 h 47"/>
                  <a:gd name="T14" fmla="*/ 8 w 73"/>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7">
                    <a:moveTo>
                      <a:pt x="8" y="1"/>
                    </a:moveTo>
                    <a:cubicBezTo>
                      <a:pt x="71" y="41"/>
                      <a:pt x="71" y="41"/>
                      <a:pt x="71" y="41"/>
                    </a:cubicBezTo>
                    <a:cubicBezTo>
                      <a:pt x="73" y="42"/>
                      <a:pt x="73" y="44"/>
                      <a:pt x="72" y="45"/>
                    </a:cubicBezTo>
                    <a:cubicBezTo>
                      <a:pt x="72" y="45"/>
                      <a:pt x="72" y="45"/>
                      <a:pt x="72" y="45"/>
                    </a:cubicBezTo>
                    <a:cubicBezTo>
                      <a:pt x="72" y="46"/>
                      <a:pt x="70" y="47"/>
                      <a:pt x="69" y="46"/>
                    </a:cubicBezTo>
                    <a:cubicBezTo>
                      <a:pt x="5" y="6"/>
                      <a:pt x="5" y="6"/>
                      <a:pt x="5" y="6"/>
                    </a:cubicBezTo>
                    <a:cubicBezTo>
                      <a:pt x="0" y="0"/>
                      <a:pt x="0" y="0"/>
                      <a:pt x="0" y="0"/>
                    </a:cubicBezTo>
                    <a:lnTo>
                      <a:pt x="8" y="1"/>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îṥlíḍè">
                <a:extLst>
                  <a:ext uri="{FF2B5EF4-FFF2-40B4-BE49-F238E27FC236}">
                    <a16:creationId xmlns:a16="http://schemas.microsoft.com/office/drawing/2014/main" id="{76543C11-F7DE-4A67-9DE4-8C33729760A4}"/>
                  </a:ext>
                </a:extLst>
              </p:cNvPr>
              <p:cNvSpPr/>
              <p:nvPr/>
            </p:nvSpPr>
            <p:spPr bwMode="auto">
              <a:xfrm>
                <a:off x="6853238" y="1965287"/>
                <a:ext cx="1476375" cy="1370013"/>
              </a:xfrm>
              <a:custGeom>
                <a:avLst/>
                <a:gdLst>
                  <a:gd name="T0" fmla="*/ 285 w 571"/>
                  <a:gd name="T1" fmla="*/ 0 h 529"/>
                  <a:gd name="T2" fmla="*/ 0 w 571"/>
                  <a:gd name="T3" fmla="*/ 212 h 529"/>
                  <a:gd name="T4" fmla="*/ 184 w 571"/>
                  <a:gd name="T5" fmla="*/ 411 h 529"/>
                  <a:gd name="T6" fmla="*/ 152 w 571"/>
                  <a:gd name="T7" fmla="*/ 529 h 529"/>
                  <a:gd name="T8" fmla="*/ 248 w 571"/>
                  <a:gd name="T9" fmla="*/ 423 h 529"/>
                  <a:gd name="T10" fmla="*/ 285 w 571"/>
                  <a:gd name="T11" fmla="*/ 424 h 529"/>
                  <a:gd name="T12" fmla="*/ 571 w 571"/>
                  <a:gd name="T13" fmla="*/ 212 h 529"/>
                  <a:gd name="T14" fmla="*/ 285 w 571"/>
                  <a:gd name="T15" fmla="*/ 0 h 5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529">
                    <a:moveTo>
                      <a:pt x="285" y="0"/>
                    </a:moveTo>
                    <a:cubicBezTo>
                      <a:pt x="128" y="0"/>
                      <a:pt x="0" y="95"/>
                      <a:pt x="0" y="212"/>
                    </a:cubicBezTo>
                    <a:cubicBezTo>
                      <a:pt x="0" y="303"/>
                      <a:pt x="77" y="380"/>
                      <a:pt x="184" y="411"/>
                    </a:cubicBezTo>
                    <a:cubicBezTo>
                      <a:pt x="152" y="529"/>
                      <a:pt x="152" y="529"/>
                      <a:pt x="152" y="529"/>
                    </a:cubicBezTo>
                    <a:cubicBezTo>
                      <a:pt x="248" y="423"/>
                      <a:pt x="248" y="423"/>
                      <a:pt x="248" y="423"/>
                    </a:cubicBezTo>
                    <a:cubicBezTo>
                      <a:pt x="260" y="424"/>
                      <a:pt x="273" y="424"/>
                      <a:pt x="285" y="424"/>
                    </a:cubicBezTo>
                    <a:cubicBezTo>
                      <a:pt x="443" y="424"/>
                      <a:pt x="571" y="329"/>
                      <a:pt x="571" y="212"/>
                    </a:cubicBezTo>
                    <a:cubicBezTo>
                      <a:pt x="571" y="95"/>
                      <a:pt x="443" y="0"/>
                      <a:pt x="285" y="0"/>
                    </a:cubicBezTo>
                    <a:close/>
                  </a:path>
                </a:pathLst>
              </a:custGeom>
              <a:solidFill>
                <a:srgbClr val="E6EA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íşļiḑe">
                <a:extLst>
                  <a:ext uri="{FF2B5EF4-FFF2-40B4-BE49-F238E27FC236}">
                    <a16:creationId xmlns:a16="http://schemas.microsoft.com/office/drawing/2014/main" id="{51A41C72-7B61-4097-96FA-CC3EFA5C3810}"/>
                  </a:ext>
                </a:extLst>
              </p:cNvPr>
              <p:cNvSpPr/>
              <p:nvPr/>
            </p:nvSpPr>
            <p:spPr bwMode="auto">
              <a:xfrm>
                <a:off x="6827838" y="1943062"/>
                <a:ext cx="1525588" cy="1420813"/>
              </a:xfrm>
              <a:custGeom>
                <a:avLst/>
                <a:gdLst>
                  <a:gd name="T0" fmla="*/ 295 w 590"/>
                  <a:gd name="T1" fmla="*/ 424 h 549"/>
                  <a:gd name="T2" fmla="*/ 491 w 590"/>
                  <a:gd name="T3" fmla="*/ 363 h 549"/>
                  <a:gd name="T4" fmla="*/ 571 w 590"/>
                  <a:gd name="T5" fmla="*/ 221 h 549"/>
                  <a:gd name="T6" fmla="*/ 491 w 590"/>
                  <a:gd name="T7" fmla="*/ 79 h 549"/>
                  <a:gd name="T8" fmla="*/ 295 w 590"/>
                  <a:gd name="T9" fmla="*/ 19 h 549"/>
                  <a:gd name="T10" fmla="*/ 295 w 590"/>
                  <a:gd name="T11" fmla="*/ 0 h 549"/>
                  <a:gd name="T12" fmla="*/ 503 w 590"/>
                  <a:gd name="T13" fmla="*/ 64 h 549"/>
                  <a:gd name="T14" fmla="*/ 590 w 590"/>
                  <a:gd name="T15" fmla="*/ 221 h 549"/>
                  <a:gd name="T16" fmla="*/ 503 w 590"/>
                  <a:gd name="T17" fmla="*/ 379 h 549"/>
                  <a:gd name="T18" fmla="*/ 295 w 590"/>
                  <a:gd name="T19" fmla="*/ 443 h 549"/>
                  <a:gd name="T20" fmla="*/ 295 w 590"/>
                  <a:gd name="T21" fmla="*/ 424 h 549"/>
                  <a:gd name="T22" fmla="*/ 295 w 590"/>
                  <a:gd name="T23" fmla="*/ 19 h 549"/>
                  <a:gd name="T24" fmla="*/ 99 w 590"/>
                  <a:gd name="T25" fmla="*/ 79 h 549"/>
                  <a:gd name="T26" fmla="*/ 20 w 590"/>
                  <a:gd name="T27" fmla="*/ 221 h 549"/>
                  <a:gd name="T28" fmla="*/ 67 w 590"/>
                  <a:gd name="T29" fmla="*/ 335 h 549"/>
                  <a:gd name="T30" fmla="*/ 197 w 590"/>
                  <a:gd name="T31" fmla="*/ 410 h 549"/>
                  <a:gd name="T32" fmla="*/ 204 w 590"/>
                  <a:gd name="T33" fmla="*/ 422 h 549"/>
                  <a:gd name="T34" fmla="*/ 204 w 590"/>
                  <a:gd name="T35" fmla="*/ 423 h 549"/>
                  <a:gd name="T36" fmla="*/ 182 w 590"/>
                  <a:gd name="T37" fmla="*/ 501 h 549"/>
                  <a:gd name="T38" fmla="*/ 250 w 590"/>
                  <a:gd name="T39" fmla="*/ 425 h 549"/>
                  <a:gd name="T40" fmla="*/ 259 w 590"/>
                  <a:gd name="T41" fmla="*/ 422 h 549"/>
                  <a:gd name="T42" fmla="*/ 277 w 590"/>
                  <a:gd name="T43" fmla="*/ 423 h 549"/>
                  <a:gd name="T44" fmla="*/ 295 w 590"/>
                  <a:gd name="T45" fmla="*/ 424 h 549"/>
                  <a:gd name="T46" fmla="*/ 295 w 590"/>
                  <a:gd name="T47" fmla="*/ 443 h 549"/>
                  <a:gd name="T48" fmla="*/ 276 w 590"/>
                  <a:gd name="T49" fmla="*/ 443 h 549"/>
                  <a:gd name="T50" fmla="*/ 262 w 590"/>
                  <a:gd name="T51" fmla="*/ 442 h 549"/>
                  <a:gd name="T52" fmla="*/ 169 w 590"/>
                  <a:gd name="T53" fmla="*/ 545 h 549"/>
                  <a:gd name="T54" fmla="*/ 169 w 590"/>
                  <a:gd name="T55" fmla="*/ 545 h 549"/>
                  <a:gd name="T56" fmla="*/ 159 w 590"/>
                  <a:gd name="T57" fmla="*/ 548 h 549"/>
                  <a:gd name="T58" fmla="*/ 152 w 590"/>
                  <a:gd name="T59" fmla="*/ 536 h 549"/>
                  <a:gd name="T60" fmla="*/ 183 w 590"/>
                  <a:gd name="T61" fmla="*/ 426 h 549"/>
                  <a:gd name="T62" fmla="*/ 53 w 590"/>
                  <a:gd name="T63" fmla="*/ 348 h 549"/>
                  <a:gd name="T64" fmla="*/ 0 w 590"/>
                  <a:gd name="T65" fmla="*/ 221 h 549"/>
                  <a:gd name="T66" fmla="*/ 88 w 590"/>
                  <a:gd name="T67" fmla="*/ 64 h 549"/>
                  <a:gd name="T68" fmla="*/ 295 w 590"/>
                  <a:gd name="T69" fmla="*/ 0 h 549"/>
                  <a:gd name="T70" fmla="*/ 295 w 590"/>
                  <a:gd name="T71" fmla="*/ 1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0" h="549">
                    <a:moveTo>
                      <a:pt x="295" y="424"/>
                    </a:moveTo>
                    <a:cubicBezTo>
                      <a:pt x="372" y="424"/>
                      <a:pt x="441" y="401"/>
                      <a:pt x="491" y="363"/>
                    </a:cubicBezTo>
                    <a:cubicBezTo>
                      <a:pt x="541" y="327"/>
                      <a:pt x="571" y="277"/>
                      <a:pt x="571" y="221"/>
                    </a:cubicBezTo>
                    <a:cubicBezTo>
                      <a:pt x="571" y="166"/>
                      <a:pt x="541" y="116"/>
                      <a:pt x="491" y="79"/>
                    </a:cubicBezTo>
                    <a:cubicBezTo>
                      <a:pt x="441" y="42"/>
                      <a:pt x="372" y="19"/>
                      <a:pt x="295" y="19"/>
                    </a:cubicBezTo>
                    <a:cubicBezTo>
                      <a:pt x="295" y="0"/>
                      <a:pt x="295" y="0"/>
                      <a:pt x="295" y="0"/>
                    </a:cubicBezTo>
                    <a:cubicBezTo>
                      <a:pt x="376" y="0"/>
                      <a:pt x="450" y="24"/>
                      <a:pt x="503" y="64"/>
                    </a:cubicBezTo>
                    <a:cubicBezTo>
                      <a:pt x="557" y="104"/>
                      <a:pt x="590" y="160"/>
                      <a:pt x="590" y="221"/>
                    </a:cubicBezTo>
                    <a:cubicBezTo>
                      <a:pt x="590" y="283"/>
                      <a:pt x="557" y="339"/>
                      <a:pt x="503" y="379"/>
                    </a:cubicBezTo>
                    <a:cubicBezTo>
                      <a:pt x="450" y="419"/>
                      <a:pt x="376" y="443"/>
                      <a:pt x="295" y="443"/>
                    </a:cubicBezTo>
                    <a:lnTo>
                      <a:pt x="295" y="424"/>
                    </a:lnTo>
                    <a:close/>
                    <a:moveTo>
                      <a:pt x="295" y="19"/>
                    </a:moveTo>
                    <a:cubicBezTo>
                      <a:pt x="219" y="19"/>
                      <a:pt x="149" y="42"/>
                      <a:pt x="99" y="79"/>
                    </a:cubicBezTo>
                    <a:cubicBezTo>
                      <a:pt x="50" y="116"/>
                      <a:pt x="20" y="166"/>
                      <a:pt x="20" y="221"/>
                    </a:cubicBezTo>
                    <a:cubicBezTo>
                      <a:pt x="20" y="263"/>
                      <a:pt x="37" y="303"/>
                      <a:pt x="67" y="335"/>
                    </a:cubicBezTo>
                    <a:cubicBezTo>
                      <a:pt x="99" y="369"/>
                      <a:pt x="144" y="396"/>
                      <a:pt x="197" y="410"/>
                    </a:cubicBezTo>
                    <a:cubicBezTo>
                      <a:pt x="202" y="412"/>
                      <a:pt x="205" y="417"/>
                      <a:pt x="204" y="422"/>
                    </a:cubicBezTo>
                    <a:cubicBezTo>
                      <a:pt x="204" y="423"/>
                      <a:pt x="204" y="423"/>
                      <a:pt x="204" y="423"/>
                    </a:cubicBezTo>
                    <a:cubicBezTo>
                      <a:pt x="182" y="501"/>
                      <a:pt x="182" y="501"/>
                      <a:pt x="182" y="501"/>
                    </a:cubicBezTo>
                    <a:cubicBezTo>
                      <a:pt x="250" y="425"/>
                      <a:pt x="250" y="425"/>
                      <a:pt x="250" y="425"/>
                    </a:cubicBezTo>
                    <a:cubicBezTo>
                      <a:pt x="253" y="423"/>
                      <a:pt x="256" y="421"/>
                      <a:pt x="259" y="422"/>
                    </a:cubicBezTo>
                    <a:cubicBezTo>
                      <a:pt x="265" y="423"/>
                      <a:pt x="271" y="423"/>
                      <a:pt x="277" y="423"/>
                    </a:cubicBezTo>
                    <a:cubicBezTo>
                      <a:pt x="283" y="424"/>
                      <a:pt x="289" y="424"/>
                      <a:pt x="295" y="424"/>
                    </a:cubicBezTo>
                    <a:cubicBezTo>
                      <a:pt x="295" y="443"/>
                      <a:pt x="295" y="443"/>
                      <a:pt x="295" y="443"/>
                    </a:cubicBezTo>
                    <a:cubicBezTo>
                      <a:pt x="289" y="443"/>
                      <a:pt x="283" y="443"/>
                      <a:pt x="276" y="443"/>
                    </a:cubicBezTo>
                    <a:cubicBezTo>
                      <a:pt x="271" y="442"/>
                      <a:pt x="266" y="442"/>
                      <a:pt x="262" y="442"/>
                    </a:cubicBezTo>
                    <a:cubicBezTo>
                      <a:pt x="169" y="545"/>
                      <a:pt x="169" y="545"/>
                      <a:pt x="169" y="545"/>
                    </a:cubicBezTo>
                    <a:cubicBezTo>
                      <a:pt x="169" y="545"/>
                      <a:pt x="169" y="545"/>
                      <a:pt x="169" y="545"/>
                    </a:cubicBezTo>
                    <a:cubicBezTo>
                      <a:pt x="167" y="547"/>
                      <a:pt x="163" y="549"/>
                      <a:pt x="159" y="548"/>
                    </a:cubicBezTo>
                    <a:cubicBezTo>
                      <a:pt x="154" y="546"/>
                      <a:pt x="151" y="541"/>
                      <a:pt x="152" y="536"/>
                    </a:cubicBezTo>
                    <a:cubicBezTo>
                      <a:pt x="183" y="426"/>
                      <a:pt x="183" y="426"/>
                      <a:pt x="183" y="426"/>
                    </a:cubicBezTo>
                    <a:cubicBezTo>
                      <a:pt x="130" y="410"/>
                      <a:pt x="85" y="383"/>
                      <a:pt x="53" y="348"/>
                    </a:cubicBezTo>
                    <a:cubicBezTo>
                      <a:pt x="20" y="312"/>
                      <a:pt x="0" y="269"/>
                      <a:pt x="0" y="221"/>
                    </a:cubicBezTo>
                    <a:cubicBezTo>
                      <a:pt x="0" y="160"/>
                      <a:pt x="34" y="104"/>
                      <a:pt x="88" y="64"/>
                    </a:cubicBezTo>
                    <a:cubicBezTo>
                      <a:pt x="141" y="24"/>
                      <a:pt x="214" y="0"/>
                      <a:pt x="295" y="0"/>
                    </a:cubicBezTo>
                    <a:lnTo>
                      <a:pt x="295" y="19"/>
                    </a:lnTo>
                    <a:close/>
                  </a:path>
                </a:pathLst>
              </a:custGeom>
              <a:solidFill>
                <a:srgbClr val="99BD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işḻiḑè">
                <a:extLst>
                  <a:ext uri="{FF2B5EF4-FFF2-40B4-BE49-F238E27FC236}">
                    <a16:creationId xmlns:a16="http://schemas.microsoft.com/office/drawing/2014/main" id="{F85B7E78-AF8E-4499-B18F-D17DA1045600}"/>
                  </a:ext>
                </a:extLst>
              </p:cNvPr>
              <p:cNvSpPr/>
              <p:nvPr/>
            </p:nvSpPr>
            <p:spPr bwMode="auto">
              <a:xfrm>
                <a:off x="7158038" y="2265324"/>
                <a:ext cx="846138" cy="52388"/>
              </a:xfrm>
              <a:custGeom>
                <a:avLst/>
                <a:gdLst>
                  <a:gd name="T0" fmla="*/ 10 w 327"/>
                  <a:gd name="T1" fmla="*/ 20 h 20"/>
                  <a:gd name="T2" fmla="*/ 0 w 327"/>
                  <a:gd name="T3" fmla="*/ 10 h 20"/>
                  <a:gd name="T4" fmla="*/ 10 w 327"/>
                  <a:gd name="T5" fmla="*/ 0 h 20"/>
                  <a:gd name="T6" fmla="*/ 317 w 327"/>
                  <a:gd name="T7" fmla="*/ 0 h 20"/>
                  <a:gd name="T8" fmla="*/ 327 w 327"/>
                  <a:gd name="T9" fmla="*/ 10 h 20"/>
                  <a:gd name="T10" fmla="*/ 317 w 327"/>
                  <a:gd name="T11" fmla="*/ 20 h 20"/>
                  <a:gd name="T12" fmla="*/ 10 w 3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27" h="20">
                    <a:moveTo>
                      <a:pt x="10" y="20"/>
                    </a:moveTo>
                    <a:cubicBezTo>
                      <a:pt x="5" y="20"/>
                      <a:pt x="0" y="15"/>
                      <a:pt x="0" y="10"/>
                    </a:cubicBezTo>
                    <a:cubicBezTo>
                      <a:pt x="0" y="4"/>
                      <a:pt x="5" y="0"/>
                      <a:pt x="10" y="0"/>
                    </a:cubicBezTo>
                    <a:cubicBezTo>
                      <a:pt x="317" y="0"/>
                      <a:pt x="317" y="0"/>
                      <a:pt x="317" y="0"/>
                    </a:cubicBezTo>
                    <a:cubicBezTo>
                      <a:pt x="322" y="0"/>
                      <a:pt x="327" y="4"/>
                      <a:pt x="327" y="10"/>
                    </a:cubicBezTo>
                    <a:cubicBezTo>
                      <a:pt x="327" y="15"/>
                      <a:pt x="322" y="20"/>
                      <a:pt x="317" y="20"/>
                    </a:cubicBezTo>
                    <a:lnTo>
                      <a:pt x="10" y="2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ïŝḻîďé">
                <a:extLst>
                  <a:ext uri="{FF2B5EF4-FFF2-40B4-BE49-F238E27FC236}">
                    <a16:creationId xmlns:a16="http://schemas.microsoft.com/office/drawing/2014/main" id="{C7AE095E-24BF-49A0-893F-8EDFB3392A48}"/>
                  </a:ext>
                </a:extLst>
              </p:cNvPr>
              <p:cNvSpPr/>
              <p:nvPr/>
            </p:nvSpPr>
            <p:spPr bwMode="auto">
              <a:xfrm>
                <a:off x="7158038" y="2416137"/>
                <a:ext cx="846138" cy="52388"/>
              </a:xfrm>
              <a:custGeom>
                <a:avLst/>
                <a:gdLst>
                  <a:gd name="T0" fmla="*/ 10 w 327"/>
                  <a:gd name="T1" fmla="*/ 20 h 20"/>
                  <a:gd name="T2" fmla="*/ 0 w 327"/>
                  <a:gd name="T3" fmla="*/ 10 h 20"/>
                  <a:gd name="T4" fmla="*/ 10 w 327"/>
                  <a:gd name="T5" fmla="*/ 0 h 20"/>
                  <a:gd name="T6" fmla="*/ 317 w 327"/>
                  <a:gd name="T7" fmla="*/ 0 h 20"/>
                  <a:gd name="T8" fmla="*/ 327 w 327"/>
                  <a:gd name="T9" fmla="*/ 10 h 20"/>
                  <a:gd name="T10" fmla="*/ 317 w 327"/>
                  <a:gd name="T11" fmla="*/ 20 h 20"/>
                  <a:gd name="T12" fmla="*/ 10 w 3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27" h="20">
                    <a:moveTo>
                      <a:pt x="10" y="20"/>
                    </a:moveTo>
                    <a:cubicBezTo>
                      <a:pt x="5" y="20"/>
                      <a:pt x="0" y="15"/>
                      <a:pt x="0" y="10"/>
                    </a:cubicBezTo>
                    <a:cubicBezTo>
                      <a:pt x="0" y="5"/>
                      <a:pt x="5" y="0"/>
                      <a:pt x="10" y="0"/>
                    </a:cubicBezTo>
                    <a:cubicBezTo>
                      <a:pt x="317" y="0"/>
                      <a:pt x="317" y="0"/>
                      <a:pt x="317" y="0"/>
                    </a:cubicBezTo>
                    <a:cubicBezTo>
                      <a:pt x="322" y="0"/>
                      <a:pt x="327" y="5"/>
                      <a:pt x="327" y="10"/>
                    </a:cubicBezTo>
                    <a:cubicBezTo>
                      <a:pt x="327" y="15"/>
                      <a:pt x="322" y="20"/>
                      <a:pt x="317" y="20"/>
                    </a:cubicBezTo>
                    <a:lnTo>
                      <a:pt x="10" y="2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îṡļîďe">
                <a:extLst>
                  <a:ext uri="{FF2B5EF4-FFF2-40B4-BE49-F238E27FC236}">
                    <a16:creationId xmlns:a16="http://schemas.microsoft.com/office/drawing/2014/main" id="{B05A9275-7B37-4AE5-801C-AA11311F6702}"/>
                  </a:ext>
                </a:extLst>
              </p:cNvPr>
              <p:cNvSpPr/>
              <p:nvPr/>
            </p:nvSpPr>
            <p:spPr bwMode="auto">
              <a:xfrm>
                <a:off x="7158038" y="2566949"/>
                <a:ext cx="846138" cy="50800"/>
              </a:xfrm>
              <a:custGeom>
                <a:avLst/>
                <a:gdLst>
                  <a:gd name="T0" fmla="*/ 10 w 327"/>
                  <a:gd name="T1" fmla="*/ 20 h 20"/>
                  <a:gd name="T2" fmla="*/ 0 w 327"/>
                  <a:gd name="T3" fmla="*/ 10 h 20"/>
                  <a:gd name="T4" fmla="*/ 10 w 327"/>
                  <a:gd name="T5" fmla="*/ 0 h 20"/>
                  <a:gd name="T6" fmla="*/ 317 w 327"/>
                  <a:gd name="T7" fmla="*/ 0 h 20"/>
                  <a:gd name="T8" fmla="*/ 327 w 327"/>
                  <a:gd name="T9" fmla="*/ 10 h 20"/>
                  <a:gd name="T10" fmla="*/ 317 w 327"/>
                  <a:gd name="T11" fmla="*/ 20 h 20"/>
                  <a:gd name="T12" fmla="*/ 10 w 3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27" h="20">
                    <a:moveTo>
                      <a:pt x="10" y="20"/>
                    </a:moveTo>
                    <a:cubicBezTo>
                      <a:pt x="5" y="20"/>
                      <a:pt x="0" y="16"/>
                      <a:pt x="0" y="10"/>
                    </a:cubicBezTo>
                    <a:cubicBezTo>
                      <a:pt x="0" y="5"/>
                      <a:pt x="5" y="0"/>
                      <a:pt x="10" y="0"/>
                    </a:cubicBezTo>
                    <a:cubicBezTo>
                      <a:pt x="317" y="0"/>
                      <a:pt x="317" y="0"/>
                      <a:pt x="317" y="0"/>
                    </a:cubicBezTo>
                    <a:cubicBezTo>
                      <a:pt x="322" y="0"/>
                      <a:pt x="327" y="5"/>
                      <a:pt x="327" y="10"/>
                    </a:cubicBezTo>
                    <a:cubicBezTo>
                      <a:pt x="327" y="16"/>
                      <a:pt x="322" y="20"/>
                      <a:pt x="317" y="20"/>
                    </a:cubicBezTo>
                    <a:lnTo>
                      <a:pt x="10" y="2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ïŝļíḓè">
                <a:extLst>
                  <a:ext uri="{FF2B5EF4-FFF2-40B4-BE49-F238E27FC236}">
                    <a16:creationId xmlns:a16="http://schemas.microsoft.com/office/drawing/2014/main" id="{CD5C94FC-03C8-42C6-BE16-073ED57E06B9}"/>
                  </a:ext>
                </a:extLst>
              </p:cNvPr>
              <p:cNvSpPr/>
              <p:nvPr/>
            </p:nvSpPr>
            <p:spPr bwMode="auto">
              <a:xfrm>
                <a:off x="7158038" y="2719349"/>
                <a:ext cx="846138" cy="49213"/>
              </a:xfrm>
              <a:custGeom>
                <a:avLst/>
                <a:gdLst>
                  <a:gd name="T0" fmla="*/ 10 w 327"/>
                  <a:gd name="T1" fmla="*/ 19 h 19"/>
                  <a:gd name="T2" fmla="*/ 0 w 327"/>
                  <a:gd name="T3" fmla="*/ 9 h 19"/>
                  <a:gd name="T4" fmla="*/ 10 w 327"/>
                  <a:gd name="T5" fmla="*/ 0 h 19"/>
                  <a:gd name="T6" fmla="*/ 317 w 327"/>
                  <a:gd name="T7" fmla="*/ 0 h 19"/>
                  <a:gd name="T8" fmla="*/ 327 w 327"/>
                  <a:gd name="T9" fmla="*/ 9 h 19"/>
                  <a:gd name="T10" fmla="*/ 317 w 327"/>
                  <a:gd name="T11" fmla="*/ 19 h 19"/>
                  <a:gd name="T12" fmla="*/ 10 w 32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27" h="19">
                    <a:moveTo>
                      <a:pt x="10" y="19"/>
                    </a:moveTo>
                    <a:cubicBezTo>
                      <a:pt x="5" y="19"/>
                      <a:pt x="0" y="15"/>
                      <a:pt x="0" y="9"/>
                    </a:cubicBezTo>
                    <a:cubicBezTo>
                      <a:pt x="0" y="4"/>
                      <a:pt x="5" y="0"/>
                      <a:pt x="10" y="0"/>
                    </a:cubicBezTo>
                    <a:cubicBezTo>
                      <a:pt x="317" y="0"/>
                      <a:pt x="317" y="0"/>
                      <a:pt x="317" y="0"/>
                    </a:cubicBezTo>
                    <a:cubicBezTo>
                      <a:pt x="322" y="0"/>
                      <a:pt x="327" y="4"/>
                      <a:pt x="327" y="9"/>
                    </a:cubicBezTo>
                    <a:cubicBezTo>
                      <a:pt x="327" y="15"/>
                      <a:pt x="322" y="19"/>
                      <a:pt x="317" y="19"/>
                    </a:cubicBezTo>
                    <a:lnTo>
                      <a:pt x="10" y="19"/>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8" name="ïş1îḓe">
              <a:extLst>
                <a:ext uri="{FF2B5EF4-FFF2-40B4-BE49-F238E27FC236}">
                  <a16:creationId xmlns:a16="http://schemas.microsoft.com/office/drawing/2014/main" id="{8C61C7EA-D505-47D8-B10C-7FB7AC49E8C7}"/>
                </a:ext>
              </a:extLst>
            </p:cNvPr>
            <p:cNvSpPr txBox="1"/>
            <p:nvPr/>
          </p:nvSpPr>
          <p:spPr>
            <a:xfrm>
              <a:off x="2106363" y="4442226"/>
              <a:ext cx="1185072" cy="387194"/>
            </a:xfrm>
            <a:prstGeom prst="rect">
              <a:avLst/>
            </a:prstGeom>
            <a:noFill/>
          </p:spPr>
          <p:txBody>
            <a:bodyPr wrap="none" rtlCol="0">
              <a:prstTxWarp prst="textPlain">
                <a:avLst/>
              </a:prstTxWarp>
              <a:spAutoFit/>
            </a:bodyPr>
            <a:lstStyle/>
            <a:p>
              <a:r>
                <a:rPr lang="zh-TW" altLang="en-US" b="1" dirty="0">
                  <a:solidFill>
                    <a:schemeClr val="bg1"/>
                  </a:solidFill>
                </a:rPr>
                <a:t>院際合作</a:t>
              </a:r>
              <a:endParaRPr lang="zh-CN" altLang="en-US" b="1" dirty="0">
                <a:solidFill>
                  <a:schemeClr val="bg1"/>
                </a:solidFill>
              </a:endParaRPr>
            </a:p>
          </p:txBody>
        </p:sp>
      </p:grpSp>
      <p:sp>
        <p:nvSpPr>
          <p:cNvPr id="225" name="圓角矩形 224"/>
          <p:cNvSpPr/>
          <p:nvPr/>
        </p:nvSpPr>
        <p:spPr>
          <a:xfrm>
            <a:off x="256934" y="331213"/>
            <a:ext cx="11935065" cy="852821"/>
          </a:xfrm>
          <a:prstGeom prst="roundRect">
            <a:avLst/>
          </a:prstGeom>
          <a:solidFill>
            <a:srgbClr val="BBE9F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3800" b="1" spc="400" dirty="0">
                <a:solidFill>
                  <a:srgbClr val="0D586F"/>
                </a:solidFill>
                <a:latin typeface="Microsoft YaHei" panose="020B0503020204020204" pitchFamily="34" charset="-122"/>
                <a:ea typeface="Microsoft YaHei" panose="020B0503020204020204" pitchFamily="34" charset="-122"/>
                <a:cs typeface="+mn-ea"/>
                <a:sym typeface="+mn-lt"/>
              </a:rPr>
              <a:t>二</a:t>
            </a:r>
            <a:r>
              <a:rPr lang="en-US" altLang="zh-TW" sz="3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3800" b="1" spc="400" dirty="0">
                <a:solidFill>
                  <a:srgbClr val="0D586F"/>
                </a:solidFill>
                <a:latin typeface="Microsoft YaHei" panose="020B0503020204020204" pitchFamily="34" charset="-122"/>
                <a:ea typeface="Microsoft YaHei" panose="020B0503020204020204" pitchFamily="34" charset="-122"/>
                <a:cs typeface="+mn-ea"/>
                <a:sym typeface="+mn-lt"/>
              </a:rPr>
              <a:t>少年毒品問題</a:t>
            </a:r>
            <a:r>
              <a:rPr lang="en-US" altLang="zh-TW" sz="2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2800" b="1" spc="400" dirty="0">
                <a:solidFill>
                  <a:srgbClr val="0D586F"/>
                </a:solidFill>
                <a:latin typeface="Microsoft YaHei" panose="020B0503020204020204" pitchFamily="34" charset="-122"/>
                <a:ea typeface="Microsoft YaHei" panose="020B0503020204020204" pitchFamily="34" charset="-122"/>
                <a:cs typeface="+mn-ea"/>
                <a:sym typeface="+mn-lt"/>
              </a:rPr>
              <a:t>建立以少年處遇需求為主的聯繫機制</a:t>
            </a:r>
            <a:endParaRPr lang="zh-CN" altLang="en-US" sz="2800" b="1" spc="400" dirty="0">
              <a:solidFill>
                <a:srgbClr val="0D586F"/>
              </a:solidFill>
              <a:latin typeface="微软雅黑" panose="020B0503020204020204" pitchFamily="34" charset="-122"/>
              <a:ea typeface="微软雅黑" panose="020B0503020204020204" pitchFamily="34" charset="-122"/>
              <a:cs typeface="+mn-ea"/>
              <a:sym typeface="+mn-lt"/>
            </a:endParaRPr>
          </a:p>
        </p:txBody>
      </p:sp>
      <p:grpSp>
        <p:nvGrpSpPr>
          <p:cNvPr id="226" name="088e85d3-12a4-42bc-bd8e-8108a27b6b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508155C-72F3-41EE-A22F-8775424C183E}"/>
              </a:ext>
            </a:extLst>
          </p:cNvPr>
          <p:cNvGrpSpPr>
            <a:grpSpLocks noChangeAspect="1"/>
          </p:cNvGrpSpPr>
          <p:nvPr>
            <p:custDataLst>
              <p:tags r:id="rId2"/>
            </p:custDataLst>
          </p:nvPr>
        </p:nvGrpSpPr>
        <p:grpSpPr>
          <a:xfrm>
            <a:off x="-3467400" y="4355946"/>
            <a:ext cx="15318076" cy="2502054"/>
            <a:chOff x="1733555" y="2443305"/>
            <a:chExt cx="10016688" cy="2502054"/>
          </a:xfrm>
        </p:grpSpPr>
        <p:grpSp>
          <p:nvGrpSpPr>
            <p:cNvPr id="227" name="îsļîď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4121B46-4B15-4459-B461-43230B662308}"/>
                </a:ext>
              </a:extLst>
            </p:cNvPr>
            <p:cNvGrpSpPr/>
            <p:nvPr/>
          </p:nvGrpSpPr>
          <p:grpSpPr>
            <a:xfrm>
              <a:off x="1733555" y="4074702"/>
              <a:ext cx="164593" cy="17283"/>
              <a:chOff x="4257676" y="4424324"/>
              <a:chExt cx="317500" cy="33338"/>
            </a:xfrm>
          </p:grpSpPr>
          <p:sp>
            <p:nvSpPr>
              <p:cNvPr id="399" name="î$ļïḑe">
                <a:extLst>
                  <a:ext uri="{FF2B5EF4-FFF2-40B4-BE49-F238E27FC236}">
                    <a16:creationId xmlns:a16="http://schemas.microsoft.com/office/drawing/2014/main" id="{BD9DABEA-596D-4BE3-B1F4-7208B02EFBDB}"/>
                  </a:ext>
                </a:extLst>
              </p:cNvPr>
              <p:cNvSpPr/>
              <p:nvPr/>
            </p:nvSpPr>
            <p:spPr bwMode="auto">
              <a:xfrm>
                <a:off x="4257676" y="4424324"/>
                <a:ext cx="7938" cy="33338"/>
              </a:xfrm>
              <a:custGeom>
                <a:avLst/>
                <a:gdLst>
                  <a:gd name="T0" fmla="*/ 2 w 3"/>
                  <a:gd name="T1" fmla="*/ 0 h 13"/>
                  <a:gd name="T2" fmla="*/ 2 w 3"/>
                  <a:gd name="T3" fmla="*/ 0 h 13"/>
                  <a:gd name="T4" fmla="*/ 3 w 3"/>
                  <a:gd name="T5" fmla="*/ 2 h 13"/>
                  <a:gd name="T6" fmla="*/ 3 w 3"/>
                  <a:gd name="T7" fmla="*/ 12 h 13"/>
                  <a:gd name="T8" fmla="*/ 2 w 3"/>
                  <a:gd name="T9" fmla="*/ 13 h 13"/>
                  <a:gd name="T10" fmla="*/ 2 w 3"/>
                  <a:gd name="T11" fmla="*/ 13 h 13"/>
                  <a:gd name="T12" fmla="*/ 0 w 3"/>
                  <a:gd name="T13" fmla="*/ 12 h 13"/>
                  <a:gd name="T14" fmla="*/ 0 w 3"/>
                  <a:gd name="T15" fmla="*/ 2 h 13"/>
                  <a:gd name="T16" fmla="*/ 2 w 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2" y="0"/>
                    </a:moveTo>
                    <a:cubicBezTo>
                      <a:pt x="2" y="0"/>
                      <a:pt x="2" y="0"/>
                      <a:pt x="2" y="0"/>
                    </a:cubicBezTo>
                    <a:cubicBezTo>
                      <a:pt x="3" y="0"/>
                      <a:pt x="3" y="1"/>
                      <a:pt x="3" y="2"/>
                    </a:cubicBezTo>
                    <a:cubicBezTo>
                      <a:pt x="3" y="12"/>
                      <a:pt x="3" y="12"/>
                      <a:pt x="3" y="12"/>
                    </a:cubicBezTo>
                    <a:cubicBezTo>
                      <a:pt x="3" y="13"/>
                      <a:pt x="3" y="13"/>
                      <a:pt x="2" y="13"/>
                    </a:cubicBezTo>
                    <a:cubicBezTo>
                      <a:pt x="2" y="13"/>
                      <a:pt x="2" y="13"/>
                      <a:pt x="2" y="13"/>
                    </a:cubicBezTo>
                    <a:cubicBezTo>
                      <a:pt x="1" y="13"/>
                      <a:pt x="0" y="13"/>
                      <a:pt x="0" y="12"/>
                    </a:cubicBezTo>
                    <a:cubicBezTo>
                      <a:pt x="0" y="2"/>
                      <a:pt x="0" y="2"/>
                      <a:pt x="0" y="2"/>
                    </a:cubicBezTo>
                    <a:cubicBezTo>
                      <a:pt x="0" y="1"/>
                      <a:pt x="1" y="0"/>
                      <a:pt x="2"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5" name="íŝḻiďè">
                <a:extLst>
                  <a:ext uri="{FF2B5EF4-FFF2-40B4-BE49-F238E27FC236}">
                    <a16:creationId xmlns:a16="http://schemas.microsoft.com/office/drawing/2014/main" id="{C03A9EF4-9C1A-4E0D-8D54-1759DAC519F9}"/>
                  </a:ext>
                </a:extLst>
              </p:cNvPr>
              <p:cNvSpPr/>
              <p:nvPr/>
            </p:nvSpPr>
            <p:spPr bwMode="auto">
              <a:xfrm>
                <a:off x="4570413" y="4424324"/>
                <a:ext cx="4763" cy="33338"/>
              </a:xfrm>
              <a:custGeom>
                <a:avLst/>
                <a:gdLst>
                  <a:gd name="T0" fmla="*/ 1 w 2"/>
                  <a:gd name="T1" fmla="*/ 0 h 13"/>
                  <a:gd name="T2" fmla="*/ 1 w 2"/>
                  <a:gd name="T3" fmla="*/ 0 h 13"/>
                  <a:gd name="T4" fmla="*/ 2 w 2"/>
                  <a:gd name="T5" fmla="*/ 2 h 13"/>
                  <a:gd name="T6" fmla="*/ 2 w 2"/>
                  <a:gd name="T7" fmla="*/ 12 h 13"/>
                  <a:gd name="T8" fmla="*/ 1 w 2"/>
                  <a:gd name="T9" fmla="*/ 13 h 13"/>
                  <a:gd name="T10" fmla="*/ 1 w 2"/>
                  <a:gd name="T11" fmla="*/ 13 h 13"/>
                  <a:gd name="T12" fmla="*/ 0 w 2"/>
                  <a:gd name="T13" fmla="*/ 12 h 13"/>
                  <a:gd name="T14" fmla="*/ 0 w 2"/>
                  <a:gd name="T15" fmla="*/ 2 h 13"/>
                  <a:gd name="T16" fmla="*/ 1 w 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3">
                    <a:moveTo>
                      <a:pt x="1" y="0"/>
                    </a:moveTo>
                    <a:cubicBezTo>
                      <a:pt x="1" y="0"/>
                      <a:pt x="1" y="0"/>
                      <a:pt x="1" y="0"/>
                    </a:cubicBezTo>
                    <a:cubicBezTo>
                      <a:pt x="2" y="0"/>
                      <a:pt x="2" y="1"/>
                      <a:pt x="2" y="2"/>
                    </a:cubicBezTo>
                    <a:cubicBezTo>
                      <a:pt x="2" y="12"/>
                      <a:pt x="2" y="12"/>
                      <a:pt x="2" y="12"/>
                    </a:cubicBezTo>
                    <a:cubicBezTo>
                      <a:pt x="2" y="13"/>
                      <a:pt x="2" y="13"/>
                      <a:pt x="1" y="13"/>
                    </a:cubicBezTo>
                    <a:cubicBezTo>
                      <a:pt x="1" y="13"/>
                      <a:pt x="1" y="13"/>
                      <a:pt x="1" y="13"/>
                    </a:cubicBezTo>
                    <a:cubicBezTo>
                      <a:pt x="0" y="13"/>
                      <a:pt x="0" y="13"/>
                      <a:pt x="0" y="12"/>
                    </a:cubicBezTo>
                    <a:cubicBezTo>
                      <a:pt x="0" y="2"/>
                      <a:pt x="0" y="2"/>
                      <a:pt x="0" y="2"/>
                    </a:cubicBezTo>
                    <a:cubicBezTo>
                      <a:pt x="0" y="1"/>
                      <a:pt x="0" y="0"/>
                      <a:pt x="1" y="0"/>
                    </a:cubicBez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cxnSp>
          <p:nvCxnSpPr>
            <p:cNvPr id="228" name="直接连接符 7">
              <a:extLst>
                <a:ext uri="{FF2B5EF4-FFF2-40B4-BE49-F238E27FC236}">
                  <a16:creationId xmlns:a16="http://schemas.microsoft.com/office/drawing/2014/main" id="{0D40CBD5-71CE-432C-A464-24A1CC0FB6A6}"/>
                </a:ext>
              </a:extLst>
            </p:cNvPr>
            <p:cNvCxnSpPr>
              <a:cxnSpLocks/>
            </p:cNvCxnSpPr>
            <p:nvPr/>
          </p:nvCxnSpPr>
          <p:spPr>
            <a:xfrm>
              <a:off x="4851514" y="3752493"/>
              <a:ext cx="6898729" cy="46475"/>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29" name="íṣľíḑe">
              <a:extLst>
                <a:ext uri="{FF2B5EF4-FFF2-40B4-BE49-F238E27FC236}">
                  <a16:creationId xmlns:a16="http://schemas.microsoft.com/office/drawing/2014/main" id="{03329D9C-C208-4C5A-A1CC-9FAB88D5AD5B}"/>
                </a:ext>
              </a:extLst>
            </p:cNvPr>
            <p:cNvGrpSpPr/>
            <p:nvPr/>
          </p:nvGrpSpPr>
          <p:grpSpPr>
            <a:xfrm>
              <a:off x="4791956" y="2443305"/>
              <a:ext cx="3038060" cy="1369420"/>
              <a:chOff x="159031" y="2352776"/>
              <a:chExt cx="3164830" cy="1369420"/>
            </a:xfrm>
          </p:grpSpPr>
          <p:sp>
            <p:nvSpPr>
              <p:cNvPr id="242" name="ï$ḷîḓê">
                <a:extLst>
                  <a:ext uri="{FF2B5EF4-FFF2-40B4-BE49-F238E27FC236}">
                    <a16:creationId xmlns:a16="http://schemas.microsoft.com/office/drawing/2014/main" id="{8A69BFE7-E0E8-4E06-A7B9-6D6526DBD02B}"/>
                  </a:ext>
                </a:extLst>
              </p:cNvPr>
              <p:cNvSpPr txBox="1"/>
              <p:nvPr/>
            </p:nvSpPr>
            <p:spPr>
              <a:xfrm>
                <a:off x="548402" y="2352776"/>
                <a:ext cx="2775459" cy="1369420"/>
              </a:xfrm>
              <a:prstGeom prst="rect">
                <a:avLst/>
              </a:prstGeom>
              <a:noFill/>
            </p:spPr>
            <p:txBody>
              <a:bodyPr wrap="none" lIns="90000" tIns="46800" rIns="90000" bIns="46800" rtlCol="0" anchor="ctr" anchorCtr="0">
                <a:normAutofit/>
              </a:bodyPr>
              <a:lstStyle/>
              <a:p>
                <a:r>
                  <a:rPr lang="zh-TW" altLang="en-US" sz="2400" b="1" dirty="0">
                    <a:solidFill>
                      <a:srgbClr val="00B050"/>
                    </a:solidFill>
                  </a:rPr>
                  <a:t>建立串聯少年法院與各地方</a:t>
                </a:r>
              </a:p>
              <a:p>
                <a:r>
                  <a:rPr lang="zh-TW" altLang="en-US" sz="2400" b="1" dirty="0">
                    <a:solidFill>
                      <a:srgbClr val="00B050"/>
                    </a:solidFill>
                  </a:rPr>
                  <a:t>政府處理涉及毒品少年事件</a:t>
                </a:r>
              </a:p>
              <a:p>
                <a:r>
                  <a:rPr lang="zh-TW" altLang="en-US" sz="2400" b="1" dirty="0">
                    <a:solidFill>
                      <a:srgbClr val="00B050"/>
                    </a:solidFill>
                  </a:rPr>
                  <a:t>之跨院際</a:t>
                </a:r>
                <a:r>
                  <a:rPr lang="en-US" altLang="zh-TW" sz="2400" b="1" dirty="0">
                    <a:solidFill>
                      <a:srgbClr val="00B050"/>
                    </a:solidFill>
                  </a:rPr>
                  <a:t>(</a:t>
                </a:r>
                <a:r>
                  <a:rPr lang="zh-TW" altLang="en-US" sz="2400" b="1" dirty="0">
                    <a:solidFill>
                      <a:srgbClr val="00B050"/>
                    </a:solidFill>
                  </a:rPr>
                  <a:t>部會</a:t>
                </a:r>
                <a:r>
                  <a:rPr lang="en-US" altLang="zh-TW" sz="2400" b="1" dirty="0">
                    <a:solidFill>
                      <a:srgbClr val="00B050"/>
                    </a:solidFill>
                  </a:rPr>
                  <a:t>)</a:t>
                </a:r>
                <a:r>
                  <a:rPr lang="zh-TW" altLang="en-US" sz="2400" b="1" dirty="0">
                    <a:solidFill>
                      <a:srgbClr val="00B050"/>
                    </a:solidFill>
                  </a:rPr>
                  <a:t>聯繫機制</a:t>
                </a:r>
              </a:p>
            </p:txBody>
          </p:sp>
          <p:sp>
            <p:nvSpPr>
              <p:cNvPr id="243" name="i$ḻîḑe">
                <a:extLst>
                  <a:ext uri="{FF2B5EF4-FFF2-40B4-BE49-F238E27FC236}">
                    <a16:creationId xmlns:a16="http://schemas.microsoft.com/office/drawing/2014/main" id="{834A1328-3C1B-47CA-9B3D-24D882CC3594}"/>
                  </a:ext>
                </a:extLst>
              </p:cNvPr>
              <p:cNvSpPr txBox="1"/>
              <p:nvPr/>
            </p:nvSpPr>
            <p:spPr>
              <a:xfrm>
                <a:off x="159031" y="2829650"/>
                <a:ext cx="914401" cy="595892"/>
              </a:xfrm>
              <a:prstGeom prst="rect">
                <a:avLst/>
              </a:prstGeom>
              <a:noFill/>
            </p:spPr>
            <p:txBody>
              <a:bodyPr wrap="none" lIns="90000" tIns="46800" rIns="90000" bIns="46800" rtlCol="0" anchor="ctr" anchorCtr="0">
                <a:normAutofit/>
              </a:bodyPr>
              <a:lstStyle/>
              <a:p>
                <a:r>
                  <a:rPr lang="en-US" altLang="zh-TW" sz="3200" dirty="0">
                    <a:solidFill>
                      <a:srgbClr val="00B050"/>
                    </a:solidFill>
                    <a:latin typeface="Impact" panose="020B0806030902050204" pitchFamily="34" charset="0"/>
                  </a:rPr>
                  <a:t>1.</a:t>
                </a:r>
                <a:endParaRPr lang="zh-CN" altLang="en-US" sz="3200" dirty="0">
                  <a:solidFill>
                    <a:srgbClr val="00B050"/>
                  </a:solidFill>
                  <a:latin typeface="Impact" panose="020B0806030902050204" pitchFamily="34" charset="0"/>
                </a:endParaRPr>
              </a:p>
            </p:txBody>
          </p:sp>
        </p:grpSp>
        <p:grpSp>
          <p:nvGrpSpPr>
            <p:cNvPr id="230" name="iŝḻïde">
              <a:extLst>
                <a:ext uri="{FF2B5EF4-FFF2-40B4-BE49-F238E27FC236}">
                  <a16:creationId xmlns:a16="http://schemas.microsoft.com/office/drawing/2014/main" id="{21CF2EB5-FE0D-4B02-AE2D-3B473DA8DB85}"/>
                </a:ext>
              </a:extLst>
            </p:cNvPr>
            <p:cNvGrpSpPr/>
            <p:nvPr/>
          </p:nvGrpSpPr>
          <p:grpSpPr>
            <a:xfrm>
              <a:off x="4801982" y="3843131"/>
              <a:ext cx="3273210" cy="1091056"/>
              <a:chOff x="169476" y="1980382"/>
              <a:chExt cx="3409791" cy="1091056"/>
            </a:xfrm>
          </p:grpSpPr>
          <p:sp>
            <p:nvSpPr>
              <p:cNvPr id="239" name="ïṧ1íḋê">
                <a:extLst>
                  <a:ext uri="{FF2B5EF4-FFF2-40B4-BE49-F238E27FC236}">
                    <a16:creationId xmlns:a16="http://schemas.microsoft.com/office/drawing/2014/main" id="{3F390F54-12BD-4CB6-BEBC-940C39ABEF80}"/>
                  </a:ext>
                </a:extLst>
              </p:cNvPr>
              <p:cNvSpPr txBox="1"/>
              <p:nvPr/>
            </p:nvSpPr>
            <p:spPr>
              <a:xfrm>
                <a:off x="563943" y="1980382"/>
                <a:ext cx="3015324" cy="1091056"/>
              </a:xfrm>
              <a:prstGeom prst="rect">
                <a:avLst/>
              </a:prstGeom>
              <a:noFill/>
            </p:spPr>
            <p:txBody>
              <a:bodyPr wrap="none" lIns="90000" tIns="46800" rIns="90000" bIns="46800" rtlCol="0" anchor="ctr" anchorCtr="0">
                <a:normAutofit fontScale="92500" lnSpcReduction="10000"/>
              </a:bodyPr>
              <a:lstStyle/>
              <a:p>
                <a:r>
                  <a:rPr lang="zh-TW" altLang="en-US" sz="2400" b="1" dirty="0">
                    <a:solidFill>
                      <a:srgbClr val="00B0F0"/>
                    </a:solidFill>
                  </a:rPr>
                  <a:t>依「行政先行」及「保護青少年</a:t>
                </a:r>
                <a:endParaRPr lang="en-US" altLang="zh-TW" sz="2400" b="1" dirty="0">
                  <a:solidFill>
                    <a:srgbClr val="00B0F0"/>
                  </a:solidFill>
                </a:endParaRPr>
              </a:p>
              <a:p>
                <a:r>
                  <a:rPr lang="zh-TW" altLang="en-US" sz="2400" b="1" dirty="0">
                    <a:solidFill>
                      <a:srgbClr val="00B0F0"/>
                    </a:solidFill>
                  </a:rPr>
                  <a:t>最佳利益原則」，以曝險少年為</a:t>
                </a:r>
                <a:endParaRPr lang="en-US" altLang="zh-TW" sz="2400" b="1" dirty="0">
                  <a:solidFill>
                    <a:srgbClr val="00B0F0"/>
                  </a:solidFill>
                </a:endParaRPr>
              </a:p>
              <a:p>
                <a:r>
                  <a:rPr lang="zh-TW" altLang="en-US" sz="2400" b="1" dirty="0">
                    <a:solidFill>
                      <a:srgbClr val="00B0F0"/>
                    </a:solidFill>
                  </a:rPr>
                  <a:t>核心，提升少輔會之輔導能量</a:t>
                </a:r>
              </a:p>
            </p:txBody>
          </p:sp>
          <p:sp>
            <p:nvSpPr>
              <p:cNvPr id="240" name="íṧlîďè">
                <a:extLst>
                  <a:ext uri="{FF2B5EF4-FFF2-40B4-BE49-F238E27FC236}">
                    <a16:creationId xmlns:a16="http://schemas.microsoft.com/office/drawing/2014/main" id="{BF365EA5-4197-4AE5-AB58-214B1BFEB29C}"/>
                  </a:ext>
                </a:extLst>
              </p:cNvPr>
              <p:cNvSpPr txBox="1"/>
              <p:nvPr/>
            </p:nvSpPr>
            <p:spPr>
              <a:xfrm>
                <a:off x="169476" y="2185374"/>
                <a:ext cx="914400" cy="619600"/>
              </a:xfrm>
              <a:prstGeom prst="rect">
                <a:avLst/>
              </a:prstGeom>
              <a:noFill/>
            </p:spPr>
            <p:txBody>
              <a:bodyPr wrap="none" lIns="90000" tIns="46800" rIns="90000" bIns="46800" rtlCol="0" anchor="ctr" anchorCtr="0">
                <a:normAutofit/>
              </a:bodyPr>
              <a:lstStyle/>
              <a:p>
                <a:r>
                  <a:rPr lang="en-US" altLang="zh-CN" sz="3200" dirty="0">
                    <a:solidFill>
                      <a:srgbClr val="00B0F0"/>
                    </a:solidFill>
                    <a:latin typeface="Impact" panose="020B0806030902050204" pitchFamily="34" charset="0"/>
                  </a:rPr>
                  <a:t>3</a:t>
                </a:r>
                <a:r>
                  <a:rPr lang="en-US" altLang="zh-TW" sz="3200" dirty="0">
                    <a:solidFill>
                      <a:srgbClr val="00B0F0"/>
                    </a:solidFill>
                    <a:latin typeface="Impact" panose="020B0806030902050204" pitchFamily="34" charset="0"/>
                  </a:rPr>
                  <a:t>.</a:t>
                </a:r>
                <a:endParaRPr lang="en-US" altLang="zh-CN" sz="3200" dirty="0">
                  <a:solidFill>
                    <a:srgbClr val="00B0F0"/>
                  </a:solidFill>
                  <a:latin typeface="Impact" panose="020B0806030902050204" pitchFamily="34" charset="0"/>
                </a:endParaRPr>
              </a:p>
            </p:txBody>
          </p:sp>
        </p:grpSp>
        <p:grpSp>
          <p:nvGrpSpPr>
            <p:cNvPr id="231" name="iṩ1ïďè">
              <a:extLst>
                <a:ext uri="{FF2B5EF4-FFF2-40B4-BE49-F238E27FC236}">
                  <a16:creationId xmlns:a16="http://schemas.microsoft.com/office/drawing/2014/main" id="{A712DFDE-1106-47BB-996B-07AB9D1368A6}"/>
                </a:ext>
              </a:extLst>
            </p:cNvPr>
            <p:cNvGrpSpPr/>
            <p:nvPr/>
          </p:nvGrpSpPr>
          <p:grpSpPr>
            <a:xfrm>
              <a:off x="7987270" y="2595060"/>
              <a:ext cx="3653939" cy="1191437"/>
              <a:chOff x="-18409" y="2504531"/>
              <a:chExt cx="3806407" cy="1191437"/>
            </a:xfrm>
          </p:grpSpPr>
          <p:sp>
            <p:nvSpPr>
              <p:cNvPr id="237" name="ïšļîḍé">
                <a:extLst>
                  <a:ext uri="{FF2B5EF4-FFF2-40B4-BE49-F238E27FC236}">
                    <a16:creationId xmlns:a16="http://schemas.microsoft.com/office/drawing/2014/main" id="{6A94B892-763C-4D19-BAFE-0B59E72D32FF}"/>
                  </a:ext>
                </a:extLst>
              </p:cNvPr>
              <p:cNvSpPr txBox="1"/>
              <p:nvPr/>
            </p:nvSpPr>
            <p:spPr>
              <a:xfrm>
                <a:off x="1115508" y="2504531"/>
                <a:ext cx="2672490" cy="1191437"/>
              </a:xfrm>
              <a:prstGeom prst="rect">
                <a:avLst/>
              </a:prstGeom>
              <a:noFill/>
            </p:spPr>
            <p:txBody>
              <a:bodyPr wrap="none" lIns="90000" tIns="46800" rIns="90000" bIns="46800" rtlCol="0" anchor="ctr" anchorCtr="0">
                <a:normAutofit/>
              </a:bodyPr>
              <a:lstStyle/>
              <a:p>
                <a:endParaRPr lang="zh-TW" altLang="en-US" sz="2400" b="1" dirty="0">
                  <a:solidFill>
                    <a:srgbClr val="7030A0"/>
                  </a:solidFill>
                </a:endParaRPr>
              </a:p>
            </p:txBody>
          </p:sp>
          <p:sp>
            <p:nvSpPr>
              <p:cNvPr id="238" name="i$1íḓé">
                <a:extLst>
                  <a:ext uri="{FF2B5EF4-FFF2-40B4-BE49-F238E27FC236}">
                    <a16:creationId xmlns:a16="http://schemas.microsoft.com/office/drawing/2014/main" id="{BE9AC896-33F5-4FD8-B18B-400C57168AEF}"/>
                  </a:ext>
                </a:extLst>
              </p:cNvPr>
              <p:cNvSpPr txBox="1"/>
              <p:nvPr/>
            </p:nvSpPr>
            <p:spPr>
              <a:xfrm>
                <a:off x="-18409" y="2765571"/>
                <a:ext cx="914400" cy="619600"/>
              </a:xfrm>
              <a:prstGeom prst="rect">
                <a:avLst/>
              </a:prstGeom>
              <a:noFill/>
            </p:spPr>
            <p:txBody>
              <a:bodyPr wrap="none" lIns="90000" tIns="46800" rIns="90000" bIns="46800" rtlCol="0" anchor="ctr" anchorCtr="0">
                <a:normAutofit/>
              </a:bodyPr>
              <a:lstStyle/>
              <a:p>
                <a:r>
                  <a:rPr lang="en-US" altLang="zh-TW" sz="3200" dirty="0">
                    <a:solidFill>
                      <a:srgbClr val="7030A0"/>
                    </a:solidFill>
                    <a:latin typeface="Impact" panose="020B0806030902050204" pitchFamily="34" charset="0"/>
                  </a:rPr>
                  <a:t>2.</a:t>
                </a:r>
                <a:endParaRPr lang="zh-CN" altLang="en-US" sz="3200" dirty="0">
                  <a:solidFill>
                    <a:srgbClr val="7030A0"/>
                  </a:solidFill>
                  <a:latin typeface="Impact" panose="020B0806030902050204" pitchFamily="34" charset="0"/>
                </a:endParaRPr>
              </a:p>
            </p:txBody>
          </p:sp>
        </p:grpSp>
        <p:grpSp>
          <p:nvGrpSpPr>
            <p:cNvPr id="232" name="ïsḻiḓè">
              <a:extLst>
                <a:ext uri="{FF2B5EF4-FFF2-40B4-BE49-F238E27FC236}">
                  <a16:creationId xmlns:a16="http://schemas.microsoft.com/office/drawing/2014/main" id="{1BB20BAA-CCEC-4B9C-9134-782805C9A52B}"/>
                </a:ext>
              </a:extLst>
            </p:cNvPr>
            <p:cNvGrpSpPr/>
            <p:nvPr/>
          </p:nvGrpSpPr>
          <p:grpSpPr>
            <a:xfrm>
              <a:off x="7996977" y="3843131"/>
              <a:ext cx="2701112" cy="1102228"/>
              <a:chOff x="-8297" y="1980382"/>
              <a:chExt cx="2813821" cy="1102228"/>
            </a:xfrm>
          </p:grpSpPr>
          <p:sp>
            <p:nvSpPr>
              <p:cNvPr id="234" name="ïṡḻïḍe">
                <a:extLst>
                  <a:ext uri="{FF2B5EF4-FFF2-40B4-BE49-F238E27FC236}">
                    <a16:creationId xmlns:a16="http://schemas.microsoft.com/office/drawing/2014/main" id="{CD0D0E8C-94BF-481A-ACA7-AE7A8798EE94}"/>
                  </a:ext>
                </a:extLst>
              </p:cNvPr>
              <p:cNvSpPr txBox="1"/>
              <p:nvPr/>
            </p:nvSpPr>
            <p:spPr>
              <a:xfrm>
                <a:off x="534779" y="1980382"/>
                <a:ext cx="2270745" cy="1102228"/>
              </a:xfrm>
              <a:prstGeom prst="rect">
                <a:avLst/>
              </a:prstGeom>
              <a:noFill/>
            </p:spPr>
            <p:txBody>
              <a:bodyPr wrap="none" lIns="90000" tIns="46800" rIns="90000" bIns="46800" rtlCol="0" anchor="ctr" anchorCtr="0">
                <a:normAutofit/>
              </a:bodyPr>
              <a:lstStyle/>
              <a:p>
                <a:r>
                  <a:rPr lang="zh-TW" altLang="en-US" sz="2400" b="1" dirty="0">
                    <a:solidFill>
                      <a:srgbClr val="FFC000"/>
                    </a:solidFill>
                  </a:rPr>
                  <a:t>降低校園藥物濫用輔導</a:t>
                </a:r>
                <a:endParaRPr lang="en-US" altLang="zh-TW" sz="2400" b="1" dirty="0">
                  <a:solidFill>
                    <a:srgbClr val="FFC000"/>
                  </a:solidFill>
                </a:endParaRPr>
              </a:p>
              <a:p>
                <a:r>
                  <a:rPr lang="zh-TW" altLang="en-US" sz="2400" b="1" dirty="0">
                    <a:solidFill>
                      <a:srgbClr val="FFC000"/>
                    </a:solidFill>
                  </a:rPr>
                  <a:t>完成個案之再犯率</a:t>
                </a:r>
                <a:endParaRPr lang="zh-CN" altLang="en-US" sz="2400" b="1" dirty="0">
                  <a:solidFill>
                    <a:srgbClr val="FFC000"/>
                  </a:solidFill>
                </a:endParaRPr>
              </a:p>
            </p:txBody>
          </p:sp>
          <p:sp>
            <p:nvSpPr>
              <p:cNvPr id="235" name="îṣlîḓê">
                <a:extLst>
                  <a:ext uri="{FF2B5EF4-FFF2-40B4-BE49-F238E27FC236}">
                    <a16:creationId xmlns:a16="http://schemas.microsoft.com/office/drawing/2014/main" id="{A12423C6-7940-4D1C-B442-56CD9489DD03}"/>
                  </a:ext>
                </a:extLst>
              </p:cNvPr>
              <p:cNvSpPr txBox="1"/>
              <p:nvPr/>
            </p:nvSpPr>
            <p:spPr>
              <a:xfrm>
                <a:off x="-8297" y="2102389"/>
                <a:ext cx="914400" cy="619600"/>
              </a:xfrm>
              <a:prstGeom prst="rect">
                <a:avLst/>
              </a:prstGeom>
              <a:noFill/>
            </p:spPr>
            <p:txBody>
              <a:bodyPr wrap="none" lIns="90000" tIns="46800" rIns="90000" bIns="46800" rtlCol="0" anchor="ctr" anchorCtr="0">
                <a:normAutofit/>
              </a:bodyPr>
              <a:lstStyle/>
              <a:p>
                <a:r>
                  <a:rPr lang="en-US" altLang="zh-TW" sz="3200" dirty="0">
                    <a:solidFill>
                      <a:srgbClr val="FFC000"/>
                    </a:solidFill>
                    <a:latin typeface="Impact" panose="020B0806030902050204" pitchFamily="34" charset="0"/>
                  </a:rPr>
                  <a:t>4.</a:t>
                </a:r>
                <a:endParaRPr lang="zh-CN" altLang="en-US" sz="3200" dirty="0">
                  <a:solidFill>
                    <a:srgbClr val="FFC000"/>
                  </a:solidFill>
                  <a:latin typeface="Impact" panose="020B0806030902050204" pitchFamily="34" charset="0"/>
                </a:endParaRPr>
              </a:p>
            </p:txBody>
          </p:sp>
        </p:grpSp>
      </p:grpSp>
      <p:sp>
        <p:nvSpPr>
          <p:cNvPr id="417" name="矩形 416"/>
          <p:cNvSpPr/>
          <p:nvPr/>
        </p:nvSpPr>
        <p:spPr>
          <a:xfrm rot="16200000">
            <a:off x="10150164" y="2555041"/>
            <a:ext cx="2954655" cy="400110"/>
          </a:xfrm>
          <a:prstGeom prst="rect">
            <a:avLst/>
          </a:prstGeom>
        </p:spPr>
        <p:txBody>
          <a:bodyPr vert="eaVert" wrap="square">
            <a:spAutoFit/>
          </a:bodyPr>
          <a:lstStyle/>
          <a:p>
            <a:r>
              <a:rPr lang="zh-TW" altLang="en-US" sz="2000" b="1" dirty="0">
                <a:solidFill>
                  <a:srgbClr val="AC0000"/>
                </a:solidFill>
                <a:latin typeface="微軟正黑體" panose="020B0604030504040204" pitchFamily="34" charset="-120"/>
                <a:ea typeface="微軟正黑體" panose="020B0604030504040204" pitchFamily="34" charset="-120"/>
                <a:cs typeface="Times New Roman" panose="02020603050405020304" pitchFamily="18" charset="0"/>
              </a:rPr>
              <a:t>行政司法</a:t>
            </a:r>
            <a:r>
              <a:rPr lang="zh-TW" altLang="zh-TW" sz="2000" b="1" dirty="0">
                <a:solidFill>
                  <a:srgbClr val="AC0000"/>
                </a:solidFill>
                <a:latin typeface="微軟正黑體" panose="020B0604030504040204" pitchFamily="34" charset="-120"/>
                <a:ea typeface="微軟正黑體" panose="020B0604030504040204" pitchFamily="34" charset="-120"/>
                <a:cs typeface="Times New Roman" panose="02020603050405020304" pitchFamily="18" charset="0"/>
              </a:rPr>
              <a:t>防毒少聯網</a:t>
            </a:r>
            <a:endParaRPr lang="zh-TW" altLang="en-US" sz="2000" b="1" dirty="0">
              <a:solidFill>
                <a:srgbClr val="AC0000"/>
              </a:solidFill>
              <a:latin typeface="微軟正黑體" panose="020B0604030504040204" pitchFamily="34" charset="-120"/>
              <a:ea typeface="微軟正黑體" panose="020B0604030504040204" pitchFamily="34" charset="-120"/>
            </a:endParaRPr>
          </a:p>
        </p:txBody>
      </p:sp>
      <p:sp>
        <p:nvSpPr>
          <p:cNvPr id="233" name="ïšļîḍé">
            <a:extLst>
              <a:ext uri="{FF2B5EF4-FFF2-40B4-BE49-F238E27FC236}">
                <a16:creationId xmlns:a16="http://schemas.microsoft.com/office/drawing/2014/main" id="{6A94B892-763C-4D19-BAFE-0B59E72D32FF}"/>
              </a:ext>
            </a:extLst>
          </p:cNvPr>
          <p:cNvSpPr txBox="1"/>
          <p:nvPr/>
        </p:nvSpPr>
        <p:spPr>
          <a:xfrm>
            <a:off x="6471066" y="4252016"/>
            <a:ext cx="5378579" cy="1523348"/>
          </a:xfrm>
          <a:prstGeom prst="rect">
            <a:avLst/>
          </a:prstGeom>
          <a:noFill/>
        </p:spPr>
        <p:txBody>
          <a:bodyPr wrap="none" lIns="90000" tIns="46800" rIns="90000" bIns="46800" rtlCol="0" anchor="ctr" anchorCtr="0">
            <a:normAutofit lnSpcReduction="10000"/>
          </a:bodyPr>
          <a:lstStyle/>
          <a:p>
            <a:r>
              <a:rPr lang="zh-TW" altLang="en-US" sz="2400" b="1" dirty="0">
                <a:solidFill>
                  <a:srgbClr val="7030A0"/>
                </a:solidFill>
              </a:rPr>
              <a:t>少年法院得召開協調、整合符合少年</a:t>
            </a:r>
            <a:endParaRPr lang="en-US" altLang="zh-TW" sz="2400" b="1" dirty="0">
              <a:solidFill>
                <a:srgbClr val="7030A0"/>
              </a:solidFill>
            </a:endParaRPr>
          </a:p>
          <a:p>
            <a:r>
              <a:rPr lang="zh-TW" altLang="en-US" sz="2400" b="1" dirty="0">
                <a:solidFill>
                  <a:srgbClr val="7030A0"/>
                </a:solidFill>
              </a:rPr>
              <a:t>所需之福利服務、安置輔導、衛生醫療、</a:t>
            </a:r>
            <a:endParaRPr lang="en-US" altLang="zh-TW" sz="2400" b="1" dirty="0">
              <a:solidFill>
                <a:srgbClr val="7030A0"/>
              </a:solidFill>
            </a:endParaRPr>
          </a:p>
          <a:p>
            <a:r>
              <a:rPr lang="zh-TW" altLang="en-US" sz="2400" b="1" dirty="0">
                <a:solidFill>
                  <a:srgbClr val="7030A0"/>
                </a:solidFill>
              </a:rPr>
              <a:t>就學、職業訓練、就業服務、家庭處遇</a:t>
            </a:r>
            <a:endParaRPr lang="en-US" altLang="zh-TW" sz="2400" b="1" dirty="0">
              <a:solidFill>
                <a:srgbClr val="7030A0"/>
              </a:solidFill>
            </a:endParaRPr>
          </a:p>
          <a:p>
            <a:r>
              <a:rPr lang="zh-TW" altLang="en-US" sz="2400" b="1" dirty="0">
                <a:solidFill>
                  <a:srgbClr val="7030A0"/>
                </a:solidFill>
              </a:rPr>
              <a:t>計畫或其他資源與服務措施之相關會議</a:t>
            </a:r>
            <a:endParaRPr lang="zh-CN" altLang="en-US" sz="2400" b="1" dirty="0">
              <a:solidFill>
                <a:srgbClr val="7030A0"/>
              </a:solidFill>
            </a:endParaRPr>
          </a:p>
        </p:txBody>
      </p:sp>
    </p:spTree>
    <p:extLst>
      <p:ext uri="{BB962C8B-B14F-4D97-AF65-F5344CB8AC3E}">
        <p14:creationId xmlns:p14="http://schemas.microsoft.com/office/powerpoint/2010/main" val="1477012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218477" y="263356"/>
            <a:ext cx="793490"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投影片編號版面配置區 1"/>
          <p:cNvSpPr>
            <a:spLocks noGrp="1"/>
          </p:cNvSpPr>
          <p:nvPr>
            <p:ph type="sldNum" sz="quarter" idx="11"/>
          </p:nvPr>
        </p:nvSpPr>
        <p:spPr/>
        <p:txBody>
          <a:bodyPr/>
          <a:lstStyle/>
          <a:p>
            <a:fld id="{5924C9F2-6427-4B92-A119-013226287370}" type="slidenum">
              <a:rPr lang="zh-TW" altLang="en-US" smtClean="0"/>
              <a:pPr/>
              <a:t>17</a:t>
            </a:fld>
            <a:endParaRPr lang="zh-TW" altLang="en-US" dirty="0"/>
          </a:p>
        </p:txBody>
      </p:sp>
      <p:grpSp>
        <p:nvGrpSpPr>
          <p:cNvPr id="16" name="išḷiḑê">
            <a:extLst>
              <a:ext uri="{FF2B5EF4-FFF2-40B4-BE49-F238E27FC236}">
                <a16:creationId xmlns:a16="http://schemas.microsoft.com/office/drawing/2014/main" id="{B7E1BEE6-F30E-4100-9C38-827B1E7476D4}"/>
              </a:ext>
            </a:extLst>
          </p:cNvPr>
          <p:cNvGrpSpPr/>
          <p:nvPr/>
        </p:nvGrpSpPr>
        <p:grpSpPr>
          <a:xfrm>
            <a:off x="3976905" y="2657272"/>
            <a:ext cx="4435939" cy="3335136"/>
            <a:chOff x="5897711" y="1622165"/>
            <a:chExt cx="5553302" cy="4521471"/>
          </a:xfrm>
        </p:grpSpPr>
        <p:grpSp>
          <p:nvGrpSpPr>
            <p:cNvPr id="17" name="îšlîďè">
              <a:extLst>
                <a:ext uri="{FF2B5EF4-FFF2-40B4-BE49-F238E27FC236}">
                  <a16:creationId xmlns:a16="http://schemas.microsoft.com/office/drawing/2014/main" id="{4FE78886-8C63-4F6A-BB04-82DB6CAD9740}"/>
                </a:ext>
              </a:extLst>
            </p:cNvPr>
            <p:cNvGrpSpPr/>
            <p:nvPr/>
          </p:nvGrpSpPr>
          <p:grpSpPr>
            <a:xfrm>
              <a:off x="5897711" y="1622165"/>
              <a:ext cx="5553302" cy="4521471"/>
              <a:chOff x="4965701" y="995362"/>
              <a:chExt cx="6442074" cy="5245101"/>
            </a:xfrm>
          </p:grpSpPr>
          <p:sp>
            <p:nvSpPr>
              <p:cNvPr id="26" name="ïṧḻïdé">
                <a:extLst>
                  <a:ext uri="{FF2B5EF4-FFF2-40B4-BE49-F238E27FC236}">
                    <a16:creationId xmlns:a16="http://schemas.microsoft.com/office/drawing/2014/main" id="{056E4692-3AF4-47B4-966F-8DFAF6843883}"/>
                  </a:ext>
                </a:extLst>
              </p:cNvPr>
              <p:cNvSpPr/>
              <p:nvPr/>
            </p:nvSpPr>
            <p:spPr bwMode="auto">
              <a:xfrm>
                <a:off x="8939213" y="1071563"/>
                <a:ext cx="293687" cy="187325"/>
              </a:xfrm>
              <a:custGeom>
                <a:avLst/>
                <a:gdLst>
                  <a:gd name="T0" fmla="*/ 0 w 97"/>
                  <a:gd name="T1" fmla="*/ 42 h 62"/>
                  <a:gd name="T2" fmla="*/ 30 w 97"/>
                  <a:gd name="T3" fmla="*/ 2 h 62"/>
                  <a:gd name="T4" fmla="*/ 28 w 97"/>
                  <a:gd name="T5" fmla="*/ 24 h 62"/>
                  <a:gd name="T6" fmla="*/ 95 w 97"/>
                  <a:gd name="T7" fmla="*/ 46 h 62"/>
                  <a:gd name="T8" fmla="*/ 13 w 97"/>
                  <a:gd name="T9" fmla="*/ 62 h 62"/>
                  <a:gd name="T10" fmla="*/ 0 w 97"/>
                  <a:gd name="T11" fmla="*/ 42 h 62"/>
                </a:gdLst>
                <a:ahLst/>
                <a:cxnLst>
                  <a:cxn ang="0">
                    <a:pos x="T0" y="T1"/>
                  </a:cxn>
                  <a:cxn ang="0">
                    <a:pos x="T2" y="T3"/>
                  </a:cxn>
                  <a:cxn ang="0">
                    <a:pos x="T4" y="T5"/>
                  </a:cxn>
                  <a:cxn ang="0">
                    <a:pos x="T6" y="T7"/>
                  </a:cxn>
                  <a:cxn ang="0">
                    <a:pos x="T8" y="T9"/>
                  </a:cxn>
                  <a:cxn ang="0">
                    <a:pos x="T10" y="T11"/>
                  </a:cxn>
                </a:cxnLst>
                <a:rect l="0" t="0" r="r" b="b"/>
                <a:pathLst>
                  <a:path w="97" h="62">
                    <a:moveTo>
                      <a:pt x="0" y="42"/>
                    </a:moveTo>
                    <a:cubicBezTo>
                      <a:pt x="0" y="42"/>
                      <a:pt x="23" y="0"/>
                      <a:pt x="30" y="2"/>
                    </a:cubicBezTo>
                    <a:cubicBezTo>
                      <a:pt x="37" y="4"/>
                      <a:pt x="28" y="24"/>
                      <a:pt x="28" y="24"/>
                    </a:cubicBezTo>
                    <a:cubicBezTo>
                      <a:pt x="28" y="24"/>
                      <a:pt x="94" y="39"/>
                      <a:pt x="95" y="46"/>
                    </a:cubicBezTo>
                    <a:cubicBezTo>
                      <a:pt x="97" y="52"/>
                      <a:pt x="13" y="62"/>
                      <a:pt x="13" y="62"/>
                    </a:cubicBezTo>
                    <a:lnTo>
                      <a:pt x="0" y="42"/>
                    </a:ln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27" name="ïšḻîdê">
                <a:extLst>
                  <a:ext uri="{FF2B5EF4-FFF2-40B4-BE49-F238E27FC236}">
                    <a16:creationId xmlns:a16="http://schemas.microsoft.com/office/drawing/2014/main" id="{0886D6BC-88FD-4E09-8C4D-B6D7B1254474}"/>
                  </a:ext>
                </a:extLst>
              </p:cNvPr>
              <p:cNvSpPr/>
              <p:nvPr/>
            </p:nvSpPr>
            <p:spPr bwMode="auto">
              <a:xfrm>
                <a:off x="8397875" y="1185863"/>
                <a:ext cx="608012" cy="571500"/>
              </a:xfrm>
              <a:custGeom>
                <a:avLst/>
                <a:gdLst>
                  <a:gd name="T0" fmla="*/ 0 w 201"/>
                  <a:gd name="T1" fmla="*/ 114 h 189"/>
                  <a:gd name="T2" fmla="*/ 178 w 201"/>
                  <a:gd name="T3" fmla="*/ 0 h 189"/>
                  <a:gd name="T4" fmla="*/ 201 w 201"/>
                  <a:gd name="T5" fmla="*/ 18 h 189"/>
                  <a:gd name="T6" fmla="*/ 13 w 201"/>
                  <a:gd name="T7" fmla="*/ 178 h 189"/>
                  <a:gd name="T8" fmla="*/ 13 w 201"/>
                  <a:gd name="T9" fmla="*/ 185 h 189"/>
                  <a:gd name="T10" fmla="*/ 0 w 201"/>
                  <a:gd name="T11" fmla="*/ 114 h 189"/>
                </a:gdLst>
                <a:ahLst/>
                <a:cxnLst>
                  <a:cxn ang="0">
                    <a:pos x="T0" y="T1"/>
                  </a:cxn>
                  <a:cxn ang="0">
                    <a:pos x="T2" y="T3"/>
                  </a:cxn>
                  <a:cxn ang="0">
                    <a:pos x="T4" y="T5"/>
                  </a:cxn>
                  <a:cxn ang="0">
                    <a:pos x="T6" y="T7"/>
                  </a:cxn>
                  <a:cxn ang="0">
                    <a:pos x="T8" y="T9"/>
                  </a:cxn>
                  <a:cxn ang="0">
                    <a:pos x="T10" y="T11"/>
                  </a:cxn>
                </a:cxnLst>
                <a:rect l="0" t="0" r="r" b="b"/>
                <a:pathLst>
                  <a:path w="201" h="189">
                    <a:moveTo>
                      <a:pt x="0" y="114"/>
                    </a:moveTo>
                    <a:cubicBezTo>
                      <a:pt x="0" y="114"/>
                      <a:pt x="130" y="155"/>
                      <a:pt x="178" y="0"/>
                    </a:cubicBezTo>
                    <a:cubicBezTo>
                      <a:pt x="201" y="18"/>
                      <a:pt x="201" y="18"/>
                      <a:pt x="201" y="18"/>
                    </a:cubicBezTo>
                    <a:cubicBezTo>
                      <a:pt x="201" y="18"/>
                      <a:pt x="192" y="189"/>
                      <a:pt x="13" y="178"/>
                    </a:cubicBezTo>
                    <a:cubicBezTo>
                      <a:pt x="11" y="178"/>
                      <a:pt x="13" y="185"/>
                      <a:pt x="13" y="185"/>
                    </a:cubicBezTo>
                    <a:cubicBezTo>
                      <a:pt x="13" y="185"/>
                      <a:pt x="0" y="157"/>
                      <a:pt x="0" y="114"/>
                    </a:cubicBezTo>
                    <a:close/>
                  </a:path>
                </a:pathLst>
              </a:custGeom>
              <a:solidFill>
                <a:srgbClr val="318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28" name="î$lîḑè">
                <a:extLst>
                  <a:ext uri="{FF2B5EF4-FFF2-40B4-BE49-F238E27FC236}">
                    <a16:creationId xmlns:a16="http://schemas.microsoft.com/office/drawing/2014/main" id="{E9ECCEA8-D921-431B-BC0D-26F6A6ADB2D0}"/>
                  </a:ext>
                </a:extLst>
              </p:cNvPr>
              <p:cNvSpPr/>
              <p:nvPr/>
            </p:nvSpPr>
            <p:spPr bwMode="auto">
              <a:xfrm>
                <a:off x="8204200" y="2230438"/>
                <a:ext cx="731837" cy="1260475"/>
              </a:xfrm>
              <a:custGeom>
                <a:avLst/>
                <a:gdLst>
                  <a:gd name="T0" fmla="*/ 97 w 242"/>
                  <a:gd name="T1" fmla="*/ 0 h 417"/>
                  <a:gd name="T2" fmla="*/ 199 w 242"/>
                  <a:gd name="T3" fmla="*/ 394 h 417"/>
                  <a:gd name="T4" fmla="*/ 240 w 242"/>
                  <a:gd name="T5" fmla="*/ 408 h 417"/>
                  <a:gd name="T6" fmla="*/ 166 w 242"/>
                  <a:gd name="T7" fmla="*/ 413 h 417"/>
                  <a:gd name="T8" fmla="*/ 0 w 242"/>
                  <a:gd name="T9" fmla="*/ 12 h 417"/>
                  <a:gd name="T10" fmla="*/ 97 w 242"/>
                  <a:gd name="T11" fmla="*/ 0 h 417"/>
                </a:gdLst>
                <a:ahLst/>
                <a:cxnLst>
                  <a:cxn ang="0">
                    <a:pos x="T0" y="T1"/>
                  </a:cxn>
                  <a:cxn ang="0">
                    <a:pos x="T2" y="T3"/>
                  </a:cxn>
                  <a:cxn ang="0">
                    <a:pos x="T4" y="T5"/>
                  </a:cxn>
                  <a:cxn ang="0">
                    <a:pos x="T6" y="T7"/>
                  </a:cxn>
                  <a:cxn ang="0">
                    <a:pos x="T8" y="T9"/>
                  </a:cxn>
                  <a:cxn ang="0">
                    <a:pos x="T10" y="T11"/>
                  </a:cxn>
                </a:cxnLst>
                <a:rect l="0" t="0" r="r" b="b"/>
                <a:pathLst>
                  <a:path w="242" h="417">
                    <a:moveTo>
                      <a:pt x="97" y="0"/>
                    </a:moveTo>
                    <a:cubicBezTo>
                      <a:pt x="97" y="0"/>
                      <a:pt x="183" y="330"/>
                      <a:pt x="199" y="394"/>
                    </a:cubicBezTo>
                    <a:cubicBezTo>
                      <a:pt x="199" y="394"/>
                      <a:pt x="237" y="401"/>
                      <a:pt x="240" y="408"/>
                    </a:cubicBezTo>
                    <a:cubicBezTo>
                      <a:pt x="242" y="415"/>
                      <a:pt x="173" y="417"/>
                      <a:pt x="166" y="413"/>
                    </a:cubicBezTo>
                    <a:cubicBezTo>
                      <a:pt x="159" y="408"/>
                      <a:pt x="33" y="128"/>
                      <a:pt x="0" y="12"/>
                    </a:cubicBezTo>
                    <a:lnTo>
                      <a:pt x="97" y="0"/>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29" name="ïsľiḑê">
                <a:extLst>
                  <a:ext uri="{FF2B5EF4-FFF2-40B4-BE49-F238E27FC236}">
                    <a16:creationId xmlns:a16="http://schemas.microsoft.com/office/drawing/2014/main" id="{E6A944BF-1E8C-4A36-AF9B-637B89F0D994}"/>
                  </a:ext>
                </a:extLst>
              </p:cNvPr>
              <p:cNvSpPr/>
              <p:nvPr/>
            </p:nvSpPr>
            <p:spPr bwMode="auto">
              <a:xfrm>
                <a:off x="7551738" y="2230438"/>
                <a:ext cx="731837" cy="1260475"/>
              </a:xfrm>
              <a:custGeom>
                <a:avLst/>
                <a:gdLst>
                  <a:gd name="T0" fmla="*/ 145 w 242"/>
                  <a:gd name="T1" fmla="*/ 0 h 417"/>
                  <a:gd name="T2" fmla="*/ 43 w 242"/>
                  <a:gd name="T3" fmla="*/ 394 h 417"/>
                  <a:gd name="T4" fmla="*/ 3 w 242"/>
                  <a:gd name="T5" fmla="*/ 408 h 417"/>
                  <a:gd name="T6" fmla="*/ 76 w 242"/>
                  <a:gd name="T7" fmla="*/ 413 h 417"/>
                  <a:gd name="T8" fmla="*/ 242 w 242"/>
                  <a:gd name="T9" fmla="*/ 12 h 417"/>
                  <a:gd name="T10" fmla="*/ 145 w 242"/>
                  <a:gd name="T11" fmla="*/ 0 h 417"/>
                </a:gdLst>
                <a:ahLst/>
                <a:cxnLst>
                  <a:cxn ang="0">
                    <a:pos x="T0" y="T1"/>
                  </a:cxn>
                  <a:cxn ang="0">
                    <a:pos x="T2" y="T3"/>
                  </a:cxn>
                  <a:cxn ang="0">
                    <a:pos x="T4" y="T5"/>
                  </a:cxn>
                  <a:cxn ang="0">
                    <a:pos x="T6" y="T7"/>
                  </a:cxn>
                  <a:cxn ang="0">
                    <a:pos x="T8" y="T9"/>
                  </a:cxn>
                  <a:cxn ang="0">
                    <a:pos x="T10" y="T11"/>
                  </a:cxn>
                </a:cxnLst>
                <a:rect l="0" t="0" r="r" b="b"/>
                <a:pathLst>
                  <a:path w="242" h="417">
                    <a:moveTo>
                      <a:pt x="145" y="0"/>
                    </a:moveTo>
                    <a:cubicBezTo>
                      <a:pt x="145" y="0"/>
                      <a:pt x="60" y="330"/>
                      <a:pt x="43" y="394"/>
                    </a:cubicBezTo>
                    <a:cubicBezTo>
                      <a:pt x="43" y="394"/>
                      <a:pt x="5" y="401"/>
                      <a:pt x="3" y="408"/>
                    </a:cubicBezTo>
                    <a:cubicBezTo>
                      <a:pt x="0" y="415"/>
                      <a:pt x="69" y="417"/>
                      <a:pt x="76" y="413"/>
                    </a:cubicBezTo>
                    <a:cubicBezTo>
                      <a:pt x="83" y="408"/>
                      <a:pt x="209" y="128"/>
                      <a:pt x="242" y="12"/>
                    </a:cubicBezTo>
                    <a:lnTo>
                      <a:pt x="145" y="0"/>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0" name="í$1îḍé">
                <a:extLst>
                  <a:ext uri="{FF2B5EF4-FFF2-40B4-BE49-F238E27FC236}">
                    <a16:creationId xmlns:a16="http://schemas.microsoft.com/office/drawing/2014/main" id="{3212D307-7218-47F2-8F04-35F4FA009E2F}"/>
                  </a:ext>
                </a:extLst>
              </p:cNvPr>
              <p:cNvSpPr/>
              <p:nvPr/>
            </p:nvSpPr>
            <p:spPr bwMode="auto">
              <a:xfrm>
                <a:off x="7932738" y="1457325"/>
                <a:ext cx="622300" cy="889000"/>
              </a:xfrm>
              <a:custGeom>
                <a:avLst/>
                <a:gdLst>
                  <a:gd name="T0" fmla="*/ 38 w 206"/>
                  <a:gd name="T1" fmla="*/ 22 h 294"/>
                  <a:gd name="T2" fmla="*/ 7 w 206"/>
                  <a:gd name="T3" fmla="*/ 268 h 294"/>
                  <a:gd name="T4" fmla="*/ 206 w 206"/>
                  <a:gd name="T5" fmla="*/ 263 h 294"/>
                  <a:gd name="T6" fmla="*/ 164 w 206"/>
                  <a:gd name="T7" fmla="*/ 26 h 294"/>
                  <a:gd name="T8" fmla="*/ 38 w 206"/>
                  <a:gd name="T9" fmla="*/ 22 h 294"/>
                </a:gdLst>
                <a:ahLst/>
                <a:cxnLst>
                  <a:cxn ang="0">
                    <a:pos x="T0" y="T1"/>
                  </a:cxn>
                  <a:cxn ang="0">
                    <a:pos x="T2" y="T3"/>
                  </a:cxn>
                  <a:cxn ang="0">
                    <a:pos x="T4" y="T5"/>
                  </a:cxn>
                  <a:cxn ang="0">
                    <a:pos x="T6" y="T7"/>
                  </a:cxn>
                  <a:cxn ang="0">
                    <a:pos x="T8" y="T9"/>
                  </a:cxn>
                </a:cxnLst>
                <a:rect l="0" t="0" r="r" b="b"/>
                <a:pathLst>
                  <a:path w="206" h="294">
                    <a:moveTo>
                      <a:pt x="38" y="22"/>
                    </a:moveTo>
                    <a:cubicBezTo>
                      <a:pt x="38" y="22"/>
                      <a:pt x="0" y="209"/>
                      <a:pt x="7" y="268"/>
                    </a:cubicBezTo>
                    <a:cubicBezTo>
                      <a:pt x="7" y="268"/>
                      <a:pt x="138" y="294"/>
                      <a:pt x="206" y="263"/>
                    </a:cubicBezTo>
                    <a:cubicBezTo>
                      <a:pt x="206" y="263"/>
                      <a:pt x="194" y="95"/>
                      <a:pt x="164" y="26"/>
                    </a:cubicBezTo>
                    <a:cubicBezTo>
                      <a:pt x="164" y="26"/>
                      <a:pt x="142" y="0"/>
                      <a:pt x="38" y="22"/>
                    </a:cubicBezTo>
                    <a:close/>
                  </a:path>
                </a:pathLst>
              </a:custGeom>
              <a:solidFill>
                <a:srgbClr val="4DA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1" name="ïšľîḍê">
                <a:extLst>
                  <a:ext uri="{FF2B5EF4-FFF2-40B4-BE49-F238E27FC236}">
                    <a16:creationId xmlns:a16="http://schemas.microsoft.com/office/drawing/2014/main" id="{F2464F60-32A2-43C3-B7B1-9582AFD37649}"/>
                  </a:ext>
                </a:extLst>
              </p:cNvPr>
              <p:cNvSpPr/>
              <p:nvPr/>
            </p:nvSpPr>
            <p:spPr bwMode="auto">
              <a:xfrm>
                <a:off x="8169275" y="1400175"/>
                <a:ext cx="171450" cy="196850"/>
              </a:xfrm>
              <a:custGeom>
                <a:avLst/>
                <a:gdLst>
                  <a:gd name="T0" fmla="*/ 3 w 57"/>
                  <a:gd name="T1" fmla="*/ 6 h 65"/>
                  <a:gd name="T2" fmla="*/ 0 w 57"/>
                  <a:gd name="T3" fmla="*/ 38 h 65"/>
                  <a:gd name="T4" fmla="*/ 57 w 57"/>
                  <a:gd name="T5" fmla="*/ 39 h 65"/>
                  <a:gd name="T6" fmla="*/ 48 w 57"/>
                  <a:gd name="T7" fmla="*/ 0 h 65"/>
                  <a:gd name="T8" fmla="*/ 3 w 57"/>
                  <a:gd name="T9" fmla="*/ 6 h 65"/>
                </a:gdLst>
                <a:ahLst/>
                <a:cxnLst>
                  <a:cxn ang="0">
                    <a:pos x="T0" y="T1"/>
                  </a:cxn>
                  <a:cxn ang="0">
                    <a:pos x="T2" y="T3"/>
                  </a:cxn>
                  <a:cxn ang="0">
                    <a:pos x="T4" y="T5"/>
                  </a:cxn>
                  <a:cxn ang="0">
                    <a:pos x="T6" y="T7"/>
                  </a:cxn>
                  <a:cxn ang="0">
                    <a:pos x="T8" y="T9"/>
                  </a:cxn>
                </a:cxnLst>
                <a:rect l="0" t="0" r="r" b="b"/>
                <a:pathLst>
                  <a:path w="57" h="65">
                    <a:moveTo>
                      <a:pt x="3" y="6"/>
                    </a:moveTo>
                    <a:cubicBezTo>
                      <a:pt x="0" y="38"/>
                      <a:pt x="0" y="38"/>
                      <a:pt x="0" y="38"/>
                    </a:cubicBezTo>
                    <a:cubicBezTo>
                      <a:pt x="0" y="38"/>
                      <a:pt x="57" y="65"/>
                      <a:pt x="57" y="39"/>
                    </a:cubicBezTo>
                    <a:cubicBezTo>
                      <a:pt x="57" y="34"/>
                      <a:pt x="48" y="0"/>
                      <a:pt x="48" y="0"/>
                    </a:cubicBezTo>
                    <a:lnTo>
                      <a:pt x="3" y="6"/>
                    </a:ln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2" name="iṥľíďê">
                <a:extLst>
                  <a:ext uri="{FF2B5EF4-FFF2-40B4-BE49-F238E27FC236}">
                    <a16:creationId xmlns:a16="http://schemas.microsoft.com/office/drawing/2014/main" id="{CEED3963-7BD1-4C15-A2A3-4E52F80E2758}"/>
                  </a:ext>
                </a:extLst>
              </p:cNvPr>
              <p:cNvSpPr/>
              <p:nvPr/>
            </p:nvSpPr>
            <p:spPr bwMode="auto">
              <a:xfrm>
                <a:off x="8040688" y="1085850"/>
                <a:ext cx="363537" cy="393700"/>
              </a:xfrm>
              <a:custGeom>
                <a:avLst/>
                <a:gdLst>
                  <a:gd name="T0" fmla="*/ 116 w 120"/>
                  <a:gd name="T1" fmla="*/ 65 h 130"/>
                  <a:gd name="T2" fmla="*/ 84 w 120"/>
                  <a:gd name="T3" fmla="*/ 130 h 130"/>
                  <a:gd name="T4" fmla="*/ 19 w 120"/>
                  <a:gd name="T5" fmla="*/ 65 h 130"/>
                  <a:gd name="T6" fmla="*/ 84 w 120"/>
                  <a:gd name="T7" fmla="*/ 0 h 130"/>
                  <a:gd name="T8" fmla="*/ 116 w 120"/>
                  <a:gd name="T9" fmla="*/ 65 h 130"/>
                </a:gdLst>
                <a:ahLst/>
                <a:cxnLst>
                  <a:cxn ang="0">
                    <a:pos x="T0" y="T1"/>
                  </a:cxn>
                  <a:cxn ang="0">
                    <a:pos x="T2" y="T3"/>
                  </a:cxn>
                  <a:cxn ang="0">
                    <a:pos x="T4" y="T5"/>
                  </a:cxn>
                  <a:cxn ang="0">
                    <a:pos x="T6" y="T7"/>
                  </a:cxn>
                  <a:cxn ang="0">
                    <a:pos x="T8" y="T9"/>
                  </a:cxn>
                </a:cxnLst>
                <a:rect l="0" t="0" r="r" b="b"/>
                <a:pathLst>
                  <a:path w="120" h="130">
                    <a:moveTo>
                      <a:pt x="116" y="65"/>
                    </a:moveTo>
                    <a:cubicBezTo>
                      <a:pt x="116" y="101"/>
                      <a:pt x="120" y="130"/>
                      <a:pt x="84" y="130"/>
                    </a:cubicBezTo>
                    <a:cubicBezTo>
                      <a:pt x="48" y="130"/>
                      <a:pt x="19" y="101"/>
                      <a:pt x="19" y="65"/>
                    </a:cubicBezTo>
                    <a:cubicBezTo>
                      <a:pt x="19" y="29"/>
                      <a:pt x="0" y="0"/>
                      <a:pt x="84" y="0"/>
                    </a:cubicBezTo>
                    <a:cubicBezTo>
                      <a:pt x="120" y="0"/>
                      <a:pt x="116" y="29"/>
                      <a:pt x="116" y="65"/>
                    </a:cubicBez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3" name="îśľiḑe">
                <a:extLst>
                  <a:ext uri="{FF2B5EF4-FFF2-40B4-BE49-F238E27FC236}">
                    <a16:creationId xmlns:a16="http://schemas.microsoft.com/office/drawing/2014/main" id="{E27D45AC-5A4C-4DBC-8C10-D13507705745}"/>
                  </a:ext>
                </a:extLst>
              </p:cNvPr>
              <p:cNvSpPr/>
              <p:nvPr/>
            </p:nvSpPr>
            <p:spPr bwMode="auto">
              <a:xfrm>
                <a:off x="8029575" y="995362"/>
                <a:ext cx="387350" cy="392113"/>
              </a:xfrm>
              <a:custGeom>
                <a:avLst/>
                <a:gdLst>
                  <a:gd name="T0" fmla="*/ 52 w 128"/>
                  <a:gd name="T1" fmla="*/ 53 h 130"/>
                  <a:gd name="T2" fmla="*/ 128 w 128"/>
                  <a:gd name="T3" fmla="*/ 44 h 130"/>
                  <a:gd name="T4" fmla="*/ 50 w 128"/>
                  <a:gd name="T5" fmla="*/ 19 h 130"/>
                  <a:gd name="T6" fmla="*/ 18 w 128"/>
                  <a:gd name="T7" fmla="*/ 57 h 130"/>
                  <a:gd name="T8" fmla="*/ 5 w 128"/>
                  <a:gd name="T9" fmla="*/ 89 h 130"/>
                  <a:gd name="T10" fmla="*/ 34 w 128"/>
                  <a:gd name="T11" fmla="*/ 130 h 130"/>
                  <a:gd name="T12" fmla="*/ 44 w 128"/>
                  <a:gd name="T13" fmla="*/ 62 h 130"/>
                  <a:gd name="T14" fmla="*/ 52 w 128"/>
                  <a:gd name="T15" fmla="*/ 5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52" y="53"/>
                    </a:moveTo>
                    <a:cubicBezTo>
                      <a:pt x="52" y="53"/>
                      <a:pt x="103" y="82"/>
                      <a:pt x="128" y="44"/>
                    </a:cubicBezTo>
                    <a:cubicBezTo>
                      <a:pt x="128" y="44"/>
                      <a:pt x="96" y="0"/>
                      <a:pt x="50" y="19"/>
                    </a:cubicBezTo>
                    <a:cubicBezTo>
                      <a:pt x="4" y="39"/>
                      <a:pt x="18" y="57"/>
                      <a:pt x="18" y="57"/>
                    </a:cubicBezTo>
                    <a:cubicBezTo>
                      <a:pt x="18" y="57"/>
                      <a:pt x="0" y="66"/>
                      <a:pt x="5" y="89"/>
                    </a:cubicBezTo>
                    <a:cubicBezTo>
                      <a:pt x="11" y="112"/>
                      <a:pt x="34" y="130"/>
                      <a:pt x="34" y="130"/>
                    </a:cubicBezTo>
                    <a:cubicBezTo>
                      <a:pt x="34" y="130"/>
                      <a:pt x="73" y="94"/>
                      <a:pt x="44" y="62"/>
                    </a:cubicBezTo>
                    <a:lnTo>
                      <a:pt x="52" y="53"/>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4" name="îšľiďé">
                <a:extLst>
                  <a:ext uri="{FF2B5EF4-FFF2-40B4-BE49-F238E27FC236}">
                    <a16:creationId xmlns:a16="http://schemas.microsoft.com/office/drawing/2014/main" id="{5C585949-8897-4AAE-9CD8-112A1F808C0F}"/>
                  </a:ext>
                </a:extLst>
              </p:cNvPr>
              <p:cNvSpPr/>
              <p:nvPr/>
            </p:nvSpPr>
            <p:spPr bwMode="auto">
              <a:xfrm>
                <a:off x="8343900" y="1262063"/>
                <a:ext cx="79375" cy="101600"/>
              </a:xfrm>
              <a:custGeom>
                <a:avLst/>
                <a:gdLst>
                  <a:gd name="T0" fmla="*/ 6 w 26"/>
                  <a:gd name="T1" fmla="*/ 0 h 34"/>
                  <a:gd name="T2" fmla="*/ 25 w 26"/>
                  <a:gd name="T3" fmla="*/ 32 h 34"/>
                  <a:gd name="T4" fmla="*/ 7 w 26"/>
                  <a:gd name="T5" fmla="*/ 34 h 34"/>
                  <a:gd name="T6" fmla="*/ 6 w 26"/>
                  <a:gd name="T7" fmla="*/ 0 h 34"/>
                </a:gdLst>
                <a:ahLst/>
                <a:cxnLst>
                  <a:cxn ang="0">
                    <a:pos x="T0" y="T1"/>
                  </a:cxn>
                  <a:cxn ang="0">
                    <a:pos x="T2" y="T3"/>
                  </a:cxn>
                  <a:cxn ang="0">
                    <a:pos x="T4" y="T5"/>
                  </a:cxn>
                  <a:cxn ang="0">
                    <a:pos x="T6" y="T7"/>
                  </a:cxn>
                </a:cxnLst>
                <a:rect l="0" t="0" r="r" b="b"/>
                <a:pathLst>
                  <a:path w="26" h="34">
                    <a:moveTo>
                      <a:pt x="6" y="0"/>
                    </a:moveTo>
                    <a:cubicBezTo>
                      <a:pt x="6" y="0"/>
                      <a:pt x="23" y="21"/>
                      <a:pt x="25" y="32"/>
                    </a:cubicBezTo>
                    <a:cubicBezTo>
                      <a:pt x="26" y="34"/>
                      <a:pt x="7" y="34"/>
                      <a:pt x="7" y="34"/>
                    </a:cubicBezTo>
                    <a:cubicBezTo>
                      <a:pt x="7" y="34"/>
                      <a:pt x="0" y="15"/>
                      <a:pt x="6" y="0"/>
                    </a:cubicBezTo>
                    <a:close/>
                  </a:path>
                </a:pathLst>
              </a:custGeom>
              <a:solidFill>
                <a:srgbClr val="E26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5" name="íṧ1iḑê">
                <a:extLst>
                  <a:ext uri="{FF2B5EF4-FFF2-40B4-BE49-F238E27FC236}">
                    <a16:creationId xmlns:a16="http://schemas.microsoft.com/office/drawing/2014/main" id="{7D75430E-506D-47CA-AD2E-0D654D21C304}"/>
                  </a:ext>
                </a:extLst>
              </p:cNvPr>
              <p:cNvSpPr/>
              <p:nvPr/>
            </p:nvSpPr>
            <p:spPr bwMode="auto">
              <a:xfrm>
                <a:off x="4992688" y="6086475"/>
                <a:ext cx="1403350" cy="153988"/>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6" name="îśľíḑe">
                <a:extLst>
                  <a:ext uri="{FF2B5EF4-FFF2-40B4-BE49-F238E27FC236}">
                    <a16:creationId xmlns:a16="http://schemas.microsoft.com/office/drawing/2014/main" id="{F778BB6A-8E97-4D91-9C8F-A2B28117A890}"/>
                  </a:ext>
                </a:extLst>
              </p:cNvPr>
              <p:cNvSpPr/>
              <p:nvPr/>
            </p:nvSpPr>
            <p:spPr bwMode="auto">
              <a:xfrm>
                <a:off x="10004425" y="6086475"/>
                <a:ext cx="1403350" cy="153988"/>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7" name="îşḷíḑê">
                <a:extLst>
                  <a:ext uri="{FF2B5EF4-FFF2-40B4-BE49-F238E27FC236}">
                    <a16:creationId xmlns:a16="http://schemas.microsoft.com/office/drawing/2014/main" id="{373A58AA-41F7-4DF9-B4D6-D55BEE53A553}"/>
                  </a:ext>
                </a:extLst>
              </p:cNvPr>
              <p:cNvSpPr/>
              <p:nvPr/>
            </p:nvSpPr>
            <p:spPr bwMode="auto">
              <a:xfrm>
                <a:off x="6445250" y="6053138"/>
                <a:ext cx="3546475" cy="17780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8" name="ïṥlîḑè">
                <a:extLst>
                  <a:ext uri="{FF2B5EF4-FFF2-40B4-BE49-F238E27FC236}">
                    <a16:creationId xmlns:a16="http://schemas.microsoft.com/office/drawing/2014/main" id="{5C31B4FF-C404-45E9-8ABF-507099E4BCB1}"/>
                  </a:ext>
                </a:extLst>
              </p:cNvPr>
              <p:cNvSpPr/>
              <p:nvPr/>
            </p:nvSpPr>
            <p:spPr bwMode="auto">
              <a:xfrm>
                <a:off x="8291513" y="3476625"/>
                <a:ext cx="1692274" cy="2147889"/>
              </a:xfrm>
              <a:custGeom>
                <a:avLst/>
                <a:gdLst>
                  <a:gd name="T0" fmla="*/ 380 w 560"/>
                  <a:gd name="T1" fmla="*/ 628 h 711"/>
                  <a:gd name="T2" fmla="*/ 337 w 560"/>
                  <a:gd name="T3" fmla="*/ 560 h 711"/>
                  <a:gd name="T4" fmla="*/ 560 w 560"/>
                  <a:gd name="T5" fmla="*/ 560 h 711"/>
                  <a:gd name="T6" fmla="*/ 560 w 560"/>
                  <a:gd name="T7" fmla="*/ 330 h 711"/>
                  <a:gd name="T8" fmla="*/ 488 w 560"/>
                  <a:gd name="T9" fmla="*/ 380 h 711"/>
                  <a:gd name="T10" fmla="*/ 405 w 560"/>
                  <a:gd name="T11" fmla="*/ 280 h 711"/>
                  <a:gd name="T12" fmla="*/ 488 w 560"/>
                  <a:gd name="T13" fmla="*/ 179 h 711"/>
                  <a:gd name="T14" fmla="*/ 560 w 560"/>
                  <a:gd name="T15" fmla="*/ 229 h 711"/>
                  <a:gd name="T16" fmla="*/ 560 w 560"/>
                  <a:gd name="T17" fmla="*/ 0 h 711"/>
                  <a:gd name="T18" fmla="*/ 337 w 560"/>
                  <a:gd name="T19" fmla="*/ 0 h 711"/>
                  <a:gd name="T20" fmla="*/ 380 w 560"/>
                  <a:gd name="T21" fmla="*/ 68 h 711"/>
                  <a:gd name="T22" fmla="*/ 280 w 560"/>
                  <a:gd name="T23" fmla="*/ 151 h 711"/>
                  <a:gd name="T24" fmla="*/ 180 w 560"/>
                  <a:gd name="T25" fmla="*/ 68 h 711"/>
                  <a:gd name="T26" fmla="*/ 223 w 560"/>
                  <a:gd name="T27" fmla="*/ 0 h 711"/>
                  <a:gd name="T28" fmla="*/ 0 w 560"/>
                  <a:gd name="T29" fmla="*/ 0 h 711"/>
                  <a:gd name="T30" fmla="*/ 0 w 560"/>
                  <a:gd name="T31" fmla="*/ 560 h 711"/>
                  <a:gd name="T32" fmla="*/ 223 w 560"/>
                  <a:gd name="T33" fmla="*/ 560 h 711"/>
                  <a:gd name="T34" fmla="*/ 180 w 560"/>
                  <a:gd name="T35" fmla="*/ 628 h 711"/>
                  <a:gd name="T36" fmla="*/ 280 w 560"/>
                  <a:gd name="T37" fmla="*/ 711 h 711"/>
                  <a:gd name="T38" fmla="*/ 380 w 560"/>
                  <a:gd name="T39" fmla="*/ 628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711">
                    <a:moveTo>
                      <a:pt x="380" y="628"/>
                    </a:moveTo>
                    <a:cubicBezTo>
                      <a:pt x="380" y="600"/>
                      <a:pt x="363" y="575"/>
                      <a:pt x="337" y="560"/>
                    </a:cubicBezTo>
                    <a:cubicBezTo>
                      <a:pt x="560" y="560"/>
                      <a:pt x="560" y="560"/>
                      <a:pt x="560" y="560"/>
                    </a:cubicBezTo>
                    <a:cubicBezTo>
                      <a:pt x="560" y="330"/>
                      <a:pt x="560" y="330"/>
                      <a:pt x="560" y="330"/>
                    </a:cubicBezTo>
                    <a:cubicBezTo>
                      <a:pt x="545" y="360"/>
                      <a:pt x="519" y="380"/>
                      <a:pt x="488" y="380"/>
                    </a:cubicBezTo>
                    <a:cubicBezTo>
                      <a:pt x="442" y="380"/>
                      <a:pt x="405" y="335"/>
                      <a:pt x="405" y="280"/>
                    </a:cubicBezTo>
                    <a:cubicBezTo>
                      <a:pt x="405" y="224"/>
                      <a:pt x="442" y="179"/>
                      <a:pt x="488" y="179"/>
                    </a:cubicBezTo>
                    <a:cubicBezTo>
                      <a:pt x="519" y="179"/>
                      <a:pt x="545" y="199"/>
                      <a:pt x="560" y="229"/>
                    </a:cubicBezTo>
                    <a:cubicBezTo>
                      <a:pt x="560" y="0"/>
                      <a:pt x="560" y="0"/>
                      <a:pt x="560" y="0"/>
                    </a:cubicBezTo>
                    <a:cubicBezTo>
                      <a:pt x="337" y="0"/>
                      <a:pt x="337" y="0"/>
                      <a:pt x="337" y="0"/>
                    </a:cubicBezTo>
                    <a:cubicBezTo>
                      <a:pt x="363" y="15"/>
                      <a:pt x="380" y="40"/>
                      <a:pt x="380" y="68"/>
                    </a:cubicBezTo>
                    <a:cubicBezTo>
                      <a:pt x="380" y="114"/>
                      <a:pt x="335" y="151"/>
                      <a:pt x="280" y="151"/>
                    </a:cubicBezTo>
                    <a:cubicBezTo>
                      <a:pt x="225" y="151"/>
                      <a:pt x="180" y="114"/>
                      <a:pt x="180" y="68"/>
                    </a:cubicBezTo>
                    <a:cubicBezTo>
                      <a:pt x="180" y="40"/>
                      <a:pt x="197" y="15"/>
                      <a:pt x="223" y="0"/>
                    </a:cubicBezTo>
                    <a:cubicBezTo>
                      <a:pt x="0" y="0"/>
                      <a:pt x="0" y="0"/>
                      <a:pt x="0" y="0"/>
                    </a:cubicBezTo>
                    <a:cubicBezTo>
                      <a:pt x="0" y="560"/>
                      <a:pt x="0" y="560"/>
                      <a:pt x="0" y="560"/>
                    </a:cubicBezTo>
                    <a:cubicBezTo>
                      <a:pt x="223" y="560"/>
                      <a:pt x="223" y="560"/>
                      <a:pt x="223" y="560"/>
                    </a:cubicBezTo>
                    <a:cubicBezTo>
                      <a:pt x="197" y="575"/>
                      <a:pt x="180" y="600"/>
                      <a:pt x="180" y="628"/>
                    </a:cubicBezTo>
                    <a:cubicBezTo>
                      <a:pt x="180" y="674"/>
                      <a:pt x="225" y="711"/>
                      <a:pt x="280" y="711"/>
                    </a:cubicBezTo>
                    <a:cubicBezTo>
                      <a:pt x="335" y="711"/>
                      <a:pt x="380" y="674"/>
                      <a:pt x="380" y="628"/>
                    </a:cubicBezTo>
                    <a:close/>
                  </a:path>
                </a:pathLst>
              </a:custGeom>
              <a:solidFill>
                <a:schemeClr val="tx2">
                  <a:lumMod val="20000"/>
                  <a:lumOff val="80000"/>
                </a:schemeClr>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39" name="í$ḷïďé">
                <a:extLst>
                  <a:ext uri="{FF2B5EF4-FFF2-40B4-BE49-F238E27FC236}">
                    <a16:creationId xmlns:a16="http://schemas.microsoft.com/office/drawing/2014/main" id="{057320D7-F420-418A-AF20-A85FA6CE01B6}"/>
                  </a:ext>
                </a:extLst>
              </p:cNvPr>
              <p:cNvSpPr/>
              <p:nvPr/>
            </p:nvSpPr>
            <p:spPr bwMode="auto">
              <a:xfrm>
                <a:off x="8264525" y="1025525"/>
                <a:ext cx="2632075" cy="2274888"/>
              </a:xfrm>
              <a:custGeom>
                <a:avLst/>
                <a:gdLst>
                  <a:gd name="T0" fmla="*/ 482 w 870"/>
                  <a:gd name="T1" fmla="*/ 678 h 753"/>
                  <a:gd name="T2" fmla="*/ 449 w 870"/>
                  <a:gd name="T3" fmla="*/ 603 h 753"/>
                  <a:gd name="T4" fmla="*/ 670 w 870"/>
                  <a:gd name="T5" fmla="*/ 637 h 753"/>
                  <a:gd name="T6" fmla="*/ 703 w 870"/>
                  <a:gd name="T7" fmla="*/ 416 h 753"/>
                  <a:gd name="T8" fmla="*/ 765 w 870"/>
                  <a:gd name="T9" fmla="*/ 469 h 753"/>
                  <a:gd name="T10" fmla="*/ 862 w 870"/>
                  <a:gd name="T11" fmla="*/ 382 h 753"/>
                  <a:gd name="T12" fmla="*/ 794 w 870"/>
                  <a:gd name="T13" fmla="*/ 271 h 753"/>
                  <a:gd name="T14" fmla="*/ 720 w 870"/>
                  <a:gd name="T15" fmla="*/ 304 h 753"/>
                  <a:gd name="T16" fmla="*/ 753 w 870"/>
                  <a:gd name="T17" fmla="*/ 83 h 753"/>
                  <a:gd name="T18" fmla="*/ 200 w 870"/>
                  <a:gd name="T19" fmla="*/ 0 h 753"/>
                  <a:gd name="T20" fmla="*/ 166 w 870"/>
                  <a:gd name="T21" fmla="*/ 220 h 753"/>
                  <a:gd name="T22" fmla="*/ 105 w 870"/>
                  <a:gd name="T23" fmla="*/ 167 h 753"/>
                  <a:gd name="T24" fmla="*/ 8 w 870"/>
                  <a:gd name="T25" fmla="*/ 254 h 753"/>
                  <a:gd name="T26" fmla="*/ 75 w 870"/>
                  <a:gd name="T27" fmla="*/ 366 h 753"/>
                  <a:gd name="T28" fmla="*/ 150 w 870"/>
                  <a:gd name="T29" fmla="*/ 333 h 753"/>
                  <a:gd name="T30" fmla="*/ 116 w 870"/>
                  <a:gd name="T31" fmla="*/ 553 h 753"/>
                  <a:gd name="T32" fmla="*/ 337 w 870"/>
                  <a:gd name="T33" fmla="*/ 587 h 753"/>
                  <a:gd name="T34" fmla="*/ 284 w 870"/>
                  <a:gd name="T35" fmla="*/ 648 h 753"/>
                  <a:gd name="T36" fmla="*/ 371 w 870"/>
                  <a:gd name="T37" fmla="*/ 745 h 753"/>
                  <a:gd name="T38" fmla="*/ 482 w 870"/>
                  <a:gd name="T39" fmla="*/ 67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0" h="753">
                    <a:moveTo>
                      <a:pt x="482" y="678"/>
                    </a:moveTo>
                    <a:cubicBezTo>
                      <a:pt x="486" y="650"/>
                      <a:pt x="473" y="622"/>
                      <a:pt x="449" y="603"/>
                    </a:cubicBezTo>
                    <a:cubicBezTo>
                      <a:pt x="670" y="637"/>
                      <a:pt x="670" y="637"/>
                      <a:pt x="670" y="637"/>
                    </a:cubicBezTo>
                    <a:cubicBezTo>
                      <a:pt x="703" y="416"/>
                      <a:pt x="703" y="416"/>
                      <a:pt x="703" y="416"/>
                    </a:cubicBezTo>
                    <a:cubicBezTo>
                      <a:pt x="714" y="444"/>
                      <a:pt x="736" y="465"/>
                      <a:pt x="765" y="469"/>
                    </a:cubicBezTo>
                    <a:cubicBezTo>
                      <a:pt x="810" y="476"/>
                      <a:pt x="853" y="437"/>
                      <a:pt x="862" y="382"/>
                    </a:cubicBezTo>
                    <a:cubicBezTo>
                      <a:pt x="870" y="327"/>
                      <a:pt x="840" y="278"/>
                      <a:pt x="794" y="271"/>
                    </a:cubicBezTo>
                    <a:cubicBezTo>
                      <a:pt x="766" y="267"/>
                      <a:pt x="739" y="280"/>
                      <a:pt x="720" y="304"/>
                    </a:cubicBezTo>
                    <a:cubicBezTo>
                      <a:pt x="753" y="83"/>
                      <a:pt x="753" y="83"/>
                      <a:pt x="753" y="83"/>
                    </a:cubicBezTo>
                    <a:cubicBezTo>
                      <a:pt x="200" y="0"/>
                      <a:pt x="200" y="0"/>
                      <a:pt x="200" y="0"/>
                    </a:cubicBezTo>
                    <a:cubicBezTo>
                      <a:pt x="166" y="220"/>
                      <a:pt x="166" y="220"/>
                      <a:pt x="166" y="220"/>
                    </a:cubicBezTo>
                    <a:cubicBezTo>
                      <a:pt x="155" y="192"/>
                      <a:pt x="133" y="171"/>
                      <a:pt x="105" y="167"/>
                    </a:cubicBezTo>
                    <a:cubicBezTo>
                      <a:pt x="60" y="160"/>
                      <a:pt x="16" y="199"/>
                      <a:pt x="8" y="254"/>
                    </a:cubicBezTo>
                    <a:cubicBezTo>
                      <a:pt x="0" y="309"/>
                      <a:pt x="30" y="359"/>
                      <a:pt x="75" y="366"/>
                    </a:cubicBezTo>
                    <a:cubicBezTo>
                      <a:pt x="103" y="370"/>
                      <a:pt x="131" y="356"/>
                      <a:pt x="150" y="333"/>
                    </a:cubicBezTo>
                    <a:cubicBezTo>
                      <a:pt x="116" y="553"/>
                      <a:pt x="116" y="553"/>
                      <a:pt x="116" y="553"/>
                    </a:cubicBezTo>
                    <a:cubicBezTo>
                      <a:pt x="337" y="587"/>
                      <a:pt x="337" y="587"/>
                      <a:pt x="337" y="587"/>
                    </a:cubicBezTo>
                    <a:cubicBezTo>
                      <a:pt x="309" y="598"/>
                      <a:pt x="288" y="620"/>
                      <a:pt x="284" y="648"/>
                    </a:cubicBezTo>
                    <a:cubicBezTo>
                      <a:pt x="277" y="693"/>
                      <a:pt x="316" y="737"/>
                      <a:pt x="371" y="745"/>
                    </a:cubicBezTo>
                    <a:cubicBezTo>
                      <a:pt x="426" y="753"/>
                      <a:pt x="475" y="723"/>
                      <a:pt x="482" y="678"/>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0" name="işḻîdé">
                <a:extLst>
                  <a:ext uri="{FF2B5EF4-FFF2-40B4-BE49-F238E27FC236}">
                    <a16:creationId xmlns:a16="http://schemas.microsoft.com/office/drawing/2014/main" id="{42F55A8A-E5E9-4F39-894D-50F9297AED82}"/>
                  </a:ext>
                </a:extLst>
              </p:cNvPr>
              <p:cNvSpPr/>
              <p:nvPr/>
            </p:nvSpPr>
            <p:spPr bwMode="auto">
              <a:xfrm>
                <a:off x="6538913" y="1323975"/>
                <a:ext cx="1693862" cy="2152650"/>
              </a:xfrm>
              <a:custGeom>
                <a:avLst/>
                <a:gdLst>
                  <a:gd name="T0" fmla="*/ 491 w 560"/>
                  <a:gd name="T1" fmla="*/ 532 h 712"/>
                  <a:gd name="T2" fmla="*/ 408 w 560"/>
                  <a:gd name="T3" fmla="*/ 432 h 712"/>
                  <a:gd name="T4" fmla="*/ 491 w 560"/>
                  <a:gd name="T5" fmla="*/ 331 h 712"/>
                  <a:gd name="T6" fmla="*/ 560 w 560"/>
                  <a:gd name="T7" fmla="*/ 375 h 712"/>
                  <a:gd name="T8" fmla="*/ 560 w 560"/>
                  <a:gd name="T9" fmla="*/ 152 h 712"/>
                  <a:gd name="T10" fmla="*/ 335 w 560"/>
                  <a:gd name="T11" fmla="*/ 152 h 712"/>
                  <a:gd name="T12" fmla="*/ 379 w 560"/>
                  <a:gd name="T13" fmla="*/ 83 h 712"/>
                  <a:gd name="T14" fmla="*/ 278 w 560"/>
                  <a:gd name="T15" fmla="*/ 0 h 712"/>
                  <a:gd name="T16" fmla="*/ 178 w 560"/>
                  <a:gd name="T17" fmla="*/ 83 h 712"/>
                  <a:gd name="T18" fmla="*/ 222 w 560"/>
                  <a:gd name="T19" fmla="*/ 152 h 712"/>
                  <a:gd name="T20" fmla="*/ 0 w 560"/>
                  <a:gd name="T21" fmla="*/ 152 h 712"/>
                  <a:gd name="T22" fmla="*/ 0 w 560"/>
                  <a:gd name="T23" fmla="*/ 381 h 712"/>
                  <a:gd name="T24" fmla="*/ 71 w 560"/>
                  <a:gd name="T25" fmla="*/ 331 h 712"/>
                  <a:gd name="T26" fmla="*/ 155 w 560"/>
                  <a:gd name="T27" fmla="*/ 432 h 712"/>
                  <a:gd name="T28" fmla="*/ 71 w 560"/>
                  <a:gd name="T29" fmla="*/ 532 h 712"/>
                  <a:gd name="T30" fmla="*/ 0 w 560"/>
                  <a:gd name="T31" fmla="*/ 483 h 712"/>
                  <a:gd name="T32" fmla="*/ 0 w 560"/>
                  <a:gd name="T33" fmla="*/ 712 h 712"/>
                  <a:gd name="T34" fmla="*/ 560 w 560"/>
                  <a:gd name="T35" fmla="*/ 712 h 712"/>
                  <a:gd name="T36" fmla="*/ 560 w 560"/>
                  <a:gd name="T37" fmla="*/ 489 h 712"/>
                  <a:gd name="T38" fmla="*/ 491 w 560"/>
                  <a:gd name="T39" fmla="*/ 53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712">
                    <a:moveTo>
                      <a:pt x="491" y="532"/>
                    </a:moveTo>
                    <a:cubicBezTo>
                      <a:pt x="446" y="532"/>
                      <a:pt x="408" y="487"/>
                      <a:pt x="408" y="432"/>
                    </a:cubicBezTo>
                    <a:cubicBezTo>
                      <a:pt x="408" y="376"/>
                      <a:pt x="446" y="331"/>
                      <a:pt x="491" y="331"/>
                    </a:cubicBezTo>
                    <a:cubicBezTo>
                      <a:pt x="520" y="331"/>
                      <a:pt x="545" y="349"/>
                      <a:pt x="560" y="375"/>
                    </a:cubicBezTo>
                    <a:cubicBezTo>
                      <a:pt x="560" y="152"/>
                      <a:pt x="560" y="152"/>
                      <a:pt x="560" y="152"/>
                    </a:cubicBezTo>
                    <a:cubicBezTo>
                      <a:pt x="335" y="152"/>
                      <a:pt x="335" y="152"/>
                      <a:pt x="335" y="152"/>
                    </a:cubicBezTo>
                    <a:cubicBezTo>
                      <a:pt x="361" y="137"/>
                      <a:pt x="379" y="112"/>
                      <a:pt x="379" y="83"/>
                    </a:cubicBezTo>
                    <a:cubicBezTo>
                      <a:pt x="379" y="37"/>
                      <a:pt x="334" y="0"/>
                      <a:pt x="278" y="0"/>
                    </a:cubicBezTo>
                    <a:cubicBezTo>
                      <a:pt x="223" y="0"/>
                      <a:pt x="178" y="37"/>
                      <a:pt x="178" y="83"/>
                    </a:cubicBezTo>
                    <a:cubicBezTo>
                      <a:pt x="178" y="112"/>
                      <a:pt x="195" y="137"/>
                      <a:pt x="222" y="152"/>
                    </a:cubicBezTo>
                    <a:cubicBezTo>
                      <a:pt x="0" y="152"/>
                      <a:pt x="0" y="152"/>
                      <a:pt x="0" y="152"/>
                    </a:cubicBezTo>
                    <a:cubicBezTo>
                      <a:pt x="0" y="381"/>
                      <a:pt x="0" y="381"/>
                      <a:pt x="0" y="381"/>
                    </a:cubicBezTo>
                    <a:cubicBezTo>
                      <a:pt x="14" y="351"/>
                      <a:pt x="41" y="331"/>
                      <a:pt x="71" y="331"/>
                    </a:cubicBezTo>
                    <a:cubicBezTo>
                      <a:pt x="117" y="331"/>
                      <a:pt x="155" y="376"/>
                      <a:pt x="155" y="432"/>
                    </a:cubicBezTo>
                    <a:cubicBezTo>
                      <a:pt x="155" y="487"/>
                      <a:pt x="117" y="532"/>
                      <a:pt x="71" y="532"/>
                    </a:cubicBezTo>
                    <a:cubicBezTo>
                      <a:pt x="41" y="532"/>
                      <a:pt x="14" y="512"/>
                      <a:pt x="0" y="483"/>
                    </a:cubicBezTo>
                    <a:cubicBezTo>
                      <a:pt x="0" y="712"/>
                      <a:pt x="0" y="712"/>
                      <a:pt x="0" y="712"/>
                    </a:cubicBezTo>
                    <a:cubicBezTo>
                      <a:pt x="560" y="712"/>
                      <a:pt x="560" y="712"/>
                      <a:pt x="560" y="712"/>
                    </a:cubicBezTo>
                    <a:cubicBezTo>
                      <a:pt x="560" y="489"/>
                      <a:pt x="560" y="489"/>
                      <a:pt x="560" y="489"/>
                    </a:cubicBezTo>
                    <a:cubicBezTo>
                      <a:pt x="545" y="515"/>
                      <a:pt x="520" y="532"/>
                      <a:pt x="491" y="532"/>
                    </a:cubicBezTo>
                    <a:close/>
                  </a:path>
                </a:pathLst>
              </a:custGeom>
              <a:solidFill>
                <a:schemeClr val="tx2">
                  <a:lumMod val="20000"/>
                  <a:lumOff val="80000"/>
                </a:schemeClr>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1" name="ïs1íďé">
                <a:extLst>
                  <a:ext uri="{FF2B5EF4-FFF2-40B4-BE49-F238E27FC236}">
                    <a16:creationId xmlns:a16="http://schemas.microsoft.com/office/drawing/2014/main" id="{2A250F74-5E05-446D-9ABE-A4AE42652D33}"/>
                  </a:ext>
                </a:extLst>
              </p:cNvPr>
              <p:cNvSpPr/>
              <p:nvPr/>
            </p:nvSpPr>
            <p:spPr bwMode="auto">
              <a:xfrm>
                <a:off x="6065838" y="3016250"/>
                <a:ext cx="2622550" cy="2151063"/>
              </a:xfrm>
              <a:custGeom>
                <a:avLst/>
                <a:gdLst>
                  <a:gd name="T0" fmla="*/ 536 w 867"/>
                  <a:gd name="T1" fmla="*/ 640 h 712"/>
                  <a:gd name="T2" fmla="*/ 487 w 867"/>
                  <a:gd name="T3" fmla="*/ 712 h 712"/>
                  <a:gd name="T4" fmla="*/ 716 w 867"/>
                  <a:gd name="T5" fmla="*/ 712 h 712"/>
                  <a:gd name="T6" fmla="*/ 716 w 867"/>
                  <a:gd name="T7" fmla="*/ 488 h 712"/>
                  <a:gd name="T8" fmla="*/ 784 w 867"/>
                  <a:gd name="T9" fmla="*/ 532 h 712"/>
                  <a:gd name="T10" fmla="*/ 867 w 867"/>
                  <a:gd name="T11" fmla="*/ 432 h 712"/>
                  <a:gd name="T12" fmla="*/ 784 w 867"/>
                  <a:gd name="T13" fmla="*/ 331 h 712"/>
                  <a:gd name="T14" fmla="*/ 716 w 867"/>
                  <a:gd name="T15" fmla="*/ 375 h 712"/>
                  <a:gd name="T16" fmla="*/ 716 w 867"/>
                  <a:gd name="T17" fmla="*/ 152 h 712"/>
                  <a:gd name="T18" fmla="*/ 493 w 867"/>
                  <a:gd name="T19" fmla="*/ 152 h 712"/>
                  <a:gd name="T20" fmla="*/ 536 w 867"/>
                  <a:gd name="T21" fmla="*/ 83 h 712"/>
                  <a:gd name="T22" fmla="*/ 436 w 867"/>
                  <a:gd name="T23" fmla="*/ 0 h 712"/>
                  <a:gd name="T24" fmla="*/ 336 w 867"/>
                  <a:gd name="T25" fmla="*/ 83 h 712"/>
                  <a:gd name="T26" fmla="*/ 379 w 867"/>
                  <a:gd name="T27" fmla="*/ 152 h 712"/>
                  <a:gd name="T28" fmla="*/ 156 w 867"/>
                  <a:gd name="T29" fmla="*/ 152 h 712"/>
                  <a:gd name="T30" fmla="*/ 156 w 867"/>
                  <a:gd name="T31" fmla="*/ 384 h 712"/>
                  <a:gd name="T32" fmla="*/ 83 w 867"/>
                  <a:gd name="T33" fmla="*/ 331 h 712"/>
                  <a:gd name="T34" fmla="*/ 0 w 867"/>
                  <a:gd name="T35" fmla="*/ 432 h 712"/>
                  <a:gd name="T36" fmla="*/ 83 w 867"/>
                  <a:gd name="T37" fmla="*/ 532 h 712"/>
                  <a:gd name="T38" fmla="*/ 156 w 867"/>
                  <a:gd name="T39" fmla="*/ 479 h 712"/>
                  <a:gd name="T40" fmla="*/ 156 w 867"/>
                  <a:gd name="T41" fmla="*/ 712 h 712"/>
                  <a:gd name="T42" fmla="*/ 385 w 867"/>
                  <a:gd name="T43" fmla="*/ 712 h 712"/>
                  <a:gd name="T44" fmla="*/ 336 w 867"/>
                  <a:gd name="T45" fmla="*/ 640 h 712"/>
                  <a:gd name="T46" fmla="*/ 436 w 867"/>
                  <a:gd name="T47" fmla="*/ 557 h 712"/>
                  <a:gd name="T48" fmla="*/ 536 w 867"/>
                  <a:gd name="T49" fmla="*/ 64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712">
                    <a:moveTo>
                      <a:pt x="536" y="640"/>
                    </a:moveTo>
                    <a:cubicBezTo>
                      <a:pt x="536" y="671"/>
                      <a:pt x="516" y="697"/>
                      <a:pt x="487" y="712"/>
                    </a:cubicBezTo>
                    <a:cubicBezTo>
                      <a:pt x="716" y="712"/>
                      <a:pt x="716" y="712"/>
                      <a:pt x="716" y="712"/>
                    </a:cubicBezTo>
                    <a:cubicBezTo>
                      <a:pt x="716" y="488"/>
                      <a:pt x="716" y="488"/>
                      <a:pt x="716" y="488"/>
                    </a:cubicBezTo>
                    <a:cubicBezTo>
                      <a:pt x="731" y="515"/>
                      <a:pt x="756" y="532"/>
                      <a:pt x="784" y="532"/>
                    </a:cubicBezTo>
                    <a:cubicBezTo>
                      <a:pt x="830" y="532"/>
                      <a:pt x="867" y="487"/>
                      <a:pt x="867" y="432"/>
                    </a:cubicBezTo>
                    <a:cubicBezTo>
                      <a:pt x="867" y="376"/>
                      <a:pt x="830" y="331"/>
                      <a:pt x="784" y="331"/>
                    </a:cubicBezTo>
                    <a:cubicBezTo>
                      <a:pt x="756" y="331"/>
                      <a:pt x="731" y="349"/>
                      <a:pt x="716" y="375"/>
                    </a:cubicBezTo>
                    <a:cubicBezTo>
                      <a:pt x="716" y="152"/>
                      <a:pt x="716" y="152"/>
                      <a:pt x="716" y="152"/>
                    </a:cubicBezTo>
                    <a:cubicBezTo>
                      <a:pt x="493" y="152"/>
                      <a:pt x="493" y="152"/>
                      <a:pt x="493" y="152"/>
                    </a:cubicBezTo>
                    <a:cubicBezTo>
                      <a:pt x="519" y="137"/>
                      <a:pt x="536" y="112"/>
                      <a:pt x="536" y="83"/>
                    </a:cubicBezTo>
                    <a:cubicBezTo>
                      <a:pt x="536" y="37"/>
                      <a:pt x="491" y="0"/>
                      <a:pt x="436" y="0"/>
                    </a:cubicBezTo>
                    <a:cubicBezTo>
                      <a:pt x="381" y="0"/>
                      <a:pt x="336" y="37"/>
                      <a:pt x="336" y="83"/>
                    </a:cubicBezTo>
                    <a:cubicBezTo>
                      <a:pt x="336" y="112"/>
                      <a:pt x="353" y="137"/>
                      <a:pt x="379" y="152"/>
                    </a:cubicBezTo>
                    <a:cubicBezTo>
                      <a:pt x="156" y="152"/>
                      <a:pt x="156" y="152"/>
                      <a:pt x="156" y="152"/>
                    </a:cubicBezTo>
                    <a:cubicBezTo>
                      <a:pt x="156" y="384"/>
                      <a:pt x="156" y="384"/>
                      <a:pt x="156" y="384"/>
                    </a:cubicBezTo>
                    <a:cubicBezTo>
                      <a:pt x="142" y="353"/>
                      <a:pt x="114" y="331"/>
                      <a:pt x="83" y="331"/>
                    </a:cubicBezTo>
                    <a:cubicBezTo>
                      <a:pt x="37" y="331"/>
                      <a:pt x="0" y="376"/>
                      <a:pt x="0" y="432"/>
                    </a:cubicBezTo>
                    <a:cubicBezTo>
                      <a:pt x="0" y="487"/>
                      <a:pt x="37" y="532"/>
                      <a:pt x="83" y="532"/>
                    </a:cubicBezTo>
                    <a:cubicBezTo>
                      <a:pt x="114" y="532"/>
                      <a:pt x="142" y="511"/>
                      <a:pt x="156" y="479"/>
                    </a:cubicBezTo>
                    <a:cubicBezTo>
                      <a:pt x="156" y="712"/>
                      <a:pt x="156" y="712"/>
                      <a:pt x="156" y="712"/>
                    </a:cubicBezTo>
                    <a:cubicBezTo>
                      <a:pt x="385" y="712"/>
                      <a:pt x="385" y="712"/>
                      <a:pt x="385" y="712"/>
                    </a:cubicBezTo>
                    <a:cubicBezTo>
                      <a:pt x="355" y="697"/>
                      <a:pt x="336" y="671"/>
                      <a:pt x="336" y="640"/>
                    </a:cubicBezTo>
                    <a:cubicBezTo>
                      <a:pt x="336" y="594"/>
                      <a:pt x="381" y="557"/>
                      <a:pt x="436" y="557"/>
                    </a:cubicBezTo>
                    <a:cubicBezTo>
                      <a:pt x="491" y="557"/>
                      <a:pt x="536" y="594"/>
                      <a:pt x="536" y="640"/>
                    </a:cubicBezTo>
                    <a:close/>
                  </a:path>
                </a:pathLst>
              </a:custGeom>
              <a:solidFill>
                <a:schemeClr val="tx2">
                  <a:lumMod val="20000"/>
                  <a:lumOff val="80000"/>
                </a:schemeClr>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2" name="í$ḷiḑé">
                <a:extLst>
                  <a:ext uri="{FF2B5EF4-FFF2-40B4-BE49-F238E27FC236}">
                    <a16:creationId xmlns:a16="http://schemas.microsoft.com/office/drawing/2014/main" id="{385D2B24-7420-4268-9849-E47533209394}"/>
                  </a:ext>
                </a:extLst>
              </p:cNvPr>
              <p:cNvSpPr/>
              <p:nvPr/>
            </p:nvSpPr>
            <p:spPr bwMode="auto">
              <a:xfrm>
                <a:off x="5607050" y="3883025"/>
                <a:ext cx="361950" cy="390525"/>
              </a:xfrm>
              <a:custGeom>
                <a:avLst/>
                <a:gdLst>
                  <a:gd name="T0" fmla="*/ 116 w 120"/>
                  <a:gd name="T1" fmla="*/ 65 h 129"/>
                  <a:gd name="T2" fmla="*/ 84 w 120"/>
                  <a:gd name="T3" fmla="*/ 129 h 129"/>
                  <a:gd name="T4" fmla="*/ 19 w 120"/>
                  <a:gd name="T5" fmla="*/ 65 h 129"/>
                  <a:gd name="T6" fmla="*/ 84 w 120"/>
                  <a:gd name="T7" fmla="*/ 0 h 129"/>
                  <a:gd name="T8" fmla="*/ 116 w 120"/>
                  <a:gd name="T9" fmla="*/ 65 h 129"/>
                </a:gdLst>
                <a:ahLst/>
                <a:cxnLst>
                  <a:cxn ang="0">
                    <a:pos x="T0" y="T1"/>
                  </a:cxn>
                  <a:cxn ang="0">
                    <a:pos x="T2" y="T3"/>
                  </a:cxn>
                  <a:cxn ang="0">
                    <a:pos x="T4" y="T5"/>
                  </a:cxn>
                  <a:cxn ang="0">
                    <a:pos x="T6" y="T7"/>
                  </a:cxn>
                  <a:cxn ang="0">
                    <a:pos x="T8" y="T9"/>
                  </a:cxn>
                </a:cxnLst>
                <a:rect l="0" t="0" r="r" b="b"/>
                <a:pathLst>
                  <a:path w="120" h="129">
                    <a:moveTo>
                      <a:pt x="116" y="65"/>
                    </a:moveTo>
                    <a:cubicBezTo>
                      <a:pt x="116" y="100"/>
                      <a:pt x="120" y="129"/>
                      <a:pt x="84" y="129"/>
                    </a:cubicBezTo>
                    <a:cubicBezTo>
                      <a:pt x="48" y="129"/>
                      <a:pt x="19" y="100"/>
                      <a:pt x="19" y="65"/>
                    </a:cubicBezTo>
                    <a:cubicBezTo>
                      <a:pt x="19" y="29"/>
                      <a:pt x="0" y="0"/>
                      <a:pt x="84" y="0"/>
                    </a:cubicBezTo>
                    <a:cubicBezTo>
                      <a:pt x="120" y="0"/>
                      <a:pt x="116" y="29"/>
                      <a:pt x="116" y="65"/>
                    </a:cubicBez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3" name="íśľídè">
                <a:extLst>
                  <a:ext uri="{FF2B5EF4-FFF2-40B4-BE49-F238E27FC236}">
                    <a16:creationId xmlns:a16="http://schemas.microsoft.com/office/drawing/2014/main" id="{B155212F-0986-4225-A073-5879C79F6FD2}"/>
                  </a:ext>
                </a:extLst>
              </p:cNvPr>
              <p:cNvSpPr/>
              <p:nvPr/>
            </p:nvSpPr>
            <p:spPr bwMode="auto">
              <a:xfrm>
                <a:off x="5651500" y="4183063"/>
                <a:ext cx="200025" cy="157163"/>
              </a:xfrm>
              <a:custGeom>
                <a:avLst/>
                <a:gdLst>
                  <a:gd name="T0" fmla="*/ 25 w 66"/>
                  <a:gd name="T1" fmla="*/ 0 h 52"/>
                  <a:gd name="T2" fmla="*/ 0 w 66"/>
                  <a:gd name="T3" fmla="*/ 20 h 52"/>
                  <a:gd name="T4" fmla="*/ 46 w 66"/>
                  <a:gd name="T5" fmla="*/ 50 h 52"/>
                  <a:gd name="T6" fmla="*/ 66 w 66"/>
                  <a:gd name="T7" fmla="*/ 20 h 52"/>
                  <a:gd name="T8" fmla="*/ 25 w 66"/>
                  <a:gd name="T9" fmla="*/ 0 h 52"/>
                </a:gdLst>
                <a:ahLst/>
                <a:cxnLst>
                  <a:cxn ang="0">
                    <a:pos x="T0" y="T1"/>
                  </a:cxn>
                  <a:cxn ang="0">
                    <a:pos x="T2" y="T3"/>
                  </a:cxn>
                  <a:cxn ang="0">
                    <a:pos x="T4" y="T5"/>
                  </a:cxn>
                  <a:cxn ang="0">
                    <a:pos x="T6" y="T7"/>
                  </a:cxn>
                  <a:cxn ang="0">
                    <a:pos x="T8" y="T9"/>
                  </a:cxn>
                </a:cxnLst>
                <a:rect l="0" t="0" r="r" b="b"/>
                <a:pathLst>
                  <a:path w="66" h="52">
                    <a:moveTo>
                      <a:pt x="25" y="0"/>
                    </a:moveTo>
                    <a:cubicBezTo>
                      <a:pt x="0" y="20"/>
                      <a:pt x="0" y="20"/>
                      <a:pt x="0" y="20"/>
                    </a:cubicBezTo>
                    <a:cubicBezTo>
                      <a:pt x="0" y="20"/>
                      <a:pt x="34" y="52"/>
                      <a:pt x="46" y="50"/>
                    </a:cubicBezTo>
                    <a:cubicBezTo>
                      <a:pt x="53" y="48"/>
                      <a:pt x="66" y="20"/>
                      <a:pt x="66" y="20"/>
                    </a:cubicBezTo>
                    <a:lnTo>
                      <a:pt x="25" y="0"/>
                    </a:ln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4" name="îš1ïḑè">
                <a:extLst>
                  <a:ext uri="{FF2B5EF4-FFF2-40B4-BE49-F238E27FC236}">
                    <a16:creationId xmlns:a16="http://schemas.microsoft.com/office/drawing/2014/main" id="{895EDE7B-55C0-40E2-A323-CB6B5FF07B4D}"/>
                  </a:ext>
                </a:extLst>
              </p:cNvPr>
              <p:cNvSpPr/>
              <p:nvPr/>
            </p:nvSpPr>
            <p:spPr bwMode="auto">
              <a:xfrm>
                <a:off x="6445250" y="4600575"/>
                <a:ext cx="98425" cy="234950"/>
              </a:xfrm>
              <a:custGeom>
                <a:avLst/>
                <a:gdLst>
                  <a:gd name="T0" fmla="*/ 11 w 33"/>
                  <a:gd name="T1" fmla="*/ 64 h 78"/>
                  <a:gd name="T2" fmla="*/ 28 w 33"/>
                  <a:gd name="T3" fmla="*/ 70 h 78"/>
                  <a:gd name="T4" fmla="*/ 28 w 33"/>
                  <a:gd name="T5" fmla="*/ 0 h 78"/>
                  <a:gd name="T6" fmla="*/ 8 w 33"/>
                  <a:gd name="T7" fmla="*/ 46 h 78"/>
                  <a:gd name="T8" fmla="*/ 11 w 33"/>
                  <a:gd name="T9" fmla="*/ 64 h 78"/>
                </a:gdLst>
                <a:ahLst/>
                <a:cxnLst>
                  <a:cxn ang="0">
                    <a:pos x="T0" y="T1"/>
                  </a:cxn>
                  <a:cxn ang="0">
                    <a:pos x="T2" y="T3"/>
                  </a:cxn>
                  <a:cxn ang="0">
                    <a:pos x="T4" y="T5"/>
                  </a:cxn>
                  <a:cxn ang="0">
                    <a:pos x="T6" y="T7"/>
                  </a:cxn>
                  <a:cxn ang="0">
                    <a:pos x="T8" y="T9"/>
                  </a:cxn>
                </a:cxnLst>
                <a:rect l="0" t="0" r="r" b="b"/>
                <a:pathLst>
                  <a:path w="33" h="78">
                    <a:moveTo>
                      <a:pt x="11" y="64"/>
                    </a:moveTo>
                    <a:cubicBezTo>
                      <a:pt x="11" y="64"/>
                      <a:pt x="22" y="78"/>
                      <a:pt x="28" y="70"/>
                    </a:cubicBezTo>
                    <a:cubicBezTo>
                      <a:pt x="33" y="61"/>
                      <a:pt x="32" y="0"/>
                      <a:pt x="28" y="0"/>
                    </a:cubicBezTo>
                    <a:cubicBezTo>
                      <a:pt x="23" y="0"/>
                      <a:pt x="17" y="42"/>
                      <a:pt x="8" y="46"/>
                    </a:cubicBezTo>
                    <a:cubicBezTo>
                      <a:pt x="0" y="51"/>
                      <a:pt x="11" y="64"/>
                      <a:pt x="11" y="64"/>
                    </a:cubicBez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5" name="iṣlïḋé">
                <a:extLst>
                  <a:ext uri="{FF2B5EF4-FFF2-40B4-BE49-F238E27FC236}">
                    <a16:creationId xmlns:a16="http://schemas.microsoft.com/office/drawing/2014/main" id="{C340335F-A99F-4716-82F8-F60D034998F3}"/>
                  </a:ext>
                </a:extLst>
              </p:cNvPr>
              <p:cNvSpPr/>
              <p:nvPr/>
            </p:nvSpPr>
            <p:spPr bwMode="auto">
              <a:xfrm>
                <a:off x="5500688" y="4270375"/>
                <a:ext cx="968375" cy="715963"/>
              </a:xfrm>
              <a:custGeom>
                <a:avLst/>
                <a:gdLst>
                  <a:gd name="T0" fmla="*/ 74 w 320"/>
                  <a:gd name="T1" fmla="*/ 38 h 237"/>
                  <a:gd name="T2" fmla="*/ 320 w 320"/>
                  <a:gd name="T3" fmla="*/ 149 h 237"/>
                  <a:gd name="T4" fmla="*/ 318 w 320"/>
                  <a:gd name="T5" fmla="*/ 175 h 237"/>
                  <a:gd name="T6" fmla="*/ 31 w 320"/>
                  <a:gd name="T7" fmla="*/ 99 h 237"/>
                  <a:gd name="T8" fmla="*/ 22 w 320"/>
                  <a:gd name="T9" fmla="*/ 35 h 237"/>
                  <a:gd name="T10" fmla="*/ 74 w 320"/>
                  <a:gd name="T11" fmla="*/ 38 h 237"/>
                </a:gdLst>
                <a:ahLst/>
                <a:cxnLst>
                  <a:cxn ang="0">
                    <a:pos x="T0" y="T1"/>
                  </a:cxn>
                  <a:cxn ang="0">
                    <a:pos x="T2" y="T3"/>
                  </a:cxn>
                  <a:cxn ang="0">
                    <a:pos x="T4" y="T5"/>
                  </a:cxn>
                  <a:cxn ang="0">
                    <a:pos x="T6" y="T7"/>
                  </a:cxn>
                  <a:cxn ang="0">
                    <a:pos x="T8" y="T9"/>
                  </a:cxn>
                  <a:cxn ang="0">
                    <a:pos x="T10" y="T11"/>
                  </a:cxn>
                </a:cxnLst>
                <a:rect l="0" t="0" r="r" b="b"/>
                <a:pathLst>
                  <a:path w="320" h="237">
                    <a:moveTo>
                      <a:pt x="74" y="38"/>
                    </a:moveTo>
                    <a:cubicBezTo>
                      <a:pt x="74" y="38"/>
                      <a:pt x="162" y="170"/>
                      <a:pt x="320" y="149"/>
                    </a:cubicBezTo>
                    <a:cubicBezTo>
                      <a:pt x="318" y="175"/>
                      <a:pt x="318" y="175"/>
                      <a:pt x="318" y="175"/>
                    </a:cubicBezTo>
                    <a:cubicBezTo>
                      <a:pt x="318" y="175"/>
                      <a:pt x="159" y="237"/>
                      <a:pt x="31" y="99"/>
                    </a:cubicBezTo>
                    <a:cubicBezTo>
                      <a:pt x="31" y="99"/>
                      <a:pt x="0" y="71"/>
                      <a:pt x="22" y="35"/>
                    </a:cubicBezTo>
                    <a:cubicBezTo>
                      <a:pt x="43" y="0"/>
                      <a:pt x="74" y="38"/>
                      <a:pt x="74" y="38"/>
                    </a:cubicBezTo>
                    <a:close/>
                  </a:path>
                </a:pathLst>
              </a:custGeom>
              <a:solidFill>
                <a:srgbClr val="317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6" name="išḷïḍè">
                <a:extLst>
                  <a:ext uri="{FF2B5EF4-FFF2-40B4-BE49-F238E27FC236}">
                    <a16:creationId xmlns:a16="http://schemas.microsoft.com/office/drawing/2014/main" id="{8A2A66EB-4B05-466A-8E1D-75F0F1CC53E2}"/>
                  </a:ext>
                </a:extLst>
              </p:cNvPr>
              <p:cNvSpPr/>
              <p:nvPr/>
            </p:nvSpPr>
            <p:spPr bwMode="auto">
              <a:xfrm>
                <a:off x="4965701" y="4645025"/>
                <a:ext cx="588962" cy="1450975"/>
              </a:xfrm>
              <a:custGeom>
                <a:avLst/>
                <a:gdLst>
                  <a:gd name="T0" fmla="*/ 103 w 195"/>
                  <a:gd name="T1" fmla="*/ 0 h 480"/>
                  <a:gd name="T2" fmla="*/ 110 w 195"/>
                  <a:gd name="T3" fmla="*/ 270 h 480"/>
                  <a:gd name="T4" fmla="*/ 56 w 195"/>
                  <a:gd name="T5" fmla="*/ 480 h 480"/>
                  <a:gd name="T6" fmla="*/ 81 w 195"/>
                  <a:gd name="T7" fmla="*/ 480 h 480"/>
                  <a:gd name="T8" fmla="*/ 188 w 195"/>
                  <a:gd name="T9" fmla="*/ 270 h 480"/>
                  <a:gd name="T10" fmla="*/ 163 w 195"/>
                  <a:gd name="T11" fmla="*/ 64 h 480"/>
                  <a:gd name="T12" fmla="*/ 103 w 195"/>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95" h="480">
                    <a:moveTo>
                      <a:pt x="103" y="0"/>
                    </a:moveTo>
                    <a:cubicBezTo>
                      <a:pt x="103" y="0"/>
                      <a:pt x="0" y="157"/>
                      <a:pt x="110" y="270"/>
                    </a:cubicBezTo>
                    <a:cubicBezTo>
                      <a:pt x="110" y="270"/>
                      <a:pt x="56" y="430"/>
                      <a:pt x="56" y="480"/>
                    </a:cubicBezTo>
                    <a:cubicBezTo>
                      <a:pt x="81" y="480"/>
                      <a:pt x="81" y="480"/>
                      <a:pt x="81" y="480"/>
                    </a:cubicBezTo>
                    <a:cubicBezTo>
                      <a:pt x="81" y="480"/>
                      <a:pt x="181" y="292"/>
                      <a:pt x="188" y="270"/>
                    </a:cubicBezTo>
                    <a:cubicBezTo>
                      <a:pt x="195" y="249"/>
                      <a:pt x="135" y="128"/>
                      <a:pt x="163" y="64"/>
                    </a:cubicBezTo>
                    <a:lnTo>
                      <a:pt x="103" y="0"/>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7" name="ïṩḷídè">
                <a:extLst>
                  <a:ext uri="{FF2B5EF4-FFF2-40B4-BE49-F238E27FC236}">
                    <a16:creationId xmlns:a16="http://schemas.microsoft.com/office/drawing/2014/main" id="{DEE0D6A7-8973-4349-9716-1B5BBBF0FE9D}"/>
                  </a:ext>
                </a:extLst>
              </p:cNvPr>
              <p:cNvSpPr/>
              <p:nvPr/>
            </p:nvSpPr>
            <p:spPr bwMode="auto">
              <a:xfrm>
                <a:off x="5249863" y="4881563"/>
                <a:ext cx="812800" cy="1131888"/>
              </a:xfrm>
              <a:custGeom>
                <a:avLst/>
                <a:gdLst>
                  <a:gd name="T0" fmla="*/ 0 w 269"/>
                  <a:gd name="T1" fmla="*/ 0 h 375"/>
                  <a:gd name="T2" fmla="*/ 176 w 269"/>
                  <a:gd name="T3" fmla="*/ 194 h 375"/>
                  <a:gd name="T4" fmla="*/ 250 w 269"/>
                  <a:gd name="T5" fmla="*/ 375 h 375"/>
                  <a:gd name="T6" fmla="*/ 269 w 269"/>
                  <a:gd name="T7" fmla="*/ 360 h 375"/>
                  <a:gd name="T8" fmla="*/ 235 w 269"/>
                  <a:gd name="T9" fmla="*/ 159 h 375"/>
                  <a:gd name="T10" fmla="*/ 87 w 269"/>
                  <a:gd name="T11" fmla="*/ 13 h 375"/>
                  <a:gd name="T12" fmla="*/ 0 w 269"/>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269" h="375">
                    <a:moveTo>
                      <a:pt x="0" y="0"/>
                    </a:moveTo>
                    <a:cubicBezTo>
                      <a:pt x="0" y="0"/>
                      <a:pt x="16" y="162"/>
                      <a:pt x="176" y="194"/>
                    </a:cubicBezTo>
                    <a:cubicBezTo>
                      <a:pt x="176" y="194"/>
                      <a:pt x="219" y="336"/>
                      <a:pt x="250" y="375"/>
                    </a:cubicBezTo>
                    <a:cubicBezTo>
                      <a:pt x="269" y="360"/>
                      <a:pt x="269" y="360"/>
                      <a:pt x="269" y="360"/>
                    </a:cubicBezTo>
                    <a:cubicBezTo>
                      <a:pt x="269" y="360"/>
                      <a:pt x="243" y="180"/>
                      <a:pt x="235" y="159"/>
                    </a:cubicBezTo>
                    <a:cubicBezTo>
                      <a:pt x="227" y="138"/>
                      <a:pt x="105" y="81"/>
                      <a:pt x="87" y="13"/>
                    </a:cubicBezTo>
                    <a:lnTo>
                      <a:pt x="0" y="0"/>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8" name="î$ḷiḑé">
                <a:extLst>
                  <a:ext uri="{FF2B5EF4-FFF2-40B4-BE49-F238E27FC236}">
                    <a16:creationId xmlns:a16="http://schemas.microsoft.com/office/drawing/2014/main" id="{1F6A7132-F6F2-4388-B0B2-E77383910E7D}"/>
                  </a:ext>
                </a:extLst>
              </p:cNvPr>
              <p:cNvSpPr/>
              <p:nvPr/>
            </p:nvSpPr>
            <p:spPr bwMode="auto">
              <a:xfrm>
                <a:off x="5113338" y="4216400"/>
                <a:ext cx="701675" cy="917575"/>
              </a:xfrm>
              <a:custGeom>
                <a:avLst/>
                <a:gdLst>
                  <a:gd name="T0" fmla="*/ 182 w 232"/>
                  <a:gd name="T1" fmla="*/ 0 h 304"/>
                  <a:gd name="T2" fmla="*/ 0 w 232"/>
                  <a:gd name="T3" fmla="*/ 221 h 304"/>
                  <a:gd name="T4" fmla="*/ 172 w 232"/>
                  <a:gd name="T5" fmla="*/ 291 h 304"/>
                  <a:gd name="T6" fmla="*/ 232 w 232"/>
                  <a:gd name="T7" fmla="*/ 34 h 304"/>
                  <a:gd name="T8" fmla="*/ 182 w 232"/>
                  <a:gd name="T9" fmla="*/ 0 h 304"/>
                </a:gdLst>
                <a:ahLst/>
                <a:cxnLst>
                  <a:cxn ang="0">
                    <a:pos x="T0" y="T1"/>
                  </a:cxn>
                  <a:cxn ang="0">
                    <a:pos x="T2" y="T3"/>
                  </a:cxn>
                  <a:cxn ang="0">
                    <a:pos x="T4" y="T5"/>
                  </a:cxn>
                  <a:cxn ang="0">
                    <a:pos x="T6" y="T7"/>
                  </a:cxn>
                  <a:cxn ang="0">
                    <a:pos x="T8" y="T9"/>
                  </a:cxn>
                </a:cxnLst>
                <a:rect l="0" t="0" r="r" b="b"/>
                <a:pathLst>
                  <a:path w="232" h="304">
                    <a:moveTo>
                      <a:pt x="182" y="0"/>
                    </a:moveTo>
                    <a:cubicBezTo>
                      <a:pt x="182" y="0"/>
                      <a:pt x="66" y="56"/>
                      <a:pt x="0" y="221"/>
                    </a:cubicBezTo>
                    <a:cubicBezTo>
                      <a:pt x="0" y="221"/>
                      <a:pt x="107" y="304"/>
                      <a:pt x="172" y="291"/>
                    </a:cubicBezTo>
                    <a:cubicBezTo>
                      <a:pt x="172" y="291"/>
                      <a:pt x="163" y="145"/>
                      <a:pt x="232" y="34"/>
                    </a:cubicBezTo>
                    <a:cubicBezTo>
                      <a:pt x="232" y="34"/>
                      <a:pt x="190" y="20"/>
                      <a:pt x="182" y="0"/>
                    </a:cubicBezTo>
                    <a:close/>
                  </a:path>
                </a:pathLst>
              </a:custGeom>
              <a:solidFill>
                <a:srgbClr val="4DA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49" name="iṣḻîde">
                <a:extLst>
                  <a:ext uri="{FF2B5EF4-FFF2-40B4-BE49-F238E27FC236}">
                    <a16:creationId xmlns:a16="http://schemas.microsoft.com/office/drawing/2014/main" id="{70905191-C197-4B98-86C6-F83693F8A6C0}"/>
                  </a:ext>
                </a:extLst>
              </p:cNvPr>
              <p:cNvSpPr/>
              <p:nvPr/>
            </p:nvSpPr>
            <p:spPr bwMode="auto">
              <a:xfrm>
                <a:off x="6242050" y="4494213"/>
                <a:ext cx="204787" cy="133350"/>
              </a:xfrm>
              <a:custGeom>
                <a:avLst/>
                <a:gdLst>
                  <a:gd name="T0" fmla="*/ 0 w 68"/>
                  <a:gd name="T1" fmla="*/ 30 h 44"/>
                  <a:gd name="T2" fmla="*/ 21 w 68"/>
                  <a:gd name="T3" fmla="*/ 2 h 44"/>
                  <a:gd name="T4" fmla="*/ 20 w 68"/>
                  <a:gd name="T5" fmla="*/ 17 h 44"/>
                  <a:gd name="T6" fmla="*/ 67 w 68"/>
                  <a:gd name="T7" fmla="*/ 32 h 44"/>
                  <a:gd name="T8" fmla="*/ 9 w 68"/>
                  <a:gd name="T9" fmla="*/ 44 h 44"/>
                  <a:gd name="T10" fmla="*/ 0 w 68"/>
                  <a:gd name="T11" fmla="*/ 30 h 44"/>
                </a:gdLst>
                <a:ahLst/>
                <a:cxnLst>
                  <a:cxn ang="0">
                    <a:pos x="T0" y="T1"/>
                  </a:cxn>
                  <a:cxn ang="0">
                    <a:pos x="T2" y="T3"/>
                  </a:cxn>
                  <a:cxn ang="0">
                    <a:pos x="T4" y="T5"/>
                  </a:cxn>
                  <a:cxn ang="0">
                    <a:pos x="T6" y="T7"/>
                  </a:cxn>
                  <a:cxn ang="0">
                    <a:pos x="T8" y="T9"/>
                  </a:cxn>
                  <a:cxn ang="0">
                    <a:pos x="T10" y="T11"/>
                  </a:cxn>
                </a:cxnLst>
                <a:rect l="0" t="0" r="r" b="b"/>
                <a:pathLst>
                  <a:path w="68" h="44">
                    <a:moveTo>
                      <a:pt x="0" y="30"/>
                    </a:moveTo>
                    <a:cubicBezTo>
                      <a:pt x="0" y="30"/>
                      <a:pt x="16" y="0"/>
                      <a:pt x="21" y="2"/>
                    </a:cubicBezTo>
                    <a:cubicBezTo>
                      <a:pt x="26" y="3"/>
                      <a:pt x="20" y="17"/>
                      <a:pt x="20" y="17"/>
                    </a:cubicBezTo>
                    <a:cubicBezTo>
                      <a:pt x="20" y="17"/>
                      <a:pt x="66" y="28"/>
                      <a:pt x="67" y="32"/>
                    </a:cubicBezTo>
                    <a:cubicBezTo>
                      <a:pt x="68" y="37"/>
                      <a:pt x="9" y="44"/>
                      <a:pt x="9" y="44"/>
                    </a:cubicBezTo>
                    <a:lnTo>
                      <a:pt x="0" y="30"/>
                    </a:ln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0" name="îşľîḋe">
                <a:extLst>
                  <a:ext uri="{FF2B5EF4-FFF2-40B4-BE49-F238E27FC236}">
                    <a16:creationId xmlns:a16="http://schemas.microsoft.com/office/drawing/2014/main" id="{54537D4B-B22F-4330-8418-A2B2BF0E0700}"/>
                  </a:ext>
                </a:extLst>
              </p:cNvPr>
              <p:cNvSpPr/>
              <p:nvPr/>
            </p:nvSpPr>
            <p:spPr bwMode="auto">
              <a:xfrm>
                <a:off x="5473700" y="4225925"/>
                <a:ext cx="795337" cy="682625"/>
              </a:xfrm>
              <a:custGeom>
                <a:avLst/>
                <a:gdLst>
                  <a:gd name="T0" fmla="*/ 14 w 263"/>
                  <a:gd name="T1" fmla="*/ 57 h 226"/>
                  <a:gd name="T2" fmla="*/ 111 w 263"/>
                  <a:gd name="T3" fmla="*/ 195 h 226"/>
                  <a:gd name="T4" fmla="*/ 263 w 263"/>
                  <a:gd name="T5" fmla="*/ 133 h 226"/>
                  <a:gd name="T6" fmla="*/ 254 w 263"/>
                  <a:gd name="T7" fmla="*/ 114 h 226"/>
                  <a:gd name="T8" fmla="*/ 152 w 263"/>
                  <a:gd name="T9" fmla="*/ 143 h 226"/>
                  <a:gd name="T10" fmla="*/ 78 w 263"/>
                  <a:gd name="T11" fmla="*/ 29 h 226"/>
                  <a:gd name="T12" fmla="*/ 26 w 263"/>
                  <a:gd name="T13" fmla="*/ 15 h 226"/>
                  <a:gd name="T14" fmla="*/ 14 w 263"/>
                  <a:gd name="T15" fmla="*/ 57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26">
                    <a:moveTo>
                      <a:pt x="14" y="57"/>
                    </a:moveTo>
                    <a:cubicBezTo>
                      <a:pt x="14" y="57"/>
                      <a:pt x="73" y="164"/>
                      <a:pt x="111" y="195"/>
                    </a:cubicBezTo>
                    <a:cubicBezTo>
                      <a:pt x="149" y="226"/>
                      <a:pt x="263" y="133"/>
                      <a:pt x="263" y="133"/>
                    </a:cubicBezTo>
                    <a:cubicBezTo>
                      <a:pt x="254" y="114"/>
                      <a:pt x="254" y="114"/>
                      <a:pt x="254" y="114"/>
                    </a:cubicBezTo>
                    <a:cubicBezTo>
                      <a:pt x="152" y="143"/>
                      <a:pt x="152" y="143"/>
                      <a:pt x="152" y="143"/>
                    </a:cubicBezTo>
                    <a:cubicBezTo>
                      <a:pt x="78" y="29"/>
                      <a:pt x="78" y="29"/>
                      <a:pt x="78" y="29"/>
                    </a:cubicBezTo>
                    <a:cubicBezTo>
                      <a:pt x="78" y="29"/>
                      <a:pt x="52" y="0"/>
                      <a:pt x="26" y="15"/>
                    </a:cubicBezTo>
                    <a:cubicBezTo>
                      <a:pt x="0" y="29"/>
                      <a:pt x="14" y="57"/>
                      <a:pt x="14" y="57"/>
                    </a:cubicBezTo>
                    <a:close/>
                  </a:path>
                </a:pathLst>
              </a:custGeom>
              <a:solidFill>
                <a:srgbClr val="318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1" name="íṥḻiďé">
                <a:extLst>
                  <a:ext uri="{FF2B5EF4-FFF2-40B4-BE49-F238E27FC236}">
                    <a16:creationId xmlns:a16="http://schemas.microsoft.com/office/drawing/2014/main" id="{CB683FAD-52A3-41E0-A7BB-BCC4873EED11}"/>
                  </a:ext>
                </a:extLst>
              </p:cNvPr>
              <p:cNvSpPr/>
              <p:nvPr/>
            </p:nvSpPr>
            <p:spPr bwMode="auto">
              <a:xfrm>
                <a:off x="5110163" y="6096000"/>
                <a:ext cx="215900" cy="95250"/>
              </a:xfrm>
              <a:custGeom>
                <a:avLst/>
                <a:gdLst>
                  <a:gd name="T0" fmla="*/ 33 w 71"/>
                  <a:gd name="T1" fmla="*/ 0 h 32"/>
                  <a:gd name="T2" fmla="*/ 64 w 71"/>
                  <a:gd name="T3" fmla="*/ 25 h 32"/>
                  <a:gd name="T4" fmla="*/ 7 w 71"/>
                  <a:gd name="T5" fmla="*/ 20 h 32"/>
                  <a:gd name="T6" fmla="*/ 8 w 71"/>
                  <a:gd name="T7" fmla="*/ 0 h 32"/>
                  <a:gd name="T8" fmla="*/ 33 w 71"/>
                  <a:gd name="T9" fmla="*/ 0 h 32"/>
                </a:gdLst>
                <a:ahLst/>
                <a:cxnLst>
                  <a:cxn ang="0">
                    <a:pos x="T0" y="T1"/>
                  </a:cxn>
                  <a:cxn ang="0">
                    <a:pos x="T2" y="T3"/>
                  </a:cxn>
                  <a:cxn ang="0">
                    <a:pos x="T4" y="T5"/>
                  </a:cxn>
                  <a:cxn ang="0">
                    <a:pos x="T6" y="T7"/>
                  </a:cxn>
                  <a:cxn ang="0">
                    <a:pos x="T8" y="T9"/>
                  </a:cxn>
                </a:cxnLst>
                <a:rect l="0" t="0" r="r" b="b"/>
                <a:pathLst>
                  <a:path w="71" h="32">
                    <a:moveTo>
                      <a:pt x="33" y="0"/>
                    </a:moveTo>
                    <a:cubicBezTo>
                      <a:pt x="33" y="0"/>
                      <a:pt x="48" y="22"/>
                      <a:pt x="64" y="25"/>
                    </a:cubicBezTo>
                    <a:cubicBezTo>
                      <a:pt x="71" y="32"/>
                      <a:pt x="19" y="29"/>
                      <a:pt x="7" y="20"/>
                    </a:cubicBezTo>
                    <a:cubicBezTo>
                      <a:pt x="0" y="14"/>
                      <a:pt x="8" y="0"/>
                      <a:pt x="8" y="0"/>
                    </a:cubicBezTo>
                    <a:lnTo>
                      <a:pt x="33" y="0"/>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2" name="ïṩḷïḑé">
                <a:extLst>
                  <a:ext uri="{FF2B5EF4-FFF2-40B4-BE49-F238E27FC236}">
                    <a16:creationId xmlns:a16="http://schemas.microsoft.com/office/drawing/2014/main" id="{1F300114-C257-4387-8816-87FE09E1F6A7}"/>
                  </a:ext>
                </a:extLst>
              </p:cNvPr>
              <p:cNvSpPr/>
              <p:nvPr/>
            </p:nvSpPr>
            <p:spPr bwMode="auto">
              <a:xfrm>
                <a:off x="6002338" y="5943600"/>
                <a:ext cx="200025" cy="115888"/>
              </a:xfrm>
              <a:custGeom>
                <a:avLst/>
                <a:gdLst>
                  <a:gd name="T0" fmla="*/ 17 w 66"/>
                  <a:gd name="T1" fmla="*/ 4 h 38"/>
                  <a:gd name="T2" fmla="*/ 56 w 66"/>
                  <a:gd name="T3" fmla="*/ 0 h 38"/>
                  <a:gd name="T4" fmla="*/ 12 w 66"/>
                  <a:gd name="T5" fmla="*/ 36 h 38"/>
                  <a:gd name="T6" fmla="*/ 0 w 66"/>
                  <a:gd name="T7" fmla="*/ 21 h 38"/>
                  <a:gd name="T8" fmla="*/ 17 w 66"/>
                  <a:gd name="T9" fmla="*/ 4 h 38"/>
                </a:gdLst>
                <a:ahLst/>
                <a:cxnLst>
                  <a:cxn ang="0">
                    <a:pos x="T0" y="T1"/>
                  </a:cxn>
                  <a:cxn ang="0">
                    <a:pos x="T2" y="T3"/>
                  </a:cxn>
                  <a:cxn ang="0">
                    <a:pos x="T4" y="T5"/>
                  </a:cxn>
                  <a:cxn ang="0">
                    <a:pos x="T6" y="T7"/>
                  </a:cxn>
                  <a:cxn ang="0">
                    <a:pos x="T8" y="T9"/>
                  </a:cxn>
                </a:cxnLst>
                <a:rect l="0" t="0" r="r" b="b"/>
                <a:pathLst>
                  <a:path w="66" h="38">
                    <a:moveTo>
                      <a:pt x="17" y="4"/>
                    </a:moveTo>
                    <a:cubicBezTo>
                      <a:pt x="17" y="4"/>
                      <a:pt x="42" y="9"/>
                      <a:pt x="56" y="0"/>
                    </a:cubicBezTo>
                    <a:cubicBezTo>
                      <a:pt x="66" y="0"/>
                      <a:pt x="27" y="34"/>
                      <a:pt x="12" y="36"/>
                    </a:cubicBezTo>
                    <a:cubicBezTo>
                      <a:pt x="3" y="38"/>
                      <a:pt x="0" y="21"/>
                      <a:pt x="0" y="21"/>
                    </a:cubicBezTo>
                    <a:lnTo>
                      <a:pt x="17" y="4"/>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3" name="îSḷîḋè">
                <a:extLst>
                  <a:ext uri="{FF2B5EF4-FFF2-40B4-BE49-F238E27FC236}">
                    <a16:creationId xmlns:a16="http://schemas.microsoft.com/office/drawing/2014/main" id="{B564EA40-E023-41BB-B3F9-FC372C553A48}"/>
                  </a:ext>
                </a:extLst>
              </p:cNvPr>
              <p:cNvSpPr/>
              <p:nvPr/>
            </p:nvSpPr>
            <p:spPr bwMode="auto">
              <a:xfrm>
                <a:off x="5594350" y="3789363"/>
                <a:ext cx="387350" cy="393700"/>
              </a:xfrm>
              <a:custGeom>
                <a:avLst/>
                <a:gdLst>
                  <a:gd name="T0" fmla="*/ 51 w 128"/>
                  <a:gd name="T1" fmla="*/ 54 h 130"/>
                  <a:gd name="T2" fmla="*/ 128 w 128"/>
                  <a:gd name="T3" fmla="*/ 45 h 130"/>
                  <a:gd name="T4" fmla="*/ 49 w 128"/>
                  <a:gd name="T5" fmla="*/ 20 h 130"/>
                  <a:gd name="T6" fmla="*/ 17 w 128"/>
                  <a:gd name="T7" fmla="*/ 57 h 130"/>
                  <a:gd name="T8" fmla="*/ 5 w 128"/>
                  <a:gd name="T9" fmla="*/ 89 h 130"/>
                  <a:gd name="T10" fmla="*/ 33 w 128"/>
                  <a:gd name="T11" fmla="*/ 130 h 130"/>
                  <a:gd name="T12" fmla="*/ 44 w 128"/>
                  <a:gd name="T13" fmla="*/ 63 h 130"/>
                  <a:gd name="T14" fmla="*/ 51 w 128"/>
                  <a:gd name="T15" fmla="*/ 54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51" y="54"/>
                    </a:moveTo>
                    <a:cubicBezTo>
                      <a:pt x="51" y="54"/>
                      <a:pt x="103" y="82"/>
                      <a:pt x="128" y="45"/>
                    </a:cubicBezTo>
                    <a:cubicBezTo>
                      <a:pt x="128" y="45"/>
                      <a:pt x="96" y="0"/>
                      <a:pt x="49" y="20"/>
                    </a:cubicBezTo>
                    <a:cubicBezTo>
                      <a:pt x="3" y="40"/>
                      <a:pt x="17" y="57"/>
                      <a:pt x="17" y="57"/>
                    </a:cubicBezTo>
                    <a:cubicBezTo>
                      <a:pt x="17" y="57"/>
                      <a:pt x="0" y="66"/>
                      <a:pt x="5" y="89"/>
                    </a:cubicBezTo>
                    <a:cubicBezTo>
                      <a:pt x="10" y="112"/>
                      <a:pt x="33" y="130"/>
                      <a:pt x="33" y="130"/>
                    </a:cubicBezTo>
                    <a:cubicBezTo>
                      <a:pt x="33" y="130"/>
                      <a:pt x="72" y="95"/>
                      <a:pt x="44" y="63"/>
                    </a:cubicBezTo>
                    <a:lnTo>
                      <a:pt x="51" y="54"/>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4" name="îs1îḓé">
                <a:extLst>
                  <a:ext uri="{FF2B5EF4-FFF2-40B4-BE49-F238E27FC236}">
                    <a16:creationId xmlns:a16="http://schemas.microsoft.com/office/drawing/2014/main" id="{49D8C1A8-B38C-4006-AECA-613CFC620CB6}"/>
                  </a:ext>
                </a:extLst>
              </p:cNvPr>
              <p:cNvSpPr/>
              <p:nvPr/>
            </p:nvSpPr>
            <p:spPr bwMode="auto">
              <a:xfrm>
                <a:off x="5908675" y="4056063"/>
                <a:ext cx="76200" cy="106363"/>
              </a:xfrm>
              <a:custGeom>
                <a:avLst/>
                <a:gdLst>
                  <a:gd name="T0" fmla="*/ 6 w 25"/>
                  <a:gd name="T1" fmla="*/ 0 h 35"/>
                  <a:gd name="T2" fmla="*/ 24 w 25"/>
                  <a:gd name="T3" fmla="*/ 32 h 35"/>
                  <a:gd name="T4" fmla="*/ 7 w 25"/>
                  <a:gd name="T5" fmla="*/ 35 h 35"/>
                  <a:gd name="T6" fmla="*/ 6 w 25"/>
                  <a:gd name="T7" fmla="*/ 0 h 35"/>
                </a:gdLst>
                <a:ahLst/>
                <a:cxnLst>
                  <a:cxn ang="0">
                    <a:pos x="T0" y="T1"/>
                  </a:cxn>
                  <a:cxn ang="0">
                    <a:pos x="T2" y="T3"/>
                  </a:cxn>
                  <a:cxn ang="0">
                    <a:pos x="T4" y="T5"/>
                  </a:cxn>
                  <a:cxn ang="0">
                    <a:pos x="T6" y="T7"/>
                  </a:cxn>
                </a:cxnLst>
                <a:rect l="0" t="0" r="r" b="b"/>
                <a:pathLst>
                  <a:path w="25" h="35">
                    <a:moveTo>
                      <a:pt x="6" y="0"/>
                    </a:moveTo>
                    <a:cubicBezTo>
                      <a:pt x="6" y="0"/>
                      <a:pt x="23" y="22"/>
                      <a:pt x="24" y="32"/>
                    </a:cubicBezTo>
                    <a:cubicBezTo>
                      <a:pt x="25" y="35"/>
                      <a:pt x="7" y="35"/>
                      <a:pt x="7" y="35"/>
                    </a:cubicBezTo>
                    <a:cubicBezTo>
                      <a:pt x="7" y="35"/>
                      <a:pt x="0" y="16"/>
                      <a:pt x="6" y="0"/>
                    </a:cubicBezTo>
                    <a:close/>
                  </a:path>
                </a:pathLst>
              </a:custGeom>
              <a:solidFill>
                <a:srgbClr val="E26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5" name="îṣḷîḍé">
                <a:extLst>
                  <a:ext uri="{FF2B5EF4-FFF2-40B4-BE49-F238E27FC236}">
                    <a16:creationId xmlns:a16="http://schemas.microsoft.com/office/drawing/2014/main" id="{55F014BA-5B16-4933-ACE5-580A736498BF}"/>
                  </a:ext>
                </a:extLst>
              </p:cNvPr>
              <p:cNvSpPr/>
              <p:nvPr/>
            </p:nvSpPr>
            <p:spPr bwMode="auto">
              <a:xfrm>
                <a:off x="9737725" y="3875088"/>
                <a:ext cx="157162" cy="193675"/>
              </a:xfrm>
              <a:custGeom>
                <a:avLst/>
                <a:gdLst>
                  <a:gd name="T0" fmla="*/ 18 w 52"/>
                  <a:gd name="T1" fmla="*/ 61 h 64"/>
                  <a:gd name="T2" fmla="*/ 2 w 52"/>
                  <a:gd name="T3" fmla="*/ 54 h 64"/>
                  <a:gd name="T4" fmla="*/ 49 w 52"/>
                  <a:gd name="T5" fmla="*/ 3 h 64"/>
                  <a:gd name="T6" fmla="*/ 31 w 52"/>
                  <a:gd name="T7" fmla="*/ 50 h 64"/>
                  <a:gd name="T8" fmla="*/ 18 w 52"/>
                  <a:gd name="T9" fmla="*/ 61 h 64"/>
                </a:gdLst>
                <a:ahLst/>
                <a:cxnLst>
                  <a:cxn ang="0">
                    <a:pos x="T0" y="T1"/>
                  </a:cxn>
                  <a:cxn ang="0">
                    <a:pos x="T2" y="T3"/>
                  </a:cxn>
                  <a:cxn ang="0">
                    <a:pos x="T4" y="T5"/>
                  </a:cxn>
                  <a:cxn ang="0">
                    <a:pos x="T6" y="T7"/>
                  </a:cxn>
                  <a:cxn ang="0">
                    <a:pos x="T8" y="T9"/>
                  </a:cxn>
                </a:cxnLst>
                <a:rect l="0" t="0" r="r" b="b"/>
                <a:pathLst>
                  <a:path w="52" h="64">
                    <a:moveTo>
                      <a:pt x="18" y="61"/>
                    </a:moveTo>
                    <a:cubicBezTo>
                      <a:pt x="18" y="61"/>
                      <a:pt x="0" y="64"/>
                      <a:pt x="2" y="54"/>
                    </a:cubicBezTo>
                    <a:cubicBezTo>
                      <a:pt x="3" y="44"/>
                      <a:pt x="46" y="0"/>
                      <a:pt x="49" y="3"/>
                    </a:cubicBezTo>
                    <a:cubicBezTo>
                      <a:pt x="52" y="5"/>
                      <a:pt x="28" y="41"/>
                      <a:pt x="31" y="50"/>
                    </a:cubicBezTo>
                    <a:cubicBezTo>
                      <a:pt x="35" y="58"/>
                      <a:pt x="18" y="61"/>
                      <a:pt x="18" y="61"/>
                    </a:cubicBez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6" name="i$lídé">
                <a:extLst>
                  <a:ext uri="{FF2B5EF4-FFF2-40B4-BE49-F238E27FC236}">
                    <a16:creationId xmlns:a16="http://schemas.microsoft.com/office/drawing/2014/main" id="{627E49F5-8574-48BD-84C9-09E450FC9AA9}"/>
                  </a:ext>
                </a:extLst>
              </p:cNvPr>
              <p:cNvSpPr/>
              <p:nvPr/>
            </p:nvSpPr>
            <p:spPr bwMode="auto">
              <a:xfrm>
                <a:off x="9810750" y="4006850"/>
                <a:ext cx="968375" cy="530225"/>
              </a:xfrm>
              <a:custGeom>
                <a:avLst/>
                <a:gdLst>
                  <a:gd name="T0" fmla="*/ 271 w 320"/>
                  <a:gd name="T1" fmla="*/ 89 h 175"/>
                  <a:gd name="T2" fmla="*/ 16 w 320"/>
                  <a:gd name="T3" fmla="*/ 0 h 175"/>
                  <a:gd name="T4" fmla="*/ 0 w 320"/>
                  <a:gd name="T5" fmla="*/ 21 h 175"/>
                  <a:gd name="T6" fmla="*/ 260 w 320"/>
                  <a:gd name="T7" fmla="*/ 163 h 175"/>
                  <a:gd name="T8" fmla="*/ 311 w 320"/>
                  <a:gd name="T9" fmla="*/ 124 h 175"/>
                  <a:gd name="T10" fmla="*/ 271 w 320"/>
                  <a:gd name="T11" fmla="*/ 89 h 175"/>
                </a:gdLst>
                <a:ahLst/>
                <a:cxnLst>
                  <a:cxn ang="0">
                    <a:pos x="T0" y="T1"/>
                  </a:cxn>
                  <a:cxn ang="0">
                    <a:pos x="T2" y="T3"/>
                  </a:cxn>
                  <a:cxn ang="0">
                    <a:pos x="T4" y="T5"/>
                  </a:cxn>
                  <a:cxn ang="0">
                    <a:pos x="T6" y="T7"/>
                  </a:cxn>
                  <a:cxn ang="0">
                    <a:pos x="T8" y="T9"/>
                  </a:cxn>
                  <a:cxn ang="0">
                    <a:pos x="T10" y="T11"/>
                  </a:cxn>
                </a:cxnLst>
                <a:rect l="0" t="0" r="r" b="b"/>
                <a:pathLst>
                  <a:path w="320" h="175">
                    <a:moveTo>
                      <a:pt x="271" y="89"/>
                    </a:moveTo>
                    <a:cubicBezTo>
                      <a:pt x="271" y="89"/>
                      <a:pt x="116" y="125"/>
                      <a:pt x="16" y="0"/>
                    </a:cubicBezTo>
                    <a:cubicBezTo>
                      <a:pt x="0" y="21"/>
                      <a:pt x="0" y="21"/>
                      <a:pt x="0" y="21"/>
                    </a:cubicBezTo>
                    <a:cubicBezTo>
                      <a:pt x="0" y="21"/>
                      <a:pt x="72" y="175"/>
                      <a:pt x="260" y="163"/>
                    </a:cubicBezTo>
                    <a:cubicBezTo>
                      <a:pt x="260" y="163"/>
                      <a:pt x="302" y="164"/>
                      <a:pt x="311" y="124"/>
                    </a:cubicBezTo>
                    <a:cubicBezTo>
                      <a:pt x="320" y="83"/>
                      <a:pt x="271" y="89"/>
                      <a:pt x="271" y="89"/>
                    </a:cubicBezTo>
                    <a:close/>
                  </a:path>
                </a:pathLst>
              </a:custGeom>
              <a:solidFill>
                <a:srgbClr val="3175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7" name="îṩliḋe">
                <a:extLst>
                  <a:ext uri="{FF2B5EF4-FFF2-40B4-BE49-F238E27FC236}">
                    <a16:creationId xmlns:a16="http://schemas.microsoft.com/office/drawing/2014/main" id="{257BB76D-5C38-4F1F-899E-D9C8345384BA}"/>
                  </a:ext>
                </a:extLst>
              </p:cNvPr>
              <p:cNvSpPr/>
              <p:nvPr/>
            </p:nvSpPr>
            <p:spPr bwMode="auto">
              <a:xfrm>
                <a:off x="10518775" y="4822825"/>
                <a:ext cx="423862" cy="1306513"/>
              </a:xfrm>
              <a:custGeom>
                <a:avLst/>
                <a:gdLst>
                  <a:gd name="T0" fmla="*/ 0 w 140"/>
                  <a:gd name="T1" fmla="*/ 38 h 432"/>
                  <a:gd name="T2" fmla="*/ 45 w 140"/>
                  <a:gd name="T3" fmla="*/ 268 h 432"/>
                  <a:gd name="T4" fmla="*/ 99 w 140"/>
                  <a:gd name="T5" fmla="*/ 411 h 432"/>
                  <a:gd name="T6" fmla="*/ 73 w 140"/>
                  <a:gd name="T7" fmla="*/ 430 h 432"/>
                  <a:gd name="T8" fmla="*/ 132 w 140"/>
                  <a:gd name="T9" fmla="*/ 422 h 432"/>
                  <a:gd name="T10" fmla="*/ 116 w 140"/>
                  <a:gd name="T11" fmla="*/ 131 h 432"/>
                  <a:gd name="T12" fmla="*/ 113 w 140"/>
                  <a:gd name="T13" fmla="*/ 17 h 432"/>
                  <a:gd name="T14" fmla="*/ 0 w 140"/>
                  <a:gd name="T15" fmla="*/ 38 h 4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432">
                    <a:moveTo>
                      <a:pt x="0" y="38"/>
                    </a:moveTo>
                    <a:cubicBezTo>
                      <a:pt x="0" y="38"/>
                      <a:pt x="14" y="200"/>
                      <a:pt x="45" y="268"/>
                    </a:cubicBezTo>
                    <a:cubicBezTo>
                      <a:pt x="76" y="337"/>
                      <a:pt x="99" y="411"/>
                      <a:pt x="99" y="411"/>
                    </a:cubicBezTo>
                    <a:cubicBezTo>
                      <a:pt x="73" y="430"/>
                      <a:pt x="73" y="430"/>
                      <a:pt x="73" y="430"/>
                    </a:cubicBezTo>
                    <a:cubicBezTo>
                      <a:pt x="73" y="430"/>
                      <a:pt x="118" y="432"/>
                      <a:pt x="132" y="422"/>
                    </a:cubicBezTo>
                    <a:cubicBezTo>
                      <a:pt x="140" y="408"/>
                      <a:pt x="113" y="178"/>
                      <a:pt x="116" y="131"/>
                    </a:cubicBezTo>
                    <a:cubicBezTo>
                      <a:pt x="118" y="83"/>
                      <a:pt x="113" y="17"/>
                      <a:pt x="113" y="17"/>
                    </a:cubicBezTo>
                    <a:cubicBezTo>
                      <a:pt x="113" y="17"/>
                      <a:pt x="40" y="0"/>
                      <a:pt x="0" y="38"/>
                    </a:cubicBez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8" name="ïś1iďe">
                <a:extLst>
                  <a:ext uri="{FF2B5EF4-FFF2-40B4-BE49-F238E27FC236}">
                    <a16:creationId xmlns:a16="http://schemas.microsoft.com/office/drawing/2014/main" id="{2F2FC938-8DE0-42F8-A6CC-27C066CC8751}"/>
                  </a:ext>
                </a:extLst>
              </p:cNvPr>
              <p:cNvSpPr/>
              <p:nvPr/>
            </p:nvSpPr>
            <p:spPr bwMode="auto">
              <a:xfrm>
                <a:off x="10001250" y="4908550"/>
                <a:ext cx="731837" cy="1204913"/>
              </a:xfrm>
              <a:custGeom>
                <a:avLst/>
                <a:gdLst>
                  <a:gd name="T0" fmla="*/ 9 w 242"/>
                  <a:gd name="T1" fmla="*/ 373 h 399"/>
                  <a:gd name="T2" fmla="*/ 43 w 242"/>
                  <a:gd name="T3" fmla="*/ 370 h 399"/>
                  <a:gd name="T4" fmla="*/ 41 w 242"/>
                  <a:gd name="T5" fmla="*/ 184 h 399"/>
                  <a:gd name="T6" fmla="*/ 151 w 242"/>
                  <a:gd name="T7" fmla="*/ 26 h 399"/>
                  <a:gd name="T8" fmla="*/ 229 w 242"/>
                  <a:gd name="T9" fmla="*/ 0 h 399"/>
                  <a:gd name="T10" fmla="*/ 101 w 242"/>
                  <a:gd name="T11" fmla="*/ 207 h 399"/>
                  <a:gd name="T12" fmla="*/ 64 w 242"/>
                  <a:gd name="T13" fmla="*/ 382 h 399"/>
                  <a:gd name="T14" fmla="*/ 64 w 242"/>
                  <a:gd name="T15" fmla="*/ 382 h 399"/>
                  <a:gd name="T16" fmla="*/ 56 w 242"/>
                  <a:gd name="T17" fmla="*/ 398 h 399"/>
                  <a:gd name="T18" fmla="*/ 9 w 242"/>
                  <a:gd name="T19" fmla="*/ 37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399">
                    <a:moveTo>
                      <a:pt x="9" y="373"/>
                    </a:moveTo>
                    <a:cubicBezTo>
                      <a:pt x="20" y="377"/>
                      <a:pt x="37" y="372"/>
                      <a:pt x="43" y="370"/>
                    </a:cubicBezTo>
                    <a:cubicBezTo>
                      <a:pt x="42" y="347"/>
                      <a:pt x="38" y="203"/>
                      <a:pt x="41" y="184"/>
                    </a:cubicBezTo>
                    <a:cubicBezTo>
                      <a:pt x="45" y="164"/>
                      <a:pt x="147" y="91"/>
                      <a:pt x="151" y="26"/>
                    </a:cubicBezTo>
                    <a:cubicBezTo>
                      <a:pt x="229" y="0"/>
                      <a:pt x="229" y="0"/>
                      <a:pt x="229" y="0"/>
                    </a:cubicBezTo>
                    <a:cubicBezTo>
                      <a:pt x="229" y="0"/>
                      <a:pt x="242" y="150"/>
                      <a:pt x="101" y="207"/>
                    </a:cubicBezTo>
                    <a:cubicBezTo>
                      <a:pt x="101" y="207"/>
                      <a:pt x="86" y="339"/>
                      <a:pt x="64" y="382"/>
                    </a:cubicBezTo>
                    <a:cubicBezTo>
                      <a:pt x="64" y="382"/>
                      <a:pt x="64" y="382"/>
                      <a:pt x="64" y="382"/>
                    </a:cubicBezTo>
                    <a:cubicBezTo>
                      <a:pt x="64" y="382"/>
                      <a:pt x="64" y="398"/>
                      <a:pt x="56" y="398"/>
                    </a:cubicBezTo>
                    <a:cubicBezTo>
                      <a:pt x="41" y="399"/>
                      <a:pt x="0" y="375"/>
                      <a:pt x="9" y="373"/>
                    </a:cubicBez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59" name="íşḷïde">
                <a:extLst>
                  <a:ext uri="{FF2B5EF4-FFF2-40B4-BE49-F238E27FC236}">
                    <a16:creationId xmlns:a16="http://schemas.microsoft.com/office/drawing/2014/main" id="{D695CFF9-3537-4E5C-B345-A679580C3D9D}"/>
                  </a:ext>
                </a:extLst>
              </p:cNvPr>
              <p:cNvSpPr/>
              <p:nvPr/>
            </p:nvSpPr>
            <p:spPr bwMode="auto">
              <a:xfrm>
                <a:off x="10502900" y="3792538"/>
                <a:ext cx="363537" cy="393700"/>
              </a:xfrm>
              <a:custGeom>
                <a:avLst/>
                <a:gdLst>
                  <a:gd name="T0" fmla="*/ 4 w 120"/>
                  <a:gd name="T1" fmla="*/ 65 h 130"/>
                  <a:gd name="T2" fmla="*/ 36 w 120"/>
                  <a:gd name="T3" fmla="*/ 130 h 130"/>
                  <a:gd name="T4" fmla="*/ 101 w 120"/>
                  <a:gd name="T5" fmla="*/ 65 h 130"/>
                  <a:gd name="T6" fmla="*/ 36 w 120"/>
                  <a:gd name="T7" fmla="*/ 0 h 130"/>
                  <a:gd name="T8" fmla="*/ 4 w 120"/>
                  <a:gd name="T9" fmla="*/ 65 h 130"/>
                </a:gdLst>
                <a:ahLst/>
                <a:cxnLst>
                  <a:cxn ang="0">
                    <a:pos x="T0" y="T1"/>
                  </a:cxn>
                  <a:cxn ang="0">
                    <a:pos x="T2" y="T3"/>
                  </a:cxn>
                  <a:cxn ang="0">
                    <a:pos x="T4" y="T5"/>
                  </a:cxn>
                  <a:cxn ang="0">
                    <a:pos x="T6" y="T7"/>
                  </a:cxn>
                  <a:cxn ang="0">
                    <a:pos x="T8" y="T9"/>
                  </a:cxn>
                </a:cxnLst>
                <a:rect l="0" t="0" r="r" b="b"/>
                <a:pathLst>
                  <a:path w="120" h="130">
                    <a:moveTo>
                      <a:pt x="4" y="65"/>
                    </a:moveTo>
                    <a:cubicBezTo>
                      <a:pt x="4" y="101"/>
                      <a:pt x="0" y="130"/>
                      <a:pt x="36" y="130"/>
                    </a:cubicBezTo>
                    <a:cubicBezTo>
                      <a:pt x="72" y="130"/>
                      <a:pt x="101" y="101"/>
                      <a:pt x="101" y="65"/>
                    </a:cubicBezTo>
                    <a:cubicBezTo>
                      <a:pt x="101" y="29"/>
                      <a:pt x="120" y="0"/>
                      <a:pt x="36" y="0"/>
                    </a:cubicBezTo>
                    <a:cubicBezTo>
                      <a:pt x="0" y="0"/>
                      <a:pt x="4" y="29"/>
                      <a:pt x="4" y="65"/>
                    </a:cubicBez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0" name="iŝḷíḍè">
                <a:extLst>
                  <a:ext uri="{FF2B5EF4-FFF2-40B4-BE49-F238E27FC236}">
                    <a16:creationId xmlns:a16="http://schemas.microsoft.com/office/drawing/2014/main" id="{F73576AA-93FD-4695-8B6F-7DF1288AEC1C}"/>
                  </a:ext>
                </a:extLst>
              </p:cNvPr>
              <p:cNvSpPr/>
              <p:nvPr/>
            </p:nvSpPr>
            <p:spPr bwMode="auto">
              <a:xfrm>
                <a:off x="10491788" y="3702050"/>
                <a:ext cx="387350" cy="393700"/>
              </a:xfrm>
              <a:custGeom>
                <a:avLst/>
                <a:gdLst>
                  <a:gd name="T0" fmla="*/ 77 w 128"/>
                  <a:gd name="T1" fmla="*/ 53 h 130"/>
                  <a:gd name="T2" fmla="*/ 0 w 128"/>
                  <a:gd name="T3" fmla="*/ 45 h 130"/>
                  <a:gd name="T4" fmla="*/ 78 w 128"/>
                  <a:gd name="T5" fmla="*/ 20 h 130"/>
                  <a:gd name="T6" fmla="*/ 110 w 128"/>
                  <a:gd name="T7" fmla="*/ 57 h 130"/>
                  <a:gd name="T8" fmla="*/ 123 w 128"/>
                  <a:gd name="T9" fmla="*/ 89 h 130"/>
                  <a:gd name="T10" fmla="*/ 94 w 128"/>
                  <a:gd name="T11" fmla="*/ 130 h 130"/>
                  <a:gd name="T12" fmla="*/ 84 w 128"/>
                  <a:gd name="T13" fmla="*/ 62 h 130"/>
                  <a:gd name="T14" fmla="*/ 77 w 128"/>
                  <a:gd name="T15" fmla="*/ 5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77" y="53"/>
                    </a:moveTo>
                    <a:cubicBezTo>
                      <a:pt x="77" y="53"/>
                      <a:pt x="25" y="82"/>
                      <a:pt x="0" y="45"/>
                    </a:cubicBezTo>
                    <a:cubicBezTo>
                      <a:pt x="0" y="45"/>
                      <a:pt x="32" y="0"/>
                      <a:pt x="78" y="20"/>
                    </a:cubicBezTo>
                    <a:cubicBezTo>
                      <a:pt x="125" y="39"/>
                      <a:pt x="110" y="57"/>
                      <a:pt x="110" y="57"/>
                    </a:cubicBezTo>
                    <a:cubicBezTo>
                      <a:pt x="110" y="57"/>
                      <a:pt x="128" y="66"/>
                      <a:pt x="123" y="89"/>
                    </a:cubicBezTo>
                    <a:cubicBezTo>
                      <a:pt x="118" y="112"/>
                      <a:pt x="94" y="130"/>
                      <a:pt x="94" y="130"/>
                    </a:cubicBezTo>
                    <a:cubicBezTo>
                      <a:pt x="94" y="130"/>
                      <a:pt x="55" y="94"/>
                      <a:pt x="84" y="62"/>
                    </a:cubicBezTo>
                    <a:lnTo>
                      <a:pt x="77" y="53"/>
                    </a:lnTo>
                    <a:close/>
                  </a:path>
                </a:pathLst>
              </a:custGeom>
              <a:solidFill>
                <a:srgbClr val="3C1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1" name="ï$1íďè">
                <a:extLst>
                  <a:ext uri="{FF2B5EF4-FFF2-40B4-BE49-F238E27FC236}">
                    <a16:creationId xmlns:a16="http://schemas.microsoft.com/office/drawing/2014/main" id="{4DD992DE-58EF-4733-9487-E5F8C6B7D29F}"/>
                  </a:ext>
                </a:extLst>
              </p:cNvPr>
              <p:cNvSpPr/>
              <p:nvPr/>
            </p:nvSpPr>
            <p:spPr bwMode="auto">
              <a:xfrm>
                <a:off x="10485438" y="3968750"/>
                <a:ext cx="77787" cy="104775"/>
              </a:xfrm>
              <a:custGeom>
                <a:avLst/>
                <a:gdLst>
                  <a:gd name="T0" fmla="*/ 20 w 26"/>
                  <a:gd name="T1" fmla="*/ 0 h 35"/>
                  <a:gd name="T2" fmla="*/ 1 w 26"/>
                  <a:gd name="T3" fmla="*/ 32 h 35"/>
                  <a:gd name="T4" fmla="*/ 19 w 26"/>
                  <a:gd name="T5" fmla="*/ 35 h 35"/>
                  <a:gd name="T6" fmla="*/ 20 w 26"/>
                  <a:gd name="T7" fmla="*/ 0 h 35"/>
                </a:gdLst>
                <a:ahLst/>
                <a:cxnLst>
                  <a:cxn ang="0">
                    <a:pos x="T0" y="T1"/>
                  </a:cxn>
                  <a:cxn ang="0">
                    <a:pos x="T2" y="T3"/>
                  </a:cxn>
                  <a:cxn ang="0">
                    <a:pos x="T4" y="T5"/>
                  </a:cxn>
                  <a:cxn ang="0">
                    <a:pos x="T6" y="T7"/>
                  </a:cxn>
                </a:cxnLst>
                <a:rect l="0" t="0" r="r" b="b"/>
                <a:pathLst>
                  <a:path w="26" h="35">
                    <a:moveTo>
                      <a:pt x="20" y="0"/>
                    </a:moveTo>
                    <a:cubicBezTo>
                      <a:pt x="20" y="0"/>
                      <a:pt x="3" y="21"/>
                      <a:pt x="1" y="32"/>
                    </a:cubicBezTo>
                    <a:cubicBezTo>
                      <a:pt x="0" y="35"/>
                      <a:pt x="19" y="35"/>
                      <a:pt x="19" y="35"/>
                    </a:cubicBezTo>
                    <a:cubicBezTo>
                      <a:pt x="19" y="35"/>
                      <a:pt x="26" y="15"/>
                      <a:pt x="20" y="0"/>
                    </a:cubicBezTo>
                    <a:close/>
                  </a:path>
                </a:pathLst>
              </a:custGeom>
              <a:solidFill>
                <a:srgbClr val="E26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2" name="í$ḻidê">
                <a:extLst>
                  <a:ext uri="{FF2B5EF4-FFF2-40B4-BE49-F238E27FC236}">
                    <a16:creationId xmlns:a16="http://schemas.microsoft.com/office/drawing/2014/main" id="{454229E8-4127-4D50-A107-92D899ECED1C}"/>
                  </a:ext>
                </a:extLst>
              </p:cNvPr>
              <p:cNvSpPr/>
              <p:nvPr/>
            </p:nvSpPr>
            <p:spPr bwMode="auto">
              <a:xfrm>
                <a:off x="10575925" y="4125913"/>
                <a:ext cx="127000" cy="117475"/>
              </a:xfrm>
              <a:custGeom>
                <a:avLst/>
                <a:gdLst>
                  <a:gd name="T0" fmla="*/ 3 w 42"/>
                  <a:gd name="T1" fmla="*/ 16 h 39"/>
                  <a:gd name="T2" fmla="*/ 0 w 42"/>
                  <a:gd name="T3" fmla="*/ 38 h 39"/>
                  <a:gd name="T4" fmla="*/ 42 w 42"/>
                  <a:gd name="T5" fmla="*/ 26 h 39"/>
                  <a:gd name="T6" fmla="*/ 41 w 42"/>
                  <a:gd name="T7" fmla="*/ 0 h 39"/>
                  <a:gd name="T8" fmla="*/ 3 w 42"/>
                  <a:gd name="T9" fmla="*/ 16 h 39"/>
                </a:gdLst>
                <a:ahLst/>
                <a:cxnLst>
                  <a:cxn ang="0">
                    <a:pos x="T0" y="T1"/>
                  </a:cxn>
                  <a:cxn ang="0">
                    <a:pos x="T2" y="T3"/>
                  </a:cxn>
                  <a:cxn ang="0">
                    <a:pos x="T4" y="T5"/>
                  </a:cxn>
                  <a:cxn ang="0">
                    <a:pos x="T6" y="T7"/>
                  </a:cxn>
                  <a:cxn ang="0">
                    <a:pos x="T8" y="T9"/>
                  </a:cxn>
                </a:cxnLst>
                <a:rect l="0" t="0" r="r" b="b"/>
                <a:pathLst>
                  <a:path w="42" h="39">
                    <a:moveTo>
                      <a:pt x="3" y="16"/>
                    </a:moveTo>
                    <a:cubicBezTo>
                      <a:pt x="0" y="38"/>
                      <a:pt x="0" y="38"/>
                      <a:pt x="0" y="38"/>
                    </a:cubicBezTo>
                    <a:cubicBezTo>
                      <a:pt x="0" y="38"/>
                      <a:pt x="33" y="39"/>
                      <a:pt x="42" y="26"/>
                    </a:cubicBezTo>
                    <a:cubicBezTo>
                      <a:pt x="41" y="0"/>
                      <a:pt x="41" y="0"/>
                      <a:pt x="41" y="0"/>
                    </a:cubicBezTo>
                    <a:lnTo>
                      <a:pt x="3" y="16"/>
                    </a:ln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3" name="iṣḷiďé">
                <a:extLst>
                  <a:ext uri="{FF2B5EF4-FFF2-40B4-BE49-F238E27FC236}">
                    <a16:creationId xmlns:a16="http://schemas.microsoft.com/office/drawing/2014/main" id="{8646C2BC-1D17-437A-BDBF-B8E73ABCBC07}"/>
                  </a:ext>
                </a:extLst>
              </p:cNvPr>
              <p:cNvSpPr/>
              <p:nvPr/>
            </p:nvSpPr>
            <p:spPr bwMode="auto">
              <a:xfrm>
                <a:off x="10431463" y="4179888"/>
                <a:ext cx="477837" cy="973138"/>
              </a:xfrm>
              <a:custGeom>
                <a:avLst/>
                <a:gdLst>
                  <a:gd name="T0" fmla="*/ 45 w 158"/>
                  <a:gd name="T1" fmla="*/ 14 h 322"/>
                  <a:gd name="T2" fmla="*/ 0 w 158"/>
                  <a:gd name="T3" fmla="*/ 277 h 322"/>
                  <a:gd name="T4" fmla="*/ 150 w 158"/>
                  <a:gd name="T5" fmla="*/ 261 h 322"/>
                  <a:gd name="T6" fmla="*/ 92 w 158"/>
                  <a:gd name="T7" fmla="*/ 0 h 322"/>
                  <a:gd name="T8" fmla="*/ 45 w 158"/>
                  <a:gd name="T9" fmla="*/ 14 h 322"/>
                </a:gdLst>
                <a:ahLst/>
                <a:cxnLst>
                  <a:cxn ang="0">
                    <a:pos x="T0" y="T1"/>
                  </a:cxn>
                  <a:cxn ang="0">
                    <a:pos x="T2" y="T3"/>
                  </a:cxn>
                  <a:cxn ang="0">
                    <a:pos x="T4" y="T5"/>
                  </a:cxn>
                  <a:cxn ang="0">
                    <a:pos x="T6" y="T7"/>
                  </a:cxn>
                  <a:cxn ang="0">
                    <a:pos x="T8" y="T9"/>
                  </a:cxn>
                </a:cxnLst>
                <a:rect l="0" t="0" r="r" b="b"/>
                <a:pathLst>
                  <a:path w="158" h="322">
                    <a:moveTo>
                      <a:pt x="45" y="14"/>
                    </a:moveTo>
                    <a:cubicBezTo>
                      <a:pt x="45" y="14"/>
                      <a:pt x="7" y="213"/>
                      <a:pt x="0" y="277"/>
                    </a:cubicBezTo>
                    <a:cubicBezTo>
                      <a:pt x="0" y="277"/>
                      <a:pt x="93" y="322"/>
                      <a:pt x="150" y="261"/>
                    </a:cubicBezTo>
                    <a:cubicBezTo>
                      <a:pt x="150" y="261"/>
                      <a:pt x="158" y="76"/>
                      <a:pt x="92" y="0"/>
                    </a:cubicBezTo>
                    <a:cubicBezTo>
                      <a:pt x="92" y="0"/>
                      <a:pt x="58" y="15"/>
                      <a:pt x="45" y="14"/>
                    </a:cubicBezTo>
                    <a:close/>
                  </a:path>
                </a:pathLst>
              </a:custGeom>
              <a:solidFill>
                <a:srgbClr val="4DA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4" name="îṥḷîdè">
                <a:extLst>
                  <a:ext uri="{FF2B5EF4-FFF2-40B4-BE49-F238E27FC236}">
                    <a16:creationId xmlns:a16="http://schemas.microsoft.com/office/drawing/2014/main" id="{8F309505-CE20-45E1-8C35-07AC61902F22}"/>
                  </a:ext>
                </a:extLst>
              </p:cNvPr>
              <p:cNvSpPr/>
              <p:nvPr/>
            </p:nvSpPr>
            <p:spPr bwMode="auto">
              <a:xfrm>
                <a:off x="9804400" y="4497388"/>
                <a:ext cx="209550" cy="133350"/>
              </a:xfrm>
              <a:custGeom>
                <a:avLst/>
                <a:gdLst>
                  <a:gd name="T0" fmla="*/ 69 w 69"/>
                  <a:gd name="T1" fmla="*/ 30 h 44"/>
                  <a:gd name="T2" fmla="*/ 48 w 69"/>
                  <a:gd name="T3" fmla="*/ 2 h 44"/>
                  <a:gd name="T4" fmla="*/ 49 w 69"/>
                  <a:gd name="T5" fmla="*/ 17 h 44"/>
                  <a:gd name="T6" fmla="*/ 1 w 69"/>
                  <a:gd name="T7" fmla="*/ 32 h 44"/>
                  <a:gd name="T8" fmla="*/ 59 w 69"/>
                  <a:gd name="T9" fmla="*/ 44 h 44"/>
                  <a:gd name="T10" fmla="*/ 69 w 69"/>
                  <a:gd name="T11" fmla="*/ 30 h 44"/>
                </a:gdLst>
                <a:ahLst/>
                <a:cxnLst>
                  <a:cxn ang="0">
                    <a:pos x="T0" y="T1"/>
                  </a:cxn>
                  <a:cxn ang="0">
                    <a:pos x="T2" y="T3"/>
                  </a:cxn>
                  <a:cxn ang="0">
                    <a:pos x="T4" y="T5"/>
                  </a:cxn>
                  <a:cxn ang="0">
                    <a:pos x="T6" y="T7"/>
                  </a:cxn>
                  <a:cxn ang="0">
                    <a:pos x="T8" y="T9"/>
                  </a:cxn>
                  <a:cxn ang="0">
                    <a:pos x="T10" y="T11"/>
                  </a:cxn>
                </a:cxnLst>
                <a:rect l="0" t="0" r="r" b="b"/>
                <a:pathLst>
                  <a:path w="69" h="44">
                    <a:moveTo>
                      <a:pt x="69" y="30"/>
                    </a:moveTo>
                    <a:cubicBezTo>
                      <a:pt x="69" y="30"/>
                      <a:pt x="53" y="0"/>
                      <a:pt x="48" y="2"/>
                    </a:cubicBezTo>
                    <a:cubicBezTo>
                      <a:pt x="43" y="3"/>
                      <a:pt x="49" y="17"/>
                      <a:pt x="49" y="17"/>
                    </a:cubicBezTo>
                    <a:cubicBezTo>
                      <a:pt x="49" y="17"/>
                      <a:pt x="2" y="27"/>
                      <a:pt x="1" y="32"/>
                    </a:cubicBezTo>
                    <a:cubicBezTo>
                      <a:pt x="0" y="36"/>
                      <a:pt x="59" y="44"/>
                      <a:pt x="59" y="44"/>
                    </a:cubicBezTo>
                    <a:lnTo>
                      <a:pt x="69" y="30"/>
                    </a:ln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5" name="ïS1iḍè">
                <a:extLst>
                  <a:ext uri="{FF2B5EF4-FFF2-40B4-BE49-F238E27FC236}">
                    <a16:creationId xmlns:a16="http://schemas.microsoft.com/office/drawing/2014/main" id="{0FA312EF-F12A-4492-92F7-8437E5A8E6D5}"/>
                  </a:ext>
                </a:extLst>
              </p:cNvPr>
              <p:cNvSpPr/>
              <p:nvPr/>
            </p:nvSpPr>
            <p:spPr bwMode="auto">
              <a:xfrm>
                <a:off x="9983788" y="4240213"/>
                <a:ext cx="801687" cy="676275"/>
              </a:xfrm>
              <a:custGeom>
                <a:avLst/>
                <a:gdLst>
                  <a:gd name="T0" fmla="*/ 250 w 265"/>
                  <a:gd name="T1" fmla="*/ 57 h 224"/>
                  <a:gd name="T2" fmla="*/ 151 w 265"/>
                  <a:gd name="T3" fmla="*/ 193 h 224"/>
                  <a:gd name="T4" fmla="*/ 0 w 265"/>
                  <a:gd name="T5" fmla="*/ 129 h 224"/>
                  <a:gd name="T6" fmla="*/ 10 w 265"/>
                  <a:gd name="T7" fmla="*/ 111 h 224"/>
                  <a:gd name="T8" fmla="*/ 111 w 265"/>
                  <a:gd name="T9" fmla="*/ 141 h 224"/>
                  <a:gd name="T10" fmla="*/ 187 w 265"/>
                  <a:gd name="T11" fmla="*/ 28 h 224"/>
                  <a:gd name="T12" fmla="*/ 239 w 265"/>
                  <a:gd name="T13" fmla="*/ 14 h 224"/>
                  <a:gd name="T14" fmla="*/ 250 w 265"/>
                  <a:gd name="T15" fmla="*/ 57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24">
                    <a:moveTo>
                      <a:pt x="250" y="57"/>
                    </a:moveTo>
                    <a:cubicBezTo>
                      <a:pt x="250" y="57"/>
                      <a:pt x="189" y="163"/>
                      <a:pt x="151" y="193"/>
                    </a:cubicBezTo>
                    <a:cubicBezTo>
                      <a:pt x="112" y="224"/>
                      <a:pt x="0" y="129"/>
                      <a:pt x="0" y="129"/>
                    </a:cubicBezTo>
                    <a:cubicBezTo>
                      <a:pt x="10" y="111"/>
                      <a:pt x="10" y="111"/>
                      <a:pt x="10" y="111"/>
                    </a:cubicBezTo>
                    <a:cubicBezTo>
                      <a:pt x="111" y="141"/>
                      <a:pt x="111" y="141"/>
                      <a:pt x="111" y="141"/>
                    </a:cubicBezTo>
                    <a:cubicBezTo>
                      <a:pt x="187" y="28"/>
                      <a:pt x="187" y="28"/>
                      <a:pt x="187" y="28"/>
                    </a:cubicBezTo>
                    <a:cubicBezTo>
                      <a:pt x="187" y="28"/>
                      <a:pt x="213" y="0"/>
                      <a:pt x="239" y="14"/>
                    </a:cubicBezTo>
                    <a:cubicBezTo>
                      <a:pt x="265" y="29"/>
                      <a:pt x="250" y="57"/>
                      <a:pt x="250" y="57"/>
                    </a:cubicBezTo>
                    <a:close/>
                  </a:path>
                </a:pathLst>
              </a:custGeom>
              <a:solidFill>
                <a:srgbClr val="318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6" name="ïśḻïḋe">
                <a:extLst>
                  <a:ext uri="{FF2B5EF4-FFF2-40B4-BE49-F238E27FC236}">
                    <a16:creationId xmlns:a16="http://schemas.microsoft.com/office/drawing/2014/main" id="{00B4D15C-3528-4A81-9979-A75D82A5CA8C}"/>
                  </a:ext>
                </a:extLst>
              </p:cNvPr>
              <p:cNvSpPr/>
              <p:nvPr/>
            </p:nvSpPr>
            <p:spPr bwMode="auto">
              <a:xfrm>
                <a:off x="8734425" y="1698625"/>
                <a:ext cx="147637" cy="166688"/>
              </a:xfrm>
              <a:custGeom>
                <a:avLst/>
                <a:gdLst>
                  <a:gd name="T0" fmla="*/ 0 w 49"/>
                  <a:gd name="T1" fmla="*/ 38 h 55"/>
                  <a:gd name="T2" fmla="*/ 4 w 49"/>
                  <a:gd name="T3" fmla="*/ 18 h 55"/>
                  <a:gd name="T4" fmla="*/ 18 w 49"/>
                  <a:gd name="T5" fmla="*/ 5 h 55"/>
                  <a:gd name="T6" fmla="*/ 15 w 49"/>
                  <a:gd name="T7" fmla="*/ 17 h 55"/>
                  <a:gd name="T8" fmla="*/ 44 w 49"/>
                  <a:gd name="T9" fmla="*/ 7 h 55"/>
                  <a:gd name="T10" fmla="*/ 26 w 49"/>
                  <a:gd name="T11" fmla="*/ 47 h 55"/>
                  <a:gd name="T12" fmla="*/ 10 w 49"/>
                  <a:gd name="T13" fmla="*/ 55 h 55"/>
                  <a:gd name="T14" fmla="*/ 0 w 49"/>
                  <a:gd name="T15" fmla="*/ 3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5">
                    <a:moveTo>
                      <a:pt x="0" y="38"/>
                    </a:moveTo>
                    <a:cubicBezTo>
                      <a:pt x="0" y="38"/>
                      <a:pt x="1" y="21"/>
                      <a:pt x="4" y="18"/>
                    </a:cubicBezTo>
                    <a:cubicBezTo>
                      <a:pt x="7" y="14"/>
                      <a:pt x="17" y="0"/>
                      <a:pt x="18" y="5"/>
                    </a:cubicBezTo>
                    <a:cubicBezTo>
                      <a:pt x="18" y="10"/>
                      <a:pt x="15" y="17"/>
                      <a:pt x="15" y="17"/>
                    </a:cubicBezTo>
                    <a:cubicBezTo>
                      <a:pt x="15" y="17"/>
                      <a:pt x="38" y="3"/>
                      <a:pt x="44" y="7"/>
                    </a:cubicBezTo>
                    <a:cubicBezTo>
                      <a:pt x="49" y="11"/>
                      <a:pt x="31" y="41"/>
                      <a:pt x="26" y="47"/>
                    </a:cubicBezTo>
                    <a:cubicBezTo>
                      <a:pt x="21" y="53"/>
                      <a:pt x="10" y="55"/>
                      <a:pt x="10" y="55"/>
                    </a:cubicBezTo>
                    <a:lnTo>
                      <a:pt x="0" y="38"/>
                    </a:lnTo>
                    <a:close/>
                  </a:path>
                </a:pathLst>
              </a:custGeom>
              <a:solidFill>
                <a:srgbClr val="E29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sp>
            <p:nvSpPr>
              <p:cNvPr id="67" name="ïṥľîḓé">
                <a:extLst>
                  <a:ext uri="{FF2B5EF4-FFF2-40B4-BE49-F238E27FC236}">
                    <a16:creationId xmlns:a16="http://schemas.microsoft.com/office/drawing/2014/main" id="{694E6309-1B16-4F1A-A534-42DE5C005D0E}"/>
                  </a:ext>
                </a:extLst>
              </p:cNvPr>
              <p:cNvSpPr/>
              <p:nvPr/>
            </p:nvSpPr>
            <p:spPr bwMode="auto">
              <a:xfrm>
                <a:off x="7972425" y="1463675"/>
                <a:ext cx="795337" cy="682625"/>
              </a:xfrm>
              <a:custGeom>
                <a:avLst/>
                <a:gdLst>
                  <a:gd name="T0" fmla="*/ 14 w 263"/>
                  <a:gd name="T1" fmla="*/ 57 h 226"/>
                  <a:gd name="T2" fmla="*/ 112 w 263"/>
                  <a:gd name="T3" fmla="*/ 195 h 226"/>
                  <a:gd name="T4" fmla="*/ 263 w 263"/>
                  <a:gd name="T5" fmla="*/ 133 h 226"/>
                  <a:gd name="T6" fmla="*/ 254 w 263"/>
                  <a:gd name="T7" fmla="*/ 114 h 226"/>
                  <a:gd name="T8" fmla="*/ 152 w 263"/>
                  <a:gd name="T9" fmla="*/ 143 h 226"/>
                  <a:gd name="T10" fmla="*/ 78 w 263"/>
                  <a:gd name="T11" fmla="*/ 29 h 226"/>
                  <a:gd name="T12" fmla="*/ 26 w 263"/>
                  <a:gd name="T13" fmla="*/ 15 h 226"/>
                  <a:gd name="T14" fmla="*/ 14 w 263"/>
                  <a:gd name="T15" fmla="*/ 57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26">
                    <a:moveTo>
                      <a:pt x="14" y="57"/>
                    </a:moveTo>
                    <a:cubicBezTo>
                      <a:pt x="14" y="57"/>
                      <a:pt x="74" y="164"/>
                      <a:pt x="112" y="195"/>
                    </a:cubicBezTo>
                    <a:cubicBezTo>
                      <a:pt x="149" y="226"/>
                      <a:pt x="263" y="133"/>
                      <a:pt x="263" y="133"/>
                    </a:cubicBezTo>
                    <a:cubicBezTo>
                      <a:pt x="254" y="114"/>
                      <a:pt x="254" y="114"/>
                      <a:pt x="254" y="114"/>
                    </a:cubicBezTo>
                    <a:cubicBezTo>
                      <a:pt x="152" y="143"/>
                      <a:pt x="152" y="143"/>
                      <a:pt x="152" y="143"/>
                    </a:cubicBezTo>
                    <a:cubicBezTo>
                      <a:pt x="78" y="29"/>
                      <a:pt x="78" y="29"/>
                      <a:pt x="78" y="29"/>
                    </a:cubicBezTo>
                    <a:cubicBezTo>
                      <a:pt x="78" y="29"/>
                      <a:pt x="52" y="0"/>
                      <a:pt x="26" y="15"/>
                    </a:cubicBezTo>
                    <a:cubicBezTo>
                      <a:pt x="0" y="29"/>
                      <a:pt x="14" y="57"/>
                      <a:pt x="14" y="57"/>
                    </a:cubicBezTo>
                    <a:close/>
                  </a:path>
                </a:pathLst>
              </a:custGeom>
              <a:solidFill>
                <a:srgbClr val="318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ffectLst>
                    <a:outerShdw blurRad="38100" dist="38100" dir="2700000" algn="tl">
                      <a:srgbClr val="000000">
                        <a:alpha val="43137"/>
                      </a:srgbClr>
                    </a:outerShdw>
                  </a:effectLst>
                </a:endParaRPr>
              </a:p>
            </p:txBody>
          </p:sp>
        </p:grpSp>
        <p:sp>
          <p:nvSpPr>
            <p:cNvPr id="20" name="i$ḷïḓè">
              <a:extLst>
                <a:ext uri="{FF2B5EF4-FFF2-40B4-BE49-F238E27FC236}">
                  <a16:creationId xmlns:a16="http://schemas.microsoft.com/office/drawing/2014/main" id="{9CDC8BC2-AB1A-4759-BEB7-2B1A6EE892C2}"/>
                </a:ext>
              </a:extLst>
            </p:cNvPr>
            <p:cNvSpPr txBox="1"/>
            <p:nvPr/>
          </p:nvSpPr>
          <p:spPr>
            <a:xfrm rot="556011">
              <a:off x="9336278" y="2038582"/>
              <a:ext cx="1125753" cy="871924"/>
            </a:xfrm>
            <a:prstGeom prst="rect">
              <a:avLst/>
            </a:prstGeom>
            <a:noFill/>
          </p:spPr>
          <p:txBody>
            <a:bodyPr wrap="none" rtlCol="0">
              <a:prstTxWarp prst="textPlain">
                <a:avLst/>
              </a:prstTxWarp>
              <a:spAutoFit/>
            </a:bodyPr>
            <a:lstStyle/>
            <a:p>
              <a:r>
                <a:rPr lang="zh-TW" altLang="en-US" dirty="0">
                  <a:solidFill>
                    <a:schemeClr val="bg1"/>
                  </a:solidFill>
                  <a:effectLst>
                    <a:outerShdw blurRad="38100" dist="38100" dir="2700000" algn="tl">
                      <a:srgbClr val="000000">
                        <a:alpha val="43137"/>
                      </a:srgbClr>
                    </a:outerShdw>
                  </a:effectLst>
                  <a:latin typeface="Impact" panose="020B0806030902050204" pitchFamily="34" charset="0"/>
                </a:rPr>
                <a:t>貫穿式保護</a:t>
              </a:r>
              <a:endParaRPr lang="zh-CN" altLang="en-US"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21" name="ísḷiḓê">
              <a:extLst>
                <a:ext uri="{FF2B5EF4-FFF2-40B4-BE49-F238E27FC236}">
                  <a16:creationId xmlns:a16="http://schemas.microsoft.com/office/drawing/2014/main" id="{03947FCF-21D7-4E78-AC96-E313DF73A07B}"/>
                </a:ext>
              </a:extLst>
            </p:cNvPr>
            <p:cNvSpPr txBox="1"/>
            <p:nvPr/>
          </p:nvSpPr>
          <p:spPr>
            <a:xfrm>
              <a:off x="7587402" y="2373030"/>
              <a:ext cx="769587" cy="1221424"/>
            </a:xfrm>
            <a:prstGeom prst="rect">
              <a:avLst/>
            </a:prstGeom>
            <a:noFill/>
          </p:spPr>
          <p:txBody>
            <a:bodyPr wrap="none" rtlCol="0">
              <a:prstTxWarp prst="textPlain">
                <a:avLst/>
              </a:prstTxWarp>
              <a:spAutoFit/>
            </a:bodyPr>
            <a:lstStyle/>
            <a:p>
              <a:r>
                <a:rPr lang="zh-TW" altLang="en-US" dirty="0">
                  <a:effectLst>
                    <a:outerShdw blurRad="38100" dist="38100" dir="2700000" algn="tl">
                      <a:srgbClr val="000000">
                        <a:alpha val="43137"/>
                      </a:srgbClr>
                    </a:outerShdw>
                  </a:effectLst>
                  <a:latin typeface="Impact" panose="020B0806030902050204" pitchFamily="34" charset="0"/>
                </a:rPr>
                <a:t>司法</a:t>
              </a:r>
              <a:endParaRPr lang="en-US" altLang="zh-TW" dirty="0">
                <a:effectLst>
                  <a:outerShdw blurRad="38100" dist="38100" dir="2700000" algn="tl">
                    <a:srgbClr val="000000">
                      <a:alpha val="43137"/>
                    </a:srgbClr>
                  </a:outerShdw>
                </a:effectLst>
                <a:latin typeface="Impact" panose="020B0806030902050204" pitchFamily="34" charset="0"/>
              </a:endParaRPr>
            </a:p>
            <a:p>
              <a:r>
                <a:rPr lang="zh-TW" altLang="en-US" dirty="0">
                  <a:effectLst>
                    <a:outerShdw blurRad="38100" dist="38100" dir="2700000" algn="tl">
                      <a:srgbClr val="000000">
                        <a:alpha val="43137"/>
                      </a:srgbClr>
                    </a:outerShdw>
                  </a:effectLst>
                  <a:latin typeface="Impact" panose="020B0806030902050204" pitchFamily="34" charset="0"/>
                </a:rPr>
                <a:t>支持</a:t>
              </a:r>
              <a:endParaRPr lang="en-US" altLang="zh-TW" dirty="0">
                <a:effectLst>
                  <a:outerShdw blurRad="38100" dist="38100" dir="2700000" algn="tl">
                    <a:srgbClr val="000000">
                      <a:alpha val="43137"/>
                    </a:srgbClr>
                  </a:outerShdw>
                </a:effectLst>
                <a:latin typeface="Impact" panose="020B0806030902050204" pitchFamily="34" charset="0"/>
              </a:endParaRPr>
            </a:p>
            <a:p>
              <a:r>
                <a:rPr lang="zh-TW" altLang="en-US" dirty="0">
                  <a:effectLst>
                    <a:outerShdw blurRad="38100" dist="38100" dir="2700000" algn="tl">
                      <a:srgbClr val="000000">
                        <a:alpha val="43137"/>
                      </a:srgbClr>
                    </a:outerShdw>
                  </a:effectLst>
                  <a:latin typeface="Impact" panose="020B0806030902050204" pitchFamily="34" charset="0"/>
                </a:rPr>
                <a:t>網絡</a:t>
              </a:r>
              <a:endParaRPr lang="en-US" altLang="zh-TW" dirty="0">
                <a:effectLst>
                  <a:outerShdw blurRad="38100" dist="38100" dir="2700000" algn="tl">
                    <a:srgbClr val="000000">
                      <a:alpha val="43137"/>
                    </a:srgbClr>
                  </a:outerShdw>
                </a:effectLst>
                <a:latin typeface="Impact" panose="020B0806030902050204" pitchFamily="34" charset="0"/>
              </a:endParaRPr>
            </a:p>
          </p:txBody>
        </p:sp>
        <p:sp>
          <p:nvSpPr>
            <p:cNvPr id="23" name="îs1îḍê">
              <a:extLst>
                <a:ext uri="{FF2B5EF4-FFF2-40B4-BE49-F238E27FC236}">
                  <a16:creationId xmlns:a16="http://schemas.microsoft.com/office/drawing/2014/main" id="{57D1F21C-5A22-4BB2-9B65-2A59FC1B5C9A}"/>
                </a:ext>
              </a:extLst>
            </p:cNvPr>
            <p:cNvSpPr txBox="1"/>
            <p:nvPr/>
          </p:nvSpPr>
          <p:spPr>
            <a:xfrm>
              <a:off x="7390724" y="4073119"/>
              <a:ext cx="1290479" cy="654736"/>
            </a:xfrm>
            <a:prstGeom prst="rect">
              <a:avLst/>
            </a:prstGeom>
            <a:noFill/>
          </p:spPr>
          <p:txBody>
            <a:bodyPr wrap="none" rtlCol="0">
              <a:prstTxWarp prst="textPlain">
                <a:avLst/>
              </a:prstTxWarp>
              <a:spAutoFit/>
            </a:bodyPr>
            <a:lstStyle/>
            <a:p>
              <a:r>
                <a:rPr lang="zh-TW" altLang="en-US" dirty="0">
                  <a:effectLst>
                    <a:outerShdw blurRad="38100" dist="38100" dir="2700000" algn="tl">
                      <a:srgbClr val="000000">
                        <a:alpha val="43137"/>
                      </a:srgbClr>
                    </a:outerShdw>
                  </a:effectLst>
                  <a:latin typeface="Impact" panose="020B0806030902050204" pitchFamily="34" charset="0"/>
                </a:rPr>
                <a:t>個別</a:t>
              </a:r>
              <a:endParaRPr lang="en-US" altLang="zh-TW" dirty="0">
                <a:effectLst>
                  <a:outerShdw blurRad="38100" dist="38100" dir="2700000" algn="tl">
                    <a:srgbClr val="000000">
                      <a:alpha val="43137"/>
                    </a:srgbClr>
                  </a:outerShdw>
                </a:effectLst>
                <a:latin typeface="Impact" panose="020B0806030902050204" pitchFamily="34" charset="0"/>
              </a:endParaRPr>
            </a:p>
            <a:p>
              <a:r>
                <a:rPr lang="zh-TW" altLang="en-US" dirty="0">
                  <a:effectLst>
                    <a:outerShdw blurRad="38100" dist="38100" dir="2700000" algn="tl">
                      <a:srgbClr val="000000">
                        <a:alpha val="43137"/>
                      </a:srgbClr>
                    </a:outerShdw>
                  </a:effectLst>
                  <a:latin typeface="Impact" panose="020B0806030902050204" pitchFamily="34" charset="0"/>
                </a:rPr>
                <a:t>處遇</a:t>
              </a:r>
              <a:endParaRPr lang="zh-CN" altLang="en-US" dirty="0">
                <a:effectLst>
                  <a:outerShdw blurRad="38100" dist="38100" dir="2700000" algn="tl">
                    <a:srgbClr val="000000">
                      <a:alpha val="43137"/>
                    </a:srgbClr>
                  </a:outerShdw>
                </a:effectLst>
                <a:latin typeface="Impact" panose="020B0806030902050204" pitchFamily="34" charset="0"/>
              </a:endParaRPr>
            </a:p>
          </p:txBody>
        </p:sp>
        <p:sp>
          <p:nvSpPr>
            <p:cNvPr id="24" name="iśḻîḍê">
              <a:extLst>
                <a:ext uri="{FF2B5EF4-FFF2-40B4-BE49-F238E27FC236}">
                  <a16:creationId xmlns:a16="http://schemas.microsoft.com/office/drawing/2014/main" id="{4D4F8C82-35F4-4A95-A2B9-4476878241CE}"/>
                </a:ext>
              </a:extLst>
            </p:cNvPr>
            <p:cNvSpPr txBox="1"/>
            <p:nvPr/>
          </p:nvSpPr>
          <p:spPr>
            <a:xfrm>
              <a:off x="8969069" y="4051224"/>
              <a:ext cx="1061944" cy="746936"/>
            </a:xfrm>
            <a:prstGeom prst="rect">
              <a:avLst/>
            </a:prstGeom>
            <a:noFill/>
          </p:spPr>
          <p:txBody>
            <a:bodyPr wrap="none" rtlCol="0">
              <a:prstTxWarp prst="textPlain">
                <a:avLst/>
              </a:prstTxWarp>
              <a:spAutoFit/>
            </a:bodyPr>
            <a:lstStyle/>
            <a:p>
              <a:pPr algn="ctr"/>
              <a:r>
                <a:rPr lang="zh-TW" altLang="en-US" dirty="0">
                  <a:effectLst>
                    <a:outerShdw blurRad="38100" dist="38100" dir="2700000" algn="tl">
                      <a:srgbClr val="000000">
                        <a:alpha val="43137"/>
                      </a:srgbClr>
                    </a:outerShdw>
                  </a:effectLst>
                  <a:latin typeface="Impact" panose="020B0806030902050204" pitchFamily="34" charset="0"/>
                </a:rPr>
                <a:t>包容接納</a:t>
              </a:r>
              <a:endParaRPr lang="zh-CN" altLang="en-US" dirty="0">
                <a:effectLst>
                  <a:outerShdw blurRad="38100" dist="38100" dir="2700000" algn="tl">
                    <a:srgbClr val="000000">
                      <a:alpha val="43137"/>
                    </a:srgbClr>
                  </a:outerShdw>
                </a:effectLst>
                <a:latin typeface="Impact" panose="020B0806030902050204" pitchFamily="34" charset="0"/>
              </a:endParaRPr>
            </a:p>
          </p:txBody>
        </p:sp>
      </p:grpSp>
      <p:sp>
        <p:nvSpPr>
          <p:cNvPr id="121" name="Folded Corner 34"/>
          <p:cNvSpPr/>
          <p:nvPr/>
        </p:nvSpPr>
        <p:spPr>
          <a:xfrm>
            <a:off x="8624923" y="1671303"/>
            <a:ext cx="3018926" cy="2471833"/>
          </a:xfrm>
          <a:prstGeom prst="foldedCorner">
            <a:avLst/>
          </a:prstGeom>
          <a:noFill/>
          <a:ln w="25400" cap="flat" cmpd="sng" algn="ctr">
            <a:solidFill>
              <a:srgbClr val="F09C2A"/>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122" name="TextBox 38"/>
          <p:cNvSpPr txBox="1"/>
          <p:nvPr/>
        </p:nvSpPr>
        <p:spPr>
          <a:xfrm>
            <a:off x="8742922" y="2481478"/>
            <a:ext cx="2826498" cy="1508105"/>
          </a:xfrm>
          <a:prstGeom prst="rect">
            <a:avLst/>
          </a:prstGeom>
          <a:noFill/>
        </p:spPr>
        <p:txBody>
          <a:bodyPr wrap="square"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rgbClr val="F09C2A"/>
                </a:solidFill>
                <a:effectLst/>
                <a:uLnTx/>
                <a:uFillTx/>
              </a:rPr>
              <a:t>貫穿式保護</a:t>
            </a:r>
            <a:endParaRPr kumimoji="0" lang="en-US" altLang="zh-TW" sz="2800" b="1" i="0" u="none" strike="noStrike" kern="0" cap="none" spc="0" normalizeH="0" baseline="0" noProof="0" dirty="0">
              <a:ln>
                <a:noFill/>
              </a:ln>
              <a:solidFill>
                <a:srgbClr val="F09C2A"/>
              </a:solidFill>
              <a:effectLst/>
              <a:uLnTx/>
              <a:uFillTx/>
            </a:endParaRPr>
          </a:p>
          <a:p>
            <a:pPr lvl="0" algn="ctr" defTabSz="1031626"/>
            <a:r>
              <a:rPr lang="zh-TW" altLang="en-US" sz="1600" kern="0" dirty="0">
                <a:solidFill>
                  <a:srgbClr val="FFFFFF">
                    <a:lumMod val="50000"/>
                  </a:srgbClr>
                </a:solidFill>
              </a:rPr>
              <a:t>提前自偵查階段開始介入追輔毒品施用者，並結合警政、社政、衛政、勞政與毒防中心，</a:t>
            </a:r>
            <a:endParaRPr lang="en-US" altLang="zh-TW" sz="1600" kern="0" dirty="0">
              <a:solidFill>
                <a:srgbClr val="FFFFFF">
                  <a:lumMod val="50000"/>
                </a:srgbClr>
              </a:solidFill>
            </a:endParaRPr>
          </a:p>
          <a:p>
            <a:pPr lvl="0" algn="ctr" defTabSz="1031626"/>
            <a:r>
              <a:rPr lang="zh-TW" altLang="en-US" sz="1600" kern="0" dirty="0">
                <a:solidFill>
                  <a:srgbClr val="FFFFFF">
                    <a:lumMod val="50000"/>
                  </a:srgbClr>
                </a:solidFill>
              </a:rPr>
              <a:t>全方面協助與保護</a:t>
            </a:r>
          </a:p>
        </p:txBody>
      </p:sp>
      <p:sp>
        <p:nvSpPr>
          <p:cNvPr id="123" name="Folded Corner 39"/>
          <p:cNvSpPr/>
          <p:nvPr/>
        </p:nvSpPr>
        <p:spPr>
          <a:xfrm>
            <a:off x="657850" y="4324840"/>
            <a:ext cx="3146339" cy="2292353"/>
          </a:xfrm>
          <a:prstGeom prst="foldedCorner">
            <a:avLst/>
          </a:prstGeom>
          <a:noFill/>
          <a:ln w="25400" cap="flat" cmpd="sng" algn="ctr">
            <a:solidFill>
              <a:srgbClr val="D24132"/>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124" name="TextBox 41"/>
          <p:cNvSpPr txBox="1"/>
          <p:nvPr/>
        </p:nvSpPr>
        <p:spPr>
          <a:xfrm>
            <a:off x="706810" y="5225797"/>
            <a:ext cx="3046549" cy="1077218"/>
          </a:xfrm>
          <a:prstGeom prst="rect">
            <a:avLst/>
          </a:prstGeom>
          <a:noFill/>
        </p:spPr>
        <p:txBody>
          <a:bodyPr wrap="square"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rgbClr val="D24132"/>
                </a:solidFill>
                <a:effectLst/>
                <a:uLnTx/>
                <a:uFillTx/>
              </a:rPr>
              <a:t>個別處遇計畫</a:t>
            </a:r>
            <a:endParaRPr kumimoji="0" lang="en-US" altLang="zh-TW" sz="2800" b="1" i="0" u="none" strike="noStrike" kern="0" cap="none" spc="0" normalizeH="0" baseline="0" noProof="0" dirty="0">
              <a:ln>
                <a:noFill/>
              </a:ln>
              <a:solidFill>
                <a:srgbClr val="D24132"/>
              </a:solidFill>
              <a:effectLst/>
              <a:uLnTx/>
              <a:uFillTx/>
            </a:endParaRPr>
          </a:p>
          <a:p>
            <a:pPr marL="0" marR="0" lvl="0" indent="0" algn="ctr" defTabSz="1031626" eaLnBrk="1" fontAlgn="auto" latinLnBrk="0" hangingPunct="1">
              <a:lnSpc>
                <a:spcPct val="100000"/>
              </a:lnSpc>
              <a:spcBef>
                <a:spcPts val="0"/>
              </a:spcBef>
              <a:spcAft>
                <a:spcPts val="0"/>
              </a:spcAft>
              <a:buClrTx/>
              <a:buSzTx/>
              <a:buFontTx/>
              <a:buNone/>
              <a:tabLst/>
              <a:defRPr/>
            </a:pPr>
            <a:r>
              <a:rPr lang="zh-TW" altLang="en-US" kern="0" dirty="0">
                <a:solidFill>
                  <a:srgbClr val="FFFFFF">
                    <a:lumMod val="50000"/>
                  </a:srgbClr>
                </a:solidFill>
              </a:rPr>
              <a:t>協助期滿出監之毒品收容人</a:t>
            </a:r>
            <a:endParaRPr lang="en-US" altLang="zh-TW" kern="0" dirty="0">
              <a:solidFill>
                <a:srgbClr val="FFFFFF">
                  <a:lumMod val="50000"/>
                </a:srgbClr>
              </a:solidFill>
            </a:endParaRPr>
          </a:p>
          <a:p>
            <a:pPr marL="0" marR="0" lvl="0" indent="0" algn="ctr" defTabSz="1031626" eaLnBrk="1" fontAlgn="auto" latinLnBrk="0" hangingPunct="1">
              <a:lnSpc>
                <a:spcPct val="100000"/>
              </a:lnSpc>
              <a:spcBef>
                <a:spcPts val="0"/>
              </a:spcBef>
              <a:spcAft>
                <a:spcPts val="0"/>
              </a:spcAft>
              <a:buClrTx/>
              <a:buSzTx/>
              <a:buFontTx/>
              <a:buNone/>
              <a:tabLst/>
              <a:defRPr/>
            </a:pPr>
            <a:r>
              <a:rPr lang="zh-TW" altLang="en-US" kern="0" dirty="0">
                <a:solidFill>
                  <a:srgbClr val="FFFFFF">
                    <a:lumMod val="50000"/>
                  </a:srgbClr>
                </a:solidFill>
              </a:rPr>
              <a:t>順利復歸社會</a:t>
            </a:r>
            <a:endParaRPr kumimoji="0" lang="en-US" altLang="zh-TW" b="0" i="0" u="none" strike="noStrike" kern="0" cap="none" spc="0" normalizeH="0" baseline="0" noProof="0" dirty="0">
              <a:ln>
                <a:noFill/>
              </a:ln>
              <a:solidFill>
                <a:srgbClr val="FFFFFF">
                  <a:lumMod val="50000"/>
                </a:srgbClr>
              </a:solidFill>
              <a:effectLst/>
              <a:uLnTx/>
              <a:uFillTx/>
            </a:endParaRPr>
          </a:p>
        </p:txBody>
      </p:sp>
      <p:sp>
        <p:nvSpPr>
          <p:cNvPr id="125" name="Folded Corner 42"/>
          <p:cNvSpPr/>
          <p:nvPr/>
        </p:nvSpPr>
        <p:spPr>
          <a:xfrm>
            <a:off x="639520" y="1745249"/>
            <a:ext cx="3212881" cy="2320951"/>
          </a:xfrm>
          <a:prstGeom prst="foldedCorner">
            <a:avLst/>
          </a:prstGeom>
          <a:noFill/>
          <a:ln w="25400" cap="flat" cmpd="sng" algn="ctr">
            <a:solidFill>
              <a:srgbClr val="564266"/>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126" name="TextBox 44"/>
          <p:cNvSpPr txBox="1"/>
          <p:nvPr/>
        </p:nvSpPr>
        <p:spPr>
          <a:xfrm>
            <a:off x="806391" y="2445985"/>
            <a:ext cx="2813969" cy="1508105"/>
          </a:xfrm>
          <a:prstGeom prst="rect">
            <a:avLst/>
          </a:prstGeom>
          <a:noFill/>
        </p:spPr>
        <p:txBody>
          <a:bodyPr wrap="square"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rgbClr val="564266"/>
                </a:solidFill>
                <a:effectLst/>
                <a:uLnTx/>
                <a:uFillTx/>
              </a:rPr>
              <a:t>司法支持網絡</a:t>
            </a:r>
            <a:endParaRPr kumimoji="0" lang="en-US" altLang="zh-TW" sz="2800" b="1" i="0" u="none" strike="noStrike" kern="0" cap="none" spc="0" normalizeH="0" baseline="0" noProof="0" dirty="0">
              <a:ln>
                <a:noFill/>
              </a:ln>
              <a:solidFill>
                <a:srgbClr val="564266"/>
              </a:solidFill>
              <a:effectLst/>
              <a:uLnTx/>
              <a:uFillTx/>
            </a:endParaRPr>
          </a:p>
          <a:p>
            <a:pPr marL="0" marR="0" lvl="0" indent="0" algn="ctr" defTabSz="1031626" eaLnBrk="1" fontAlgn="auto" latinLnBrk="0" hangingPunct="1">
              <a:lnSpc>
                <a:spcPct val="100000"/>
              </a:lnSpc>
              <a:spcBef>
                <a:spcPts val="0"/>
              </a:spcBef>
              <a:spcAft>
                <a:spcPts val="0"/>
              </a:spcAft>
              <a:buClrTx/>
              <a:buSzTx/>
              <a:buFontTx/>
              <a:buNone/>
              <a:tabLst/>
              <a:defRPr/>
            </a:pPr>
            <a:r>
              <a:rPr lang="zh-TW" altLang="en-US" sz="1600" kern="0" dirty="0">
                <a:solidFill>
                  <a:srgbClr val="FFFFFF">
                    <a:lumMod val="50000"/>
                  </a:srgbClr>
                </a:solidFill>
              </a:rPr>
              <a:t>強化跨部會、中央與地方、民間與官方之合作，並積極結合社會福利資源，給予必要之家庭支持與援助</a:t>
            </a:r>
            <a:endParaRPr kumimoji="0" lang="en-US" sz="1600" b="0" i="0" u="none" strike="noStrike" kern="0" cap="none" spc="0" normalizeH="0" baseline="0" noProof="0" dirty="0">
              <a:ln>
                <a:noFill/>
              </a:ln>
              <a:solidFill>
                <a:srgbClr val="FFFFFF">
                  <a:lumMod val="50000"/>
                </a:srgbClr>
              </a:solidFill>
              <a:effectLst/>
              <a:uLnTx/>
              <a:uFillTx/>
            </a:endParaRPr>
          </a:p>
        </p:txBody>
      </p:sp>
      <p:sp>
        <p:nvSpPr>
          <p:cNvPr id="127" name="Folded Corner 45"/>
          <p:cNvSpPr/>
          <p:nvPr/>
        </p:nvSpPr>
        <p:spPr>
          <a:xfrm>
            <a:off x="8668492" y="4457416"/>
            <a:ext cx="2975357" cy="2317687"/>
          </a:xfrm>
          <a:prstGeom prst="foldedCorner">
            <a:avLst/>
          </a:prstGeom>
          <a:noFill/>
          <a:ln w="25400" cap="flat" cmpd="sng" algn="ctr">
            <a:solidFill>
              <a:srgbClr val="686868"/>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endParaRPr>
          </a:p>
        </p:txBody>
      </p:sp>
      <p:sp>
        <p:nvSpPr>
          <p:cNvPr id="128" name="TextBox 47"/>
          <p:cNvSpPr txBox="1"/>
          <p:nvPr/>
        </p:nvSpPr>
        <p:spPr>
          <a:xfrm>
            <a:off x="8830878" y="5266342"/>
            <a:ext cx="2637912" cy="1354217"/>
          </a:xfrm>
          <a:prstGeom prst="rect">
            <a:avLst/>
          </a:prstGeom>
          <a:noFill/>
        </p:spPr>
        <p:txBody>
          <a:bodyPr wrap="square" rtlCol="0">
            <a:spAutoFit/>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rgbClr val="686868"/>
                </a:solidFill>
                <a:effectLst/>
                <a:uLnTx/>
                <a:uFillTx/>
              </a:rPr>
              <a:t>社會接納氛圍</a:t>
            </a:r>
            <a:endParaRPr kumimoji="0" lang="en-US" altLang="zh-TW" sz="2800" b="1" i="0" u="none" strike="noStrike" kern="0" cap="none" spc="0" normalizeH="0" baseline="0" noProof="0" dirty="0">
              <a:ln>
                <a:noFill/>
              </a:ln>
              <a:solidFill>
                <a:srgbClr val="686868"/>
              </a:solidFill>
              <a:effectLst/>
              <a:uLnTx/>
              <a:uFillTx/>
            </a:endParaRPr>
          </a:p>
          <a:p>
            <a:pPr marL="0" marR="0" lvl="0" indent="0" algn="ctr" defTabSz="1031626" eaLnBrk="1" fontAlgn="auto" latinLnBrk="0" hangingPunct="1">
              <a:lnSpc>
                <a:spcPct val="100000"/>
              </a:lnSpc>
              <a:spcBef>
                <a:spcPts val="0"/>
              </a:spcBef>
              <a:spcAft>
                <a:spcPts val="0"/>
              </a:spcAft>
              <a:buClrTx/>
              <a:buSzTx/>
              <a:buFontTx/>
              <a:buNone/>
              <a:tabLst/>
              <a:defRPr/>
            </a:pPr>
            <a:r>
              <a:rPr lang="zh-TW" altLang="en-US" kern="0" dirty="0">
                <a:solidFill>
                  <a:srgbClr val="FFFFFF">
                    <a:lumMod val="50000"/>
                  </a:srgbClr>
                </a:solidFill>
              </a:rPr>
              <a:t>調整公眾認知，建立接納、支持毒品戒癮者之社會氛圍</a:t>
            </a:r>
          </a:p>
        </p:txBody>
      </p:sp>
      <p:grpSp>
        <p:nvGrpSpPr>
          <p:cNvPr id="129" name="Group 49"/>
          <p:cNvGrpSpPr/>
          <p:nvPr/>
        </p:nvGrpSpPr>
        <p:grpSpPr>
          <a:xfrm>
            <a:off x="9845608" y="4633021"/>
            <a:ext cx="592776" cy="592776"/>
            <a:chOff x="7097501" y="3056738"/>
            <a:chExt cx="592776" cy="592776"/>
          </a:xfrm>
        </p:grpSpPr>
        <p:sp>
          <p:nvSpPr>
            <p:cNvPr id="130" name="Sev01"/>
            <p:cNvSpPr>
              <a:spLocks noChangeAspect="1"/>
            </p:cNvSpPr>
            <p:nvPr/>
          </p:nvSpPr>
          <p:spPr>
            <a:xfrm>
              <a:off x="7097501" y="3056738"/>
              <a:ext cx="592776" cy="592776"/>
            </a:xfrm>
            <a:prstGeom prst="ellipse">
              <a:avLst/>
            </a:prstGeom>
            <a:solidFill>
              <a:srgbClr val="686868"/>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686868"/>
                </a:solidFill>
                <a:effectLst/>
                <a:uLnTx/>
                <a:uFillTx/>
                <a:latin typeface="FontAwesome" pitchFamily="2" charset="0"/>
                <a:ea typeface="+mn-ea"/>
              </a:endParaRPr>
            </a:p>
          </p:txBody>
        </p:sp>
        <p:sp>
          <p:nvSpPr>
            <p:cNvPr id="131" name="Freeform 5"/>
            <p:cNvSpPr>
              <a:spLocks noEditPoints="1"/>
            </p:cNvSpPr>
            <p:nvPr/>
          </p:nvSpPr>
          <p:spPr bwMode="auto">
            <a:xfrm>
              <a:off x="7212833" y="3173342"/>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endParaRPr>
            </a:p>
          </p:txBody>
        </p:sp>
      </p:grpSp>
      <p:grpSp>
        <p:nvGrpSpPr>
          <p:cNvPr id="132" name="Group 31"/>
          <p:cNvGrpSpPr/>
          <p:nvPr/>
        </p:nvGrpSpPr>
        <p:grpSpPr>
          <a:xfrm>
            <a:off x="1873453" y="4457416"/>
            <a:ext cx="592776" cy="592776"/>
            <a:chOff x="1431269" y="3056738"/>
            <a:chExt cx="592776" cy="592776"/>
          </a:xfrm>
        </p:grpSpPr>
        <p:sp>
          <p:nvSpPr>
            <p:cNvPr id="133" name="Sev01"/>
            <p:cNvSpPr>
              <a:spLocks noChangeAspect="1"/>
            </p:cNvSpPr>
            <p:nvPr/>
          </p:nvSpPr>
          <p:spPr>
            <a:xfrm>
              <a:off x="1431269" y="3056738"/>
              <a:ext cx="592776" cy="592776"/>
            </a:xfrm>
            <a:prstGeom prst="ellipse">
              <a:avLst/>
            </a:prstGeom>
            <a:solidFill>
              <a:srgbClr val="D24132"/>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D24132"/>
                </a:solidFill>
                <a:effectLst/>
                <a:uLnTx/>
                <a:uFillTx/>
                <a:latin typeface="FontAwesome" pitchFamily="2" charset="0"/>
                <a:ea typeface="+mn-ea"/>
              </a:endParaRPr>
            </a:p>
          </p:txBody>
        </p:sp>
        <p:sp>
          <p:nvSpPr>
            <p:cNvPr id="134"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endParaRPr>
            </a:p>
          </p:txBody>
        </p:sp>
      </p:grpSp>
      <p:grpSp>
        <p:nvGrpSpPr>
          <p:cNvPr id="141" name="Group 48"/>
          <p:cNvGrpSpPr/>
          <p:nvPr/>
        </p:nvGrpSpPr>
        <p:grpSpPr>
          <a:xfrm>
            <a:off x="1873453" y="1835863"/>
            <a:ext cx="592776" cy="592776"/>
            <a:chOff x="4275612" y="3056738"/>
            <a:chExt cx="592776" cy="592776"/>
          </a:xfrm>
        </p:grpSpPr>
        <p:sp>
          <p:nvSpPr>
            <p:cNvPr id="142" name="Sev01"/>
            <p:cNvSpPr>
              <a:spLocks noChangeAspect="1"/>
            </p:cNvSpPr>
            <p:nvPr/>
          </p:nvSpPr>
          <p:spPr>
            <a:xfrm>
              <a:off x="4275612" y="3056738"/>
              <a:ext cx="592776" cy="592776"/>
            </a:xfrm>
            <a:prstGeom prst="ellipse">
              <a:avLst/>
            </a:prstGeom>
            <a:solidFill>
              <a:srgbClr val="564266"/>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564266"/>
                </a:solidFill>
                <a:effectLst/>
                <a:uLnTx/>
                <a:uFillTx/>
                <a:latin typeface="FontAwesome" pitchFamily="2" charset="0"/>
                <a:ea typeface="+mn-ea"/>
              </a:endParaRPr>
            </a:p>
          </p:txBody>
        </p:sp>
        <p:sp>
          <p:nvSpPr>
            <p:cNvPr id="143" name="Freeform 216"/>
            <p:cNvSpPr>
              <a:spLocks noEditPoints="1"/>
            </p:cNvSpPr>
            <p:nvPr/>
          </p:nvSpPr>
          <p:spPr bwMode="auto">
            <a:xfrm>
              <a:off x="4434142" y="3214331"/>
              <a:ext cx="275716" cy="277591"/>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endParaRPr>
            </a:p>
          </p:txBody>
        </p:sp>
      </p:grpSp>
      <p:grpSp>
        <p:nvGrpSpPr>
          <p:cNvPr id="144" name="Group 36"/>
          <p:cNvGrpSpPr/>
          <p:nvPr/>
        </p:nvGrpSpPr>
        <p:grpSpPr>
          <a:xfrm>
            <a:off x="9825819" y="1846244"/>
            <a:ext cx="592776" cy="592776"/>
            <a:chOff x="7097501" y="1210773"/>
            <a:chExt cx="592776" cy="592776"/>
          </a:xfrm>
        </p:grpSpPr>
        <p:sp>
          <p:nvSpPr>
            <p:cNvPr id="145" name="Sev01"/>
            <p:cNvSpPr>
              <a:spLocks noChangeAspect="1"/>
            </p:cNvSpPr>
            <p:nvPr/>
          </p:nvSpPr>
          <p:spPr>
            <a:xfrm>
              <a:off x="7097501" y="1210773"/>
              <a:ext cx="592776" cy="592776"/>
            </a:xfrm>
            <a:prstGeom prst="ellipse">
              <a:avLst/>
            </a:prstGeom>
            <a:solidFill>
              <a:srgbClr val="F09C2A"/>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09C2A"/>
                </a:solidFill>
                <a:effectLst/>
                <a:uLnTx/>
                <a:uFillTx/>
                <a:latin typeface="FontAwesome" pitchFamily="2" charset="0"/>
                <a:ea typeface="+mn-ea"/>
              </a:endParaRPr>
            </a:p>
          </p:txBody>
        </p:sp>
        <p:sp>
          <p:nvSpPr>
            <p:cNvPr id="146" name="Freeform 217"/>
            <p:cNvSpPr>
              <a:spLocks noEditPoints="1"/>
            </p:cNvSpPr>
            <p:nvPr/>
          </p:nvSpPr>
          <p:spPr bwMode="auto">
            <a:xfrm>
              <a:off x="7242854" y="1393884"/>
              <a:ext cx="302071" cy="226554"/>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62626"/>
                </a:solidFill>
                <a:effectLst/>
                <a:uLnTx/>
                <a:uFillTx/>
              </a:endParaRPr>
            </a:p>
          </p:txBody>
        </p:sp>
      </p:grpSp>
      <p:sp>
        <p:nvSpPr>
          <p:cNvPr id="77" name="圓角矩形 76"/>
          <p:cNvSpPr/>
          <p:nvPr/>
        </p:nvSpPr>
        <p:spPr>
          <a:xfrm>
            <a:off x="458565" y="330761"/>
            <a:ext cx="10998200" cy="852821"/>
          </a:xfrm>
          <a:prstGeom prst="roundRect">
            <a:avLst/>
          </a:prstGeom>
          <a:solidFill>
            <a:srgbClr val="BBE9F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3800" b="1" spc="400" dirty="0">
                <a:solidFill>
                  <a:srgbClr val="0D586F"/>
                </a:solidFill>
                <a:latin typeface="Microsoft YaHei" panose="020B0503020204020204" pitchFamily="34" charset="-122"/>
                <a:ea typeface="Microsoft YaHei" panose="020B0503020204020204" pitchFamily="34" charset="-122"/>
                <a:cs typeface="+mn-ea"/>
                <a:sym typeface="+mn-lt"/>
              </a:rPr>
              <a:t>三</a:t>
            </a:r>
            <a:r>
              <a:rPr lang="en-US" altLang="zh-TW" sz="3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3800" b="1" spc="400" dirty="0">
                <a:solidFill>
                  <a:srgbClr val="0D586F"/>
                </a:solidFill>
                <a:latin typeface="Microsoft YaHei" panose="020B0503020204020204" pitchFamily="34" charset="-122"/>
                <a:ea typeface="Microsoft YaHei" panose="020B0503020204020204" pitchFamily="34" charset="-122"/>
                <a:cs typeface="+mn-ea"/>
                <a:sym typeface="+mn-lt"/>
              </a:rPr>
              <a:t>再犯防止推進計畫</a:t>
            </a:r>
            <a:r>
              <a:rPr lang="en-US" altLang="zh-TW" sz="2800" b="1" spc="400" dirty="0">
                <a:solidFill>
                  <a:srgbClr val="0D586F"/>
                </a:solidFill>
                <a:latin typeface="Microsoft YaHei" panose="020B0503020204020204" pitchFamily="34" charset="-122"/>
                <a:ea typeface="Microsoft YaHei" panose="020B0503020204020204" pitchFamily="34" charset="-122"/>
                <a:cs typeface="+mn-ea"/>
                <a:sym typeface="+mn-lt"/>
              </a:rPr>
              <a:t>-</a:t>
            </a:r>
            <a:r>
              <a:rPr lang="zh-TW" altLang="en-US" sz="2800" b="1" spc="400" dirty="0">
                <a:solidFill>
                  <a:srgbClr val="0D586F"/>
                </a:solidFill>
                <a:latin typeface="Microsoft YaHei" panose="020B0503020204020204" pitchFamily="34" charset="-122"/>
                <a:ea typeface="Microsoft YaHei" panose="020B0503020204020204" pitchFamily="34" charset="-122"/>
                <a:cs typeface="+mn-ea"/>
                <a:sym typeface="+mn-lt"/>
              </a:rPr>
              <a:t>致力降低吸毒者高再犯問題</a:t>
            </a:r>
            <a:endParaRPr lang="zh-CN" altLang="en-US" sz="2800" b="1" spc="400" dirty="0">
              <a:solidFill>
                <a:srgbClr val="0D586F"/>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844066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1+#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p:cTn id="11" dur="500" fill="hold"/>
                                        <p:tgtEl>
                                          <p:spTgt spid="141"/>
                                        </p:tgtEl>
                                        <p:attrNameLst>
                                          <p:attrName>ppt_w</p:attrName>
                                        </p:attrNameLst>
                                      </p:cBhvr>
                                      <p:tavLst>
                                        <p:tav tm="0">
                                          <p:val>
                                            <p:fltVal val="0"/>
                                          </p:val>
                                        </p:tav>
                                        <p:tav tm="100000">
                                          <p:val>
                                            <p:strVal val="#ppt_w"/>
                                          </p:val>
                                        </p:tav>
                                      </p:tavLst>
                                    </p:anim>
                                    <p:anim calcmode="lin" valueType="num">
                                      <p:cBhvr>
                                        <p:cTn id="12" dur="500" fill="hold"/>
                                        <p:tgtEl>
                                          <p:spTgt spid="141"/>
                                        </p:tgtEl>
                                        <p:attrNameLst>
                                          <p:attrName>ppt_h</p:attrName>
                                        </p:attrNameLst>
                                      </p:cBhvr>
                                      <p:tavLst>
                                        <p:tav tm="0">
                                          <p:val>
                                            <p:fltVal val="0"/>
                                          </p:val>
                                        </p:tav>
                                        <p:tav tm="100000">
                                          <p:val>
                                            <p:strVal val="#ppt_h"/>
                                          </p:val>
                                        </p:tav>
                                      </p:tavLst>
                                    </p:anim>
                                    <p:animEffect transition="in" filter="fade">
                                      <p:cBhvr>
                                        <p:cTn id="13" dur="500"/>
                                        <p:tgtEl>
                                          <p:spTgt spid="14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121"/>
                                        </p:tgtEl>
                                        <p:attrNameLst>
                                          <p:attrName>style.visibility</p:attrName>
                                        </p:attrNameLst>
                                      </p:cBhvr>
                                      <p:to>
                                        <p:strVal val="visible"/>
                                      </p:to>
                                    </p:set>
                                    <p:anim calcmode="lin" valueType="num">
                                      <p:cBhvr additive="base">
                                        <p:cTn id="21" dur="500" fill="hold"/>
                                        <p:tgtEl>
                                          <p:spTgt spid="121"/>
                                        </p:tgtEl>
                                        <p:attrNameLst>
                                          <p:attrName>ppt_x</p:attrName>
                                        </p:attrNameLst>
                                      </p:cBhvr>
                                      <p:tavLst>
                                        <p:tav tm="0">
                                          <p:val>
                                            <p:strVal val="#ppt_x"/>
                                          </p:val>
                                        </p:tav>
                                        <p:tav tm="100000">
                                          <p:val>
                                            <p:strVal val="#ppt_x"/>
                                          </p:val>
                                        </p:tav>
                                      </p:tavLst>
                                    </p:anim>
                                    <p:anim calcmode="lin" valueType="num">
                                      <p:cBhvr additive="base">
                                        <p:cTn id="22" dur="500" fill="hold"/>
                                        <p:tgtEl>
                                          <p:spTgt spid="121"/>
                                        </p:tgtEl>
                                        <p:attrNameLst>
                                          <p:attrName>ppt_y</p:attrName>
                                        </p:attrNameLst>
                                      </p:cBhvr>
                                      <p:tavLst>
                                        <p:tav tm="0">
                                          <p:val>
                                            <p:strVal val="1+#ppt_h/2"/>
                                          </p:val>
                                        </p:tav>
                                        <p:tav tm="100000">
                                          <p:val>
                                            <p:strVal val="#ppt_y"/>
                                          </p:val>
                                        </p:tav>
                                      </p:tavLst>
                                    </p:anim>
                                  </p:childTnLst>
                                </p:cTn>
                              </p:par>
                              <p:par>
                                <p:cTn id="23" presetID="53"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 calcmode="lin" valueType="num">
                                      <p:cBhvr>
                                        <p:cTn id="25" dur="500" fill="hold"/>
                                        <p:tgtEl>
                                          <p:spTgt spid="144"/>
                                        </p:tgtEl>
                                        <p:attrNameLst>
                                          <p:attrName>ppt_w</p:attrName>
                                        </p:attrNameLst>
                                      </p:cBhvr>
                                      <p:tavLst>
                                        <p:tav tm="0">
                                          <p:val>
                                            <p:fltVal val="0"/>
                                          </p:val>
                                        </p:tav>
                                        <p:tav tm="100000">
                                          <p:val>
                                            <p:strVal val="#ppt_w"/>
                                          </p:val>
                                        </p:tav>
                                      </p:tavLst>
                                    </p:anim>
                                    <p:anim calcmode="lin" valueType="num">
                                      <p:cBhvr>
                                        <p:cTn id="26" dur="500" fill="hold"/>
                                        <p:tgtEl>
                                          <p:spTgt spid="144"/>
                                        </p:tgtEl>
                                        <p:attrNameLst>
                                          <p:attrName>ppt_h</p:attrName>
                                        </p:attrNameLst>
                                      </p:cBhvr>
                                      <p:tavLst>
                                        <p:tav tm="0">
                                          <p:val>
                                            <p:fltVal val="0"/>
                                          </p:val>
                                        </p:tav>
                                        <p:tav tm="100000">
                                          <p:val>
                                            <p:strVal val="#ppt_h"/>
                                          </p:val>
                                        </p:tav>
                                      </p:tavLst>
                                    </p:anim>
                                    <p:animEffect transition="in" filter="fade">
                                      <p:cBhvr>
                                        <p:cTn id="27" dur="500"/>
                                        <p:tgtEl>
                                          <p:spTgt spid="14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1000"/>
                                        <p:tgtEl>
                                          <p:spTgt spid="122"/>
                                        </p:tgtEl>
                                      </p:cBhvr>
                                    </p:animEffect>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500" fill="hold"/>
                                        <p:tgtEl>
                                          <p:spTgt spid="123"/>
                                        </p:tgtEl>
                                        <p:attrNameLst>
                                          <p:attrName>ppt_x</p:attrName>
                                        </p:attrNameLst>
                                      </p:cBhvr>
                                      <p:tavLst>
                                        <p:tav tm="0">
                                          <p:val>
                                            <p:strVal val="#ppt_x"/>
                                          </p:val>
                                        </p:tav>
                                        <p:tav tm="100000">
                                          <p:val>
                                            <p:strVal val="#ppt_x"/>
                                          </p:val>
                                        </p:tav>
                                      </p:tavLst>
                                    </p:anim>
                                    <p:anim calcmode="lin" valueType="num">
                                      <p:cBhvr additive="base">
                                        <p:cTn id="36" dur="500" fill="hold"/>
                                        <p:tgtEl>
                                          <p:spTgt spid="123"/>
                                        </p:tgtEl>
                                        <p:attrNameLst>
                                          <p:attrName>ppt_y</p:attrName>
                                        </p:attrNameLst>
                                      </p:cBhvr>
                                      <p:tavLst>
                                        <p:tav tm="0">
                                          <p:val>
                                            <p:strVal val="1+#ppt_h/2"/>
                                          </p:val>
                                        </p:tav>
                                        <p:tav tm="100000">
                                          <p:val>
                                            <p:strVal val="#ppt_y"/>
                                          </p:val>
                                        </p:tav>
                                      </p:tavLst>
                                    </p:anim>
                                  </p:childTnLst>
                                </p:cTn>
                              </p:par>
                              <p:par>
                                <p:cTn id="37" presetID="53" presetClass="entr" presetSubtype="0" fill="hold" nodeType="with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24"/>
                                        </p:tgtEl>
                                        <p:attrNameLst>
                                          <p:attrName>style.visibility</p:attrName>
                                        </p:attrNameLst>
                                      </p:cBhvr>
                                      <p:to>
                                        <p:strVal val="visible"/>
                                      </p:to>
                                    </p:set>
                                    <p:animEffect transition="in" filter="fade">
                                      <p:cBhvr>
                                        <p:cTn id="45" dur="1000"/>
                                        <p:tgtEl>
                                          <p:spTgt spid="124"/>
                                        </p:tgtEl>
                                      </p:cBhvr>
                                    </p:animEffect>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additive="base">
                                        <p:cTn id="49" dur="500" fill="hold"/>
                                        <p:tgtEl>
                                          <p:spTgt spid="127"/>
                                        </p:tgtEl>
                                        <p:attrNameLst>
                                          <p:attrName>ppt_x</p:attrName>
                                        </p:attrNameLst>
                                      </p:cBhvr>
                                      <p:tavLst>
                                        <p:tav tm="0">
                                          <p:val>
                                            <p:strVal val="#ppt_x"/>
                                          </p:val>
                                        </p:tav>
                                        <p:tav tm="100000">
                                          <p:val>
                                            <p:strVal val="#ppt_x"/>
                                          </p:val>
                                        </p:tav>
                                      </p:tavLst>
                                    </p:anim>
                                    <p:anim calcmode="lin" valueType="num">
                                      <p:cBhvr additive="base">
                                        <p:cTn id="50" dur="500" fill="hold"/>
                                        <p:tgtEl>
                                          <p:spTgt spid="127"/>
                                        </p:tgtEl>
                                        <p:attrNameLst>
                                          <p:attrName>ppt_y</p:attrName>
                                        </p:attrNameLst>
                                      </p:cBhvr>
                                      <p:tavLst>
                                        <p:tav tm="0">
                                          <p:val>
                                            <p:strVal val="1+#ppt_h/2"/>
                                          </p:val>
                                        </p:tav>
                                        <p:tav tm="100000">
                                          <p:val>
                                            <p:strVal val="#ppt_y"/>
                                          </p:val>
                                        </p:tav>
                                      </p:tavLst>
                                    </p:anim>
                                  </p:childTnLst>
                                </p:cTn>
                              </p:par>
                              <p:par>
                                <p:cTn id="51" presetID="53" presetClass="entr" presetSubtype="0"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fade">
                                      <p:cBhvr>
                                        <p:cTn id="59"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p:bldP spid="123" grpId="0" animBg="1"/>
      <p:bldP spid="124" grpId="0"/>
      <p:bldP spid="125" grpId="0" animBg="1"/>
      <p:bldP spid="126" grpId="0"/>
      <p:bldP spid="127" grpId="0" animBg="1"/>
      <p:bldP spid="1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78756" y="140699"/>
            <a:ext cx="11169905" cy="1014413"/>
            <a:chOff x="441025" y="218860"/>
            <a:chExt cx="6607475" cy="1014413"/>
          </a:xfrm>
        </p:grpSpPr>
        <p:sp>
          <p:nvSpPr>
            <p:cNvPr id="30" name="文本框 29"/>
            <p:cNvSpPr txBox="1"/>
            <p:nvPr/>
          </p:nvSpPr>
          <p:spPr>
            <a:xfrm>
              <a:off x="595313" y="428103"/>
              <a:ext cx="645318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t>經費需求：第一期</a:t>
              </a:r>
              <a:r>
                <a:rPr lang="en-US" altLang="zh-TW" sz="3200" dirty="0"/>
                <a:t>VS</a:t>
              </a:r>
              <a:r>
                <a:rPr lang="zh-TW" altLang="en-US" sz="3200" dirty="0"/>
                <a:t> 第二期</a:t>
              </a:r>
            </a:p>
          </p:txBody>
        </p:sp>
        <p:sp>
          <p:nvSpPr>
            <p:cNvPr id="29" name="任意多边形 28"/>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投影片編號版面配置區 1"/>
          <p:cNvSpPr>
            <a:spLocks noGrp="1"/>
          </p:cNvSpPr>
          <p:nvPr>
            <p:ph type="sldNum" sz="quarter" idx="11"/>
          </p:nvPr>
        </p:nvSpPr>
        <p:spPr/>
        <p:txBody>
          <a:bodyPr/>
          <a:lstStyle/>
          <a:p>
            <a:fld id="{5924C9F2-6427-4B92-A119-013226287370}" type="slidenum">
              <a:rPr lang="zh-TW" altLang="en-US" smtClean="0"/>
              <a:pPr/>
              <a:t>18</a:t>
            </a:fld>
            <a:endParaRPr lang="zh-TW" altLang="en-US" dirty="0"/>
          </a:p>
        </p:txBody>
      </p:sp>
      <p:sp>
        <p:nvSpPr>
          <p:cNvPr id="15" name="內容版面配置區 2"/>
          <p:cNvSpPr txBox="1">
            <a:spLocks/>
          </p:cNvSpPr>
          <p:nvPr/>
        </p:nvSpPr>
        <p:spPr>
          <a:xfrm>
            <a:off x="475034" y="934717"/>
            <a:ext cx="11452001" cy="1816727"/>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Aft>
                <a:spcPct val="0"/>
              </a:spcAft>
              <a:buClr>
                <a:schemeClr val="hlink"/>
              </a:buClr>
              <a:buSzTx/>
              <a:buFont typeface="Wingdings" pitchFamily="2" charset="2"/>
              <a:buNone/>
              <a:tabLst/>
              <a:defRPr/>
            </a:pPr>
            <a:r>
              <a:rPr kumimoji="0" lang="zh-TW" altLang="en-US" sz="3600" b="1" i="0" u="none" strike="noStrike" kern="0" spc="50" normalizeH="0" baseline="0" noProof="0" dirty="0">
                <a:ln w="11430"/>
                <a:solidFill>
                  <a:srgbClr val="00206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rPr>
              <a:t>第一期較過去每年預算</a:t>
            </a:r>
            <a:r>
              <a:rPr kumimoji="0" lang="en-US" altLang="zh-TW" sz="3600" b="1" i="0" u="none" strike="noStrike" kern="0" spc="50" normalizeH="0" baseline="0" noProof="0" dirty="0">
                <a:ln w="11430"/>
                <a:solidFill>
                  <a:srgbClr val="00206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rPr>
              <a:t>12</a:t>
            </a:r>
            <a:r>
              <a:rPr kumimoji="0" lang="zh-TW" altLang="en-US" sz="3600" b="1" i="0" u="none" strike="noStrike" kern="0" spc="50" normalizeH="0" baseline="0" noProof="0" dirty="0">
                <a:ln w="11430"/>
                <a:solidFill>
                  <a:srgbClr val="00206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rPr>
              <a:t>億元倍增，</a:t>
            </a:r>
            <a:r>
              <a:rPr kumimoji="0" lang="en-US" altLang="zh-TW" sz="3600" b="1" i="0" u="none" strike="noStrike" kern="0" spc="50" normalizeH="0" baseline="0" noProof="0" dirty="0">
                <a:ln w="11430"/>
                <a:solidFill>
                  <a:srgbClr val="FF000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rPr>
              <a:t>4</a:t>
            </a:r>
            <a:r>
              <a:rPr kumimoji="0" lang="zh-TW" altLang="en-US" sz="3600" b="1" i="0" u="none" strike="noStrike" kern="0" spc="50" normalizeH="0" baseline="0" noProof="0" dirty="0">
                <a:ln w="11430"/>
                <a:solidFill>
                  <a:srgbClr val="FF000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rPr>
              <a:t>年達</a:t>
            </a:r>
            <a:r>
              <a:rPr kumimoji="0" lang="en-US" altLang="zh-TW" sz="3600" b="1" i="0" u="none" strike="noStrike" kern="0" spc="50" normalizeH="0" baseline="0" noProof="0" dirty="0">
                <a:ln w="11430"/>
                <a:solidFill>
                  <a:srgbClr val="FF000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rPr>
              <a:t>114</a:t>
            </a:r>
            <a:r>
              <a:rPr kumimoji="0" lang="zh-TW" altLang="en-US" sz="3600" b="1" i="0" u="none" strike="noStrike" kern="0" spc="50" normalizeH="0" baseline="0" noProof="0" dirty="0">
                <a:ln w="11430"/>
                <a:solidFill>
                  <a:srgbClr val="FF000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rPr>
              <a:t>億元</a:t>
            </a:r>
            <a:endParaRPr kumimoji="0" lang="en-US" altLang="zh-TW" sz="3600" b="1" i="0" u="none" strike="noStrike" kern="0" spc="50" normalizeH="0" baseline="0" noProof="0" dirty="0">
              <a:ln w="11430"/>
              <a:solidFill>
                <a:srgbClr val="FF0000"/>
              </a:solidFill>
              <a:effectLst>
                <a:outerShdw blurRad="76200" dist="50800" dir="5400000" algn="tl" rotWithShape="0">
                  <a:srgbClr val="000000">
                    <a:alpha val="65000"/>
                  </a:srgbClr>
                </a:outerShdw>
              </a:effectLst>
              <a:uLnTx/>
              <a:uFillTx/>
              <a:latin typeface="華康華綜體W5" pitchFamily="49" charset="-120"/>
              <a:ea typeface="華康華綜體W5" pitchFamily="49" charset="-120"/>
            </a:endParaRPr>
          </a:p>
          <a:p>
            <a:pPr marL="0" marR="0" lvl="0" indent="0" algn="ctr" defTabSz="914400" rtl="0" eaLnBrk="1" fontAlgn="base" latinLnBrk="0" hangingPunct="1">
              <a:lnSpc>
                <a:spcPct val="100000"/>
              </a:lnSpc>
              <a:spcAft>
                <a:spcPct val="0"/>
              </a:spcAft>
              <a:buClr>
                <a:schemeClr val="hlink"/>
              </a:buClr>
              <a:buSzTx/>
              <a:buFont typeface="Wingdings" pitchFamily="2" charset="2"/>
              <a:buNone/>
              <a:tabLst/>
              <a:defRPr/>
            </a:pPr>
            <a:r>
              <a:rPr lang="zh-TW" altLang="en-US" sz="3600" b="1" kern="0" spc="50" dirty="0">
                <a:ln w="11430"/>
                <a:solidFill>
                  <a:srgbClr val="002060"/>
                </a:solidFill>
                <a:effectLst>
                  <a:outerShdw blurRad="76200" dist="50800" dir="5400000" algn="tl" rotWithShape="0">
                    <a:srgbClr val="000000">
                      <a:alpha val="65000"/>
                    </a:srgbClr>
                  </a:outerShdw>
                </a:effectLst>
                <a:latin typeface="華康華綜體W5" pitchFamily="49" charset="-120"/>
                <a:ea typeface="華康華綜體W5" pitchFamily="49" charset="-120"/>
              </a:rPr>
              <a:t>第二期配合需要務實增加，</a:t>
            </a:r>
            <a:r>
              <a:rPr lang="en-US" altLang="zh-TW" sz="3600" b="1" kern="0" spc="50" dirty="0">
                <a:ln w="11430"/>
                <a:solidFill>
                  <a:srgbClr val="FF0000"/>
                </a:solidFill>
                <a:effectLst>
                  <a:outerShdw blurRad="76200" dist="50800" dir="5400000" algn="tl" rotWithShape="0">
                    <a:srgbClr val="000000">
                      <a:alpha val="65000"/>
                    </a:srgbClr>
                  </a:outerShdw>
                </a:effectLst>
                <a:latin typeface="華康華綜體W5" pitchFamily="49" charset="-120"/>
                <a:ea typeface="華康華綜體W5" pitchFamily="49" charset="-120"/>
              </a:rPr>
              <a:t>4</a:t>
            </a:r>
            <a:r>
              <a:rPr lang="zh-TW" altLang="en-US" sz="3600" b="1" kern="0" spc="50" dirty="0">
                <a:ln w="11430"/>
                <a:solidFill>
                  <a:srgbClr val="FF0000"/>
                </a:solidFill>
                <a:effectLst>
                  <a:outerShdw blurRad="76200" dist="50800" dir="5400000" algn="tl" rotWithShape="0">
                    <a:srgbClr val="000000">
                      <a:alpha val="65000"/>
                    </a:srgbClr>
                  </a:outerShdw>
                </a:effectLst>
                <a:latin typeface="華康華綜體W5" pitchFamily="49" charset="-120"/>
                <a:ea typeface="華康華綜體W5" pitchFamily="49" charset="-120"/>
              </a:rPr>
              <a:t>年約</a:t>
            </a:r>
            <a:r>
              <a:rPr lang="en-US" altLang="zh-TW" sz="3600" b="1" kern="0" spc="50" dirty="0">
                <a:ln w="11430"/>
                <a:solidFill>
                  <a:srgbClr val="FF0000"/>
                </a:solidFill>
                <a:effectLst>
                  <a:outerShdw blurRad="76200" dist="50800" dir="5400000" algn="tl" rotWithShape="0">
                    <a:srgbClr val="000000">
                      <a:alpha val="65000"/>
                    </a:srgbClr>
                  </a:outerShdw>
                </a:effectLst>
                <a:latin typeface="華康華綜體W5" pitchFamily="49" charset="-120"/>
                <a:ea typeface="華康華綜體W5" pitchFamily="49" charset="-120"/>
              </a:rPr>
              <a:t>150</a:t>
            </a:r>
            <a:r>
              <a:rPr lang="zh-TW" altLang="en-US" sz="3600" b="1" kern="0" spc="50" dirty="0">
                <a:ln w="11430"/>
                <a:solidFill>
                  <a:srgbClr val="FF0000"/>
                </a:solidFill>
                <a:effectLst>
                  <a:outerShdw blurRad="76200" dist="50800" dir="5400000" algn="tl" rotWithShape="0">
                    <a:srgbClr val="000000">
                      <a:alpha val="65000"/>
                    </a:srgbClr>
                  </a:outerShdw>
                </a:effectLst>
                <a:latin typeface="華康華綜體W5" pitchFamily="49" charset="-120"/>
                <a:ea typeface="華康華綜體W5" pitchFamily="49" charset="-120"/>
              </a:rPr>
              <a:t>億元</a:t>
            </a:r>
            <a:endParaRPr lang="en-US" altLang="zh-TW" sz="3600" b="1" kern="0" spc="50" dirty="0">
              <a:ln w="11430"/>
              <a:solidFill>
                <a:srgbClr val="FF0000"/>
              </a:solidFill>
              <a:effectLst>
                <a:outerShdw blurRad="76200" dist="50800" dir="5400000" algn="tl" rotWithShape="0">
                  <a:srgbClr val="000000">
                    <a:alpha val="65000"/>
                  </a:srgbClr>
                </a:outerShdw>
              </a:effectLst>
              <a:latin typeface="華康華綜體W5" pitchFamily="49" charset="-120"/>
              <a:ea typeface="華康華綜體W5" pitchFamily="49" charset="-120"/>
            </a:endParaRPr>
          </a:p>
        </p:txBody>
      </p:sp>
      <p:grpSp>
        <p:nvGrpSpPr>
          <p:cNvPr id="10" name="群組 9"/>
          <p:cNvGrpSpPr/>
          <p:nvPr/>
        </p:nvGrpSpPr>
        <p:grpSpPr>
          <a:xfrm>
            <a:off x="565467" y="2336800"/>
            <a:ext cx="10785130" cy="4401478"/>
            <a:chOff x="3678215" y="1661146"/>
            <a:chExt cx="7971668" cy="4785707"/>
          </a:xfrm>
        </p:grpSpPr>
        <p:graphicFrame>
          <p:nvGraphicFramePr>
            <p:cNvPr id="13" name="圖表 12"/>
            <p:cNvGraphicFramePr/>
            <p:nvPr>
              <p:extLst>
                <p:ext uri="{D42A27DB-BD31-4B8C-83A1-F6EECF244321}">
                  <p14:modId xmlns:p14="http://schemas.microsoft.com/office/powerpoint/2010/main" val="892492121"/>
                </p:ext>
              </p:extLst>
            </p:nvPr>
          </p:nvGraphicFramePr>
          <p:xfrm>
            <a:off x="3678215" y="1661146"/>
            <a:ext cx="7971668" cy="4785707"/>
          </p:xfrm>
          <a:graphic>
            <a:graphicData uri="http://schemas.openxmlformats.org/drawingml/2006/chart">
              <c:chart xmlns:c="http://schemas.openxmlformats.org/drawingml/2006/chart" xmlns:r="http://schemas.openxmlformats.org/officeDocument/2006/relationships" r:id="rId3"/>
            </a:graphicData>
          </a:graphic>
        </p:graphicFrame>
        <p:sp>
          <p:nvSpPr>
            <p:cNvPr id="16" name="文字方塊 15"/>
            <p:cNvSpPr txBox="1"/>
            <p:nvPr/>
          </p:nvSpPr>
          <p:spPr>
            <a:xfrm>
              <a:off x="3974422" y="3169791"/>
              <a:ext cx="614219" cy="1699455"/>
            </a:xfrm>
            <a:prstGeom prst="rect">
              <a:avLst/>
            </a:prstGeom>
            <a:noFill/>
          </p:spPr>
          <p:txBody>
            <a:bodyPr vert="eaVert" wrap="square" rtlCol="0">
              <a:spAutoFit/>
            </a:bodyPr>
            <a:lstStyle/>
            <a:p>
              <a:r>
                <a:rPr lang="zh-TW" altLang="en-US" sz="2400" b="1" dirty="0">
                  <a:solidFill>
                    <a:srgbClr val="002060"/>
                  </a:solidFill>
                  <a:latin typeface="Century Gothic" panose="020B0502020202020204" pitchFamily="34" charset="0"/>
                </a:rPr>
                <a:t>經費</a:t>
              </a:r>
              <a:r>
                <a:rPr lang="en-US" altLang="zh-TW" sz="2400" b="1" dirty="0">
                  <a:solidFill>
                    <a:srgbClr val="002060"/>
                  </a:solidFill>
                  <a:latin typeface="Century Gothic" panose="020B0502020202020204" pitchFamily="34" charset="0"/>
                </a:rPr>
                <a:t>(</a:t>
              </a:r>
              <a:r>
                <a:rPr lang="zh-TW" altLang="en-US" sz="2400" b="1" dirty="0">
                  <a:solidFill>
                    <a:srgbClr val="002060"/>
                  </a:solidFill>
                  <a:latin typeface="Century Gothic" panose="020B0502020202020204" pitchFamily="34" charset="0"/>
                </a:rPr>
                <a:t>億元</a:t>
              </a:r>
              <a:r>
                <a:rPr lang="en-US" altLang="zh-TW" sz="2400" b="1" dirty="0">
                  <a:solidFill>
                    <a:srgbClr val="002060"/>
                  </a:solidFill>
                  <a:latin typeface="Century Gothic" panose="020B0502020202020204" pitchFamily="34" charset="0"/>
                </a:rPr>
                <a:t>)</a:t>
              </a:r>
              <a:endParaRPr lang="zh-TW" altLang="en-US" sz="2400" b="1" dirty="0">
                <a:solidFill>
                  <a:srgbClr val="002060"/>
                </a:solidFill>
                <a:latin typeface="Century Gothic" panose="020B0502020202020204" pitchFamily="34" charset="0"/>
              </a:endParaRPr>
            </a:p>
            <a:p>
              <a:endParaRPr lang="zh-TW" altLang="en-US" dirty="0">
                <a:solidFill>
                  <a:srgbClr val="002060"/>
                </a:solidFill>
              </a:endParaRPr>
            </a:p>
          </p:txBody>
        </p:sp>
      </p:grpSp>
      <p:sp>
        <p:nvSpPr>
          <p:cNvPr id="11" name="文字方塊 10"/>
          <p:cNvSpPr txBox="1"/>
          <p:nvPr/>
        </p:nvSpPr>
        <p:spPr>
          <a:xfrm>
            <a:off x="3620725" y="5028761"/>
            <a:ext cx="2513727" cy="830997"/>
          </a:xfrm>
          <a:prstGeom prst="rect">
            <a:avLst/>
          </a:prstGeom>
          <a:noFill/>
          <a:ln w="38100">
            <a:solidFill>
              <a:srgbClr val="FF0000"/>
            </a:solidFill>
            <a:prstDash val="lgDashDotDot"/>
          </a:ln>
        </p:spPr>
        <p:txBody>
          <a:bodyPr wrap="square" rtlCol="0">
            <a:spAutoFit/>
          </a:bodyPr>
          <a:lstStyle/>
          <a:p>
            <a:pPr algn="ctr"/>
            <a:r>
              <a:rPr lang="zh-TW" altLang="en-US" sz="2400" b="1" dirty="0">
                <a:solidFill>
                  <a:srgbClr val="FF0000"/>
                </a:solidFill>
              </a:rPr>
              <a:t>新世代反毒策略</a:t>
            </a:r>
            <a:endParaRPr lang="en-US" altLang="zh-TW" sz="2400" b="1" dirty="0">
              <a:solidFill>
                <a:srgbClr val="FF0000"/>
              </a:solidFill>
            </a:endParaRPr>
          </a:p>
          <a:p>
            <a:pPr algn="ctr"/>
            <a:r>
              <a:rPr lang="en-US" altLang="zh-TW" sz="2400" b="1" dirty="0">
                <a:solidFill>
                  <a:srgbClr val="FF0000"/>
                </a:solidFill>
              </a:rPr>
              <a:t>(</a:t>
            </a:r>
            <a:r>
              <a:rPr lang="zh-TW" altLang="en-US" sz="2400" b="1" dirty="0">
                <a:solidFill>
                  <a:srgbClr val="FF0000"/>
                </a:solidFill>
              </a:rPr>
              <a:t>第一期</a:t>
            </a:r>
            <a:r>
              <a:rPr lang="en-US" altLang="zh-TW" sz="2400" b="1" dirty="0">
                <a:solidFill>
                  <a:srgbClr val="FF0000"/>
                </a:solidFill>
              </a:rPr>
              <a:t>)</a:t>
            </a:r>
            <a:endParaRPr lang="zh-TW" altLang="en-US" sz="2400" b="1" dirty="0">
              <a:solidFill>
                <a:srgbClr val="FF0000"/>
              </a:solidFill>
            </a:endParaRPr>
          </a:p>
        </p:txBody>
      </p:sp>
      <p:sp>
        <p:nvSpPr>
          <p:cNvPr id="12" name="文字方塊 11"/>
          <p:cNvSpPr txBox="1"/>
          <p:nvPr/>
        </p:nvSpPr>
        <p:spPr>
          <a:xfrm>
            <a:off x="6780179" y="3985609"/>
            <a:ext cx="2567021" cy="830997"/>
          </a:xfrm>
          <a:prstGeom prst="rect">
            <a:avLst/>
          </a:prstGeom>
          <a:noFill/>
          <a:ln w="38100">
            <a:solidFill>
              <a:srgbClr val="FF0000"/>
            </a:solidFill>
            <a:prstDash val="lgDashDotDot"/>
          </a:ln>
        </p:spPr>
        <p:txBody>
          <a:bodyPr wrap="square" rtlCol="0">
            <a:spAutoFit/>
          </a:bodyPr>
          <a:lstStyle/>
          <a:p>
            <a:pPr algn="ctr"/>
            <a:r>
              <a:rPr lang="zh-TW" altLang="en-US" sz="2400" b="1" dirty="0">
                <a:solidFill>
                  <a:srgbClr val="FF0000"/>
                </a:solidFill>
              </a:rPr>
              <a:t>新世代反毒策略</a:t>
            </a:r>
            <a:endParaRPr lang="en-US" altLang="zh-TW" sz="2400" b="1" dirty="0">
              <a:solidFill>
                <a:srgbClr val="FF0000"/>
              </a:solidFill>
            </a:endParaRPr>
          </a:p>
          <a:p>
            <a:pPr algn="ctr"/>
            <a:r>
              <a:rPr lang="en-US" altLang="zh-TW" sz="2400" b="1" dirty="0">
                <a:solidFill>
                  <a:srgbClr val="FF0000"/>
                </a:solidFill>
              </a:rPr>
              <a:t>(</a:t>
            </a:r>
            <a:r>
              <a:rPr lang="zh-TW" altLang="en-US" sz="2400" b="1" dirty="0">
                <a:solidFill>
                  <a:srgbClr val="FF0000"/>
                </a:solidFill>
              </a:rPr>
              <a:t>第二期</a:t>
            </a:r>
            <a:r>
              <a:rPr lang="en-US" altLang="zh-TW" sz="2400" b="1" dirty="0">
                <a:solidFill>
                  <a:srgbClr val="FF0000"/>
                </a:solidFill>
              </a:rPr>
              <a:t>)</a:t>
            </a:r>
            <a:endParaRPr lang="zh-TW" altLang="en-US" sz="2400" b="1" dirty="0">
              <a:solidFill>
                <a:srgbClr val="FF0000"/>
              </a:solidFill>
            </a:endParaRPr>
          </a:p>
        </p:txBody>
      </p:sp>
      <p:grpSp>
        <p:nvGrpSpPr>
          <p:cNvPr id="17" name="Group 25"/>
          <p:cNvGrpSpPr/>
          <p:nvPr/>
        </p:nvGrpSpPr>
        <p:grpSpPr>
          <a:xfrm>
            <a:off x="9842500" y="4897821"/>
            <a:ext cx="2349500" cy="1827385"/>
            <a:chOff x="-1326662" y="1799576"/>
            <a:chExt cx="5653045" cy="4448622"/>
          </a:xfrm>
        </p:grpSpPr>
        <p:sp>
          <p:nvSpPr>
            <p:cNvPr id="18" name="Oval 43"/>
            <p:cNvSpPr/>
            <p:nvPr/>
          </p:nvSpPr>
          <p:spPr>
            <a:xfrm>
              <a:off x="1557041" y="2048920"/>
              <a:ext cx="2540066" cy="254006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3"/>
            <p:cNvGrpSpPr/>
            <p:nvPr/>
          </p:nvGrpSpPr>
          <p:grpSpPr>
            <a:xfrm>
              <a:off x="-1326662" y="2846861"/>
              <a:ext cx="5015523" cy="3401337"/>
              <a:chOff x="-2122421" y="1928083"/>
              <a:chExt cx="6342829" cy="4301465"/>
            </a:xfrm>
          </p:grpSpPr>
          <p:grpSp>
            <p:nvGrpSpPr>
              <p:cNvPr id="28" name="Group 4"/>
              <p:cNvGrpSpPr/>
              <p:nvPr/>
            </p:nvGrpSpPr>
            <p:grpSpPr>
              <a:xfrm flipH="1">
                <a:off x="1714753" y="1928083"/>
                <a:ext cx="2044929" cy="3300188"/>
                <a:chOff x="3606014" y="1693837"/>
                <a:chExt cx="1447871" cy="2298210"/>
              </a:xfrm>
            </p:grpSpPr>
            <p:grpSp>
              <p:nvGrpSpPr>
                <p:cNvPr id="42" name="Group 16"/>
                <p:cNvGrpSpPr/>
                <p:nvPr/>
              </p:nvGrpSpPr>
              <p:grpSpPr>
                <a:xfrm>
                  <a:off x="3606014" y="2288191"/>
                  <a:ext cx="1447871" cy="1703856"/>
                  <a:chOff x="1087898" y="4607261"/>
                  <a:chExt cx="1447871" cy="1703856"/>
                </a:xfrm>
              </p:grpSpPr>
              <p:sp>
                <p:nvSpPr>
                  <p:cNvPr id="49" name="Freeform 23"/>
                  <p:cNvSpPr/>
                  <p:nvPr/>
                </p:nvSpPr>
                <p:spPr>
                  <a:xfrm>
                    <a:off x="1087898" y="4607261"/>
                    <a:ext cx="1404934" cy="1641864"/>
                  </a:xfrm>
                  <a:custGeom>
                    <a:avLst/>
                    <a:gdLst>
                      <a:gd name="connsiteX0" fmla="*/ 461907 w 1404934"/>
                      <a:gd name="connsiteY0" fmla="*/ 1561582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4934" h="1641864">
                        <a:moveTo>
                          <a:pt x="461907" y="1561582"/>
                        </a:moveTo>
                        <a:lnTo>
                          <a:pt x="460409" y="1562298"/>
                        </a:lnTo>
                        <a:lnTo>
                          <a:pt x="464264" y="1564031"/>
                        </a:lnTo>
                        <a:close/>
                        <a:moveTo>
                          <a:pt x="633532" y="0"/>
                        </a:moveTo>
                        <a:lnTo>
                          <a:pt x="642264" y="89"/>
                        </a:lnTo>
                        <a:cubicBezTo>
                          <a:pt x="727181" y="1424"/>
                          <a:pt x="662491" y="6085"/>
                          <a:pt x="859611" y="4927"/>
                        </a:cubicBezTo>
                        <a:lnTo>
                          <a:pt x="869679" y="4849"/>
                        </a:lnTo>
                        <a:lnTo>
                          <a:pt x="888124" y="5035"/>
                        </a:lnTo>
                        <a:lnTo>
                          <a:pt x="920629" y="5097"/>
                        </a:lnTo>
                        <a:lnTo>
                          <a:pt x="1028230" y="154932"/>
                        </a:lnTo>
                        <a:cubicBezTo>
                          <a:pt x="1268780" y="496356"/>
                          <a:pt x="1423881" y="773581"/>
                          <a:pt x="1403068" y="1061042"/>
                        </a:cubicBezTo>
                        <a:cubicBezTo>
                          <a:pt x="1382255" y="1348502"/>
                          <a:pt x="1106847" y="1571999"/>
                          <a:pt x="817301" y="1625687"/>
                        </a:cubicBezTo>
                        <a:lnTo>
                          <a:pt x="745274" y="1632820"/>
                        </a:lnTo>
                        <a:lnTo>
                          <a:pt x="710413" y="1629831"/>
                        </a:lnTo>
                        <a:lnTo>
                          <a:pt x="665846" y="1622274"/>
                        </a:lnTo>
                        <a:lnTo>
                          <a:pt x="660377" y="1624890"/>
                        </a:lnTo>
                        <a:lnTo>
                          <a:pt x="710412" y="1633702"/>
                        </a:lnTo>
                        <a:lnTo>
                          <a:pt x="745275" y="1636691"/>
                        </a:lnTo>
                        <a:lnTo>
                          <a:pt x="693045" y="1641864"/>
                        </a:lnTo>
                        <a:cubicBezTo>
                          <a:pt x="461599" y="1631238"/>
                          <a:pt x="25694" y="1548414"/>
                          <a:pt x="327" y="987094"/>
                        </a:cubicBezTo>
                        <a:cubicBezTo>
                          <a:pt x="-10973" y="552383"/>
                          <a:pt x="272795" y="292425"/>
                          <a:pt x="470498" y="4261"/>
                        </a:cubicBezTo>
                        <a:cubicBezTo>
                          <a:pt x="515612" y="3844"/>
                          <a:pt x="550833" y="3648"/>
                          <a:pt x="578637" y="3616"/>
                        </a:cubicBezTo>
                        <a:lnTo>
                          <a:pt x="580705" y="3620"/>
                        </a:lnTo>
                        <a:lnTo>
                          <a:pt x="583039" y="390"/>
                        </a:lnTo>
                        <a:close/>
                      </a:path>
                    </a:pathLst>
                  </a:cu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4"/>
                  <p:cNvSpPr/>
                  <p:nvPr/>
                </p:nvSpPr>
                <p:spPr>
                  <a:xfrm rot="17518257">
                    <a:off x="1241806" y="5017155"/>
                    <a:ext cx="1617639" cy="970286"/>
                  </a:xfrm>
                  <a:custGeom>
                    <a:avLst/>
                    <a:gdLst>
                      <a:gd name="connsiteX0" fmla="*/ 1617639 w 1617639"/>
                      <a:gd name="connsiteY0" fmla="*/ 103706 h 970286"/>
                      <a:gd name="connsiteX1" fmla="*/ 818462 w 1617639"/>
                      <a:gd name="connsiteY1" fmla="*/ 946838 h 970286"/>
                      <a:gd name="connsiteX2" fmla="*/ 17768 w 1617639"/>
                      <a:gd name="connsiteY2" fmla="*/ 504238 h 970286"/>
                      <a:gd name="connsiteX3" fmla="*/ 0 w 1617639"/>
                      <a:gd name="connsiteY3" fmla="*/ 446371 h 970286"/>
                      <a:gd name="connsiteX4" fmla="*/ 33562 w 1617639"/>
                      <a:gd name="connsiteY4" fmla="*/ 510498 h 970286"/>
                      <a:gd name="connsiteX5" fmla="*/ 776356 w 1617639"/>
                      <a:gd name="connsiteY5" fmla="*/ 842469 h 970286"/>
                      <a:gd name="connsiteX6" fmla="*/ 1476418 w 1617639"/>
                      <a:gd name="connsiteY6" fmla="*/ 155845 h 970286"/>
                      <a:gd name="connsiteX7" fmla="*/ 1575113 w 1617639"/>
                      <a:gd name="connsiteY7" fmla="*/ 0 h 970286"/>
                      <a:gd name="connsiteX8" fmla="*/ 1576582 w 1617639"/>
                      <a:gd name="connsiteY8" fmla="*/ 3662 h 970286"/>
                      <a:gd name="connsiteX9" fmla="*/ 1617639 w 1617639"/>
                      <a:gd name="connsiteY9" fmla="*/ 103706 h 97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639" h="970286">
                        <a:moveTo>
                          <a:pt x="1617639" y="103706"/>
                        </a:moveTo>
                        <a:cubicBezTo>
                          <a:pt x="1347232" y="537049"/>
                          <a:pt x="1132028" y="845983"/>
                          <a:pt x="818462" y="946838"/>
                        </a:cubicBezTo>
                        <a:cubicBezTo>
                          <a:pt x="504896" y="1047693"/>
                          <a:pt x="144395" y="808907"/>
                          <a:pt x="17768" y="504238"/>
                        </a:cubicBezTo>
                        <a:lnTo>
                          <a:pt x="0" y="446371"/>
                        </a:lnTo>
                        <a:lnTo>
                          <a:pt x="33562" y="510498"/>
                        </a:lnTo>
                        <a:cubicBezTo>
                          <a:pt x="191681" y="758928"/>
                          <a:pt x="501986" y="930717"/>
                          <a:pt x="776356" y="842469"/>
                        </a:cubicBezTo>
                        <a:cubicBezTo>
                          <a:pt x="1050726" y="754221"/>
                          <a:pt x="1249788" y="506663"/>
                          <a:pt x="1476418" y="155845"/>
                        </a:cubicBezTo>
                        <a:lnTo>
                          <a:pt x="1575113" y="0"/>
                        </a:lnTo>
                        <a:lnTo>
                          <a:pt x="1576582" y="3662"/>
                        </a:lnTo>
                        <a:cubicBezTo>
                          <a:pt x="1587014" y="29435"/>
                          <a:pt x="1600374" y="62025"/>
                          <a:pt x="1617639" y="103706"/>
                        </a:cubicBezTo>
                        <a:close/>
                      </a:path>
                    </a:pathLst>
                  </a:custGeom>
                  <a:solidFill>
                    <a:srgbClr val="BE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p:cNvSpPr/>
                <p:nvPr/>
              </p:nvSpPr>
              <p:spPr>
                <a:xfrm>
                  <a:off x="4074658" y="1987923"/>
                  <a:ext cx="855945" cy="378698"/>
                </a:xfrm>
                <a:custGeom>
                  <a:avLst/>
                  <a:gdLst>
                    <a:gd name="connsiteX0" fmla="*/ 0 w 813575"/>
                    <a:gd name="connsiteY0" fmla="*/ 227668 h 359952"/>
                    <a:gd name="connsiteX1" fmla="*/ 0 w 813575"/>
                    <a:gd name="connsiteY1" fmla="*/ 227669 h 359952"/>
                    <a:gd name="connsiteX2" fmla="*/ 0 w 813575"/>
                    <a:gd name="connsiteY2" fmla="*/ 227669 h 359952"/>
                    <a:gd name="connsiteX3" fmla="*/ 754470 w 813575"/>
                    <a:gd name="connsiteY3" fmla="*/ 0 h 359952"/>
                    <a:gd name="connsiteX4" fmla="*/ 813575 w 813575"/>
                    <a:gd name="connsiteY4" fmla="*/ 63104 h 359952"/>
                    <a:gd name="connsiteX5" fmla="*/ 677979 w 813575"/>
                    <a:gd name="connsiteY5" fmla="*/ 134209 h 359952"/>
                    <a:gd name="connsiteX6" fmla="*/ 451952 w 813575"/>
                    <a:gd name="connsiteY6" fmla="*/ 192967 h 359952"/>
                    <a:gd name="connsiteX7" fmla="*/ 447885 w 813575"/>
                    <a:gd name="connsiteY7" fmla="*/ 194508 h 359952"/>
                    <a:gd name="connsiteX8" fmla="*/ 454205 w 813575"/>
                    <a:gd name="connsiteY8" fmla="*/ 19449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415151 w 813575"/>
                    <a:gd name="connsiteY24" fmla="*/ 192335 h 359952"/>
                    <a:gd name="connsiteX25" fmla="*/ 413741 w 813575"/>
                    <a:gd name="connsiteY25" fmla="*/ 191225 h 359952"/>
                    <a:gd name="connsiteX26" fmla="*/ 542382 w 813575"/>
                    <a:gd name="connsiteY26" fmla="*/ 89012 h 359952"/>
                    <a:gd name="connsiteX27" fmla="*/ 754470 w 813575"/>
                    <a:gd name="connsiteY27" fmla="*/ 0 h 35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3575" h="359952">
                      <a:moveTo>
                        <a:pt x="0" y="227668"/>
                      </a:moveTo>
                      <a:lnTo>
                        <a:pt x="0" y="227669"/>
                      </a:lnTo>
                      <a:lnTo>
                        <a:pt x="0" y="227669"/>
                      </a:lnTo>
                      <a:close/>
                      <a:moveTo>
                        <a:pt x="754470" y="0"/>
                      </a:moveTo>
                      <a:lnTo>
                        <a:pt x="813575" y="63104"/>
                      </a:lnTo>
                      <a:cubicBezTo>
                        <a:pt x="768376" y="86806"/>
                        <a:pt x="754470" y="124415"/>
                        <a:pt x="677979" y="134209"/>
                      </a:cubicBezTo>
                      <a:cubicBezTo>
                        <a:pt x="477192" y="131723"/>
                        <a:pt x="497348" y="169166"/>
                        <a:pt x="451952" y="192967"/>
                      </a:cubicBezTo>
                      <a:lnTo>
                        <a:pt x="447885" y="194508"/>
                      </a:lnTo>
                      <a:lnTo>
                        <a:pt x="454205" y="194498"/>
                      </a:lnTo>
                      <a:cubicBezTo>
                        <a:pt x="493098" y="192264"/>
                        <a:pt x="530780" y="186314"/>
                        <a:pt x="577761" y="201824"/>
                      </a:cubicBezTo>
                      <a:cubicBezTo>
                        <a:pt x="666174" y="262297"/>
                        <a:pt x="707783" y="267086"/>
                        <a:pt x="793638" y="273694"/>
                      </a:cubicBezTo>
                      <a:lnTo>
                        <a:pt x="794913" y="359952"/>
                      </a:lnTo>
                      <a:cubicBezTo>
                        <a:pt x="745737" y="348200"/>
                        <a:pt x="710299" y="367425"/>
                        <a:pt x="647385" y="324697"/>
                      </a:cubicBezTo>
                      <a:cubicBezTo>
                        <a:pt x="501123" y="191298"/>
                        <a:pt x="490891" y="232710"/>
                        <a:pt x="441503" y="220904"/>
                      </a:cubicBezTo>
                      <a:lnTo>
                        <a:pt x="434139" y="218156"/>
                      </a:lnTo>
                      <a:lnTo>
                        <a:pt x="438079" y="227669"/>
                      </a:lnTo>
                      <a:lnTo>
                        <a:pt x="438078" y="227669"/>
                      </a:lnTo>
                      <a:cubicBezTo>
                        <a:pt x="438078" y="252028"/>
                        <a:pt x="418331" y="271775"/>
                        <a:pt x="393972" y="271775"/>
                      </a:cubicBezTo>
                      <a:lnTo>
                        <a:pt x="44106" y="271774"/>
                      </a:lnTo>
                      <a:cubicBezTo>
                        <a:pt x="31926" y="271774"/>
                        <a:pt x="20900" y="266837"/>
                        <a:pt x="12918" y="258856"/>
                      </a:cubicBezTo>
                      <a:lnTo>
                        <a:pt x="0" y="227669"/>
                      </a:lnTo>
                      <a:lnTo>
                        <a:pt x="12918" y="196482"/>
                      </a:lnTo>
                      <a:cubicBezTo>
                        <a:pt x="20900" y="188500"/>
                        <a:pt x="31926" y="183563"/>
                        <a:pt x="44106" y="183563"/>
                      </a:cubicBezTo>
                      <a:lnTo>
                        <a:pt x="393973" y="183563"/>
                      </a:lnTo>
                      <a:lnTo>
                        <a:pt x="415151" y="192335"/>
                      </a:lnTo>
                      <a:lnTo>
                        <a:pt x="413741" y="191225"/>
                      </a:lnTo>
                      <a:cubicBezTo>
                        <a:pt x="457780" y="158313"/>
                        <a:pt x="480959" y="114970"/>
                        <a:pt x="542382" y="89012"/>
                      </a:cubicBezTo>
                      <a:cubicBezTo>
                        <a:pt x="650164" y="75566"/>
                        <a:pt x="684933" y="51691"/>
                        <a:pt x="754470" y="0"/>
                      </a:cubicBezTo>
                      <a:close/>
                    </a:path>
                  </a:pathLst>
                </a:cu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8"/>
                <p:cNvGrpSpPr/>
                <p:nvPr/>
              </p:nvGrpSpPr>
              <p:grpSpPr>
                <a:xfrm>
                  <a:off x="3966166" y="1693837"/>
                  <a:ext cx="662753" cy="458447"/>
                  <a:chOff x="3977399" y="1764456"/>
                  <a:chExt cx="662753" cy="458447"/>
                </a:xfrm>
              </p:grpSpPr>
              <p:sp>
                <p:nvSpPr>
                  <p:cNvPr id="45" name="Rectangle 3"/>
                  <p:cNvSpPr/>
                  <p:nvPr/>
                </p:nvSpPr>
                <p:spPr>
                  <a:xfrm>
                    <a:off x="3977399" y="1764456"/>
                    <a:ext cx="662753" cy="458447"/>
                  </a:xfrm>
                  <a:custGeom>
                    <a:avLst/>
                    <a:gdLst>
                      <a:gd name="connsiteX0" fmla="*/ 0 w 573057"/>
                      <a:gd name="connsiteY0" fmla="*/ 0 h 313935"/>
                      <a:gd name="connsiteX1" fmla="*/ 573057 w 573057"/>
                      <a:gd name="connsiteY1" fmla="*/ 0 h 313935"/>
                      <a:gd name="connsiteX2" fmla="*/ 573057 w 573057"/>
                      <a:gd name="connsiteY2" fmla="*/ 313935 h 313935"/>
                      <a:gd name="connsiteX3" fmla="*/ 0 w 573057"/>
                      <a:gd name="connsiteY3" fmla="*/ 313935 h 313935"/>
                      <a:gd name="connsiteX4" fmla="*/ 0 w 573057"/>
                      <a:gd name="connsiteY4" fmla="*/ 0 h 313935"/>
                      <a:gd name="connsiteX0" fmla="*/ 0 w 573057"/>
                      <a:gd name="connsiteY0" fmla="*/ 0 h 316427"/>
                      <a:gd name="connsiteX1" fmla="*/ 573057 w 573057"/>
                      <a:gd name="connsiteY1" fmla="*/ 0 h 316427"/>
                      <a:gd name="connsiteX2" fmla="*/ 573057 w 573057"/>
                      <a:gd name="connsiteY2" fmla="*/ 313935 h 316427"/>
                      <a:gd name="connsiteX3" fmla="*/ 171917 w 573057"/>
                      <a:gd name="connsiteY3" fmla="*/ 316427 h 316427"/>
                      <a:gd name="connsiteX4" fmla="*/ 0 w 573057"/>
                      <a:gd name="connsiteY4" fmla="*/ 0 h 316427"/>
                      <a:gd name="connsiteX0" fmla="*/ 0 w 573057"/>
                      <a:gd name="connsiteY0" fmla="*/ 0 h 321410"/>
                      <a:gd name="connsiteX1" fmla="*/ 573057 w 573057"/>
                      <a:gd name="connsiteY1" fmla="*/ 0 h 321410"/>
                      <a:gd name="connsiteX2" fmla="*/ 558108 w 573057"/>
                      <a:gd name="connsiteY2" fmla="*/ 321410 h 321410"/>
                      <a:gd name="connsiteX3" fmla="*/ 171917 w 573057"/>
                      <a:gd name="connsiteY3" fmla="*/ 316427 h 321410"/>
                      <a:gd name="connsiteX4" fmla="*/ 0 w 573057"/>
                      <a:gd name="connsiteY4" fmla="*/ 0 h 321410"/>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680194 w 680194"/>
                      <a:gd name="connsiteY1" fmla="*/ 0 h 331376"/>
                      <a:gd name="connsiteX2" fmla="*/ 558108 w 680194"/>
                      <a:gd name="connsiteY2" fmla="*/ 331376 h 331376"/>
                      <a:gd name="connsiteX3" fmla="*/ 171917 w 680194"/>
                      <a:gd name="connsiteY3" fmla="*/ 326393 h 331376"/>
                      <a:gd name="connsiteX4" fmla="*/ 0 w 680194"/>
                      <a:gd name="connsiteY4" fmla="*/ 9966 h 331376"/>
                      <a:gd name="connsiteX0" fmla="*/ 0 w 680194"/>
                      <a:gd name="connsiteY0" fmla="*/ 9966 h 331376"/>
                      <a:gd name="connsiteX1" fmla="*/ 498309 w 680194"/>
                      <a:gd name="connsiteY1" fmla="*/ 2490 h 331376"/>
                      <a:gd name="connsiteX2" fmla="*/ 680194 w 680194"/>
                      <a:gd name="connsiteY2" fmla="*/ 0 h 331376"/>
                      <a:gd name="connsiteX3" fmla="*/ 558108 w 680194"/>
                      <a:gd name="connsiteY3" fmla="*/ 331376 h 331376"/>
                      <a:gd name="connsiteX4" fmla="*/ 171917 w 680194"/>
                      <a:gd name="connsiteY4" fmla="*/ 326393 h 331376"/>
                      <a:gd name="connsiteX5" fmla="*/ 0 w 680194"/>
                      <a:gd name="connsiteY5" fmla="*/ 9966 h 331376"/>
                      <a:gd name="connsiteX0" fmla="*/ 0 w 680194"/>
                      <a:gd name="connsiteY0" fmla="*/ 9966 h 331376"/>
                      <a:gd name="connsiteX1" fmla="*/ 306460 w 680194"/>
                      <a:gd name="connsiteY1" fmla="*/ 9965 h 331376"/>
                      <a:gd name="connsiteX2" fmla="*/ 498309 w 680194"/>
                      <a:gd name="connsiteY2" fmla="*/ 2490 h 331376"/>
                      <a:gd name="connsiteX3" fmla="*/ 680194 w 680194"/>
                      <a:gd name="connsiteY3" fmla="*/ 0 h 331376"/>
                      <a:gd name="connsiteX4" fmla="*/ 558108 w 680194"/>
                      <a:gd name="connsiteY4" fmla="*/ 331376 h 331376"/>
                      <a:gd name="connsiteX5" fmla="*/ 171917 w 680194"/>
                      <a:gd name="connsiteY5" fmla="*/ 326393 h 331376"/>
                      <a:gd name="connsiteX6" fmla="*/ 0 w 680194"/>
                      <a:gd name="connsiteY6" fmla="*/ 9966 h 331376"/>
                      <a:gd name="connsiteX0" fmla="*/ 0 w 680194"/>
                      <a:gd name="connsiteY0" fmla="*/ 134545 h 455955"/>
                      <a:gd name="connsiteX1" fmla="*/ 470902 w 680194"/>
                      <a:gd name="connsiteY1" fmla="*/ 0 h 455955"/>
                      <a:gd name="connsiteX2" fmla="*/ 498309 w 680194"/>
                      <a:gd name="connsiteY2" fmla="*/ 127069 h 455955"/>
                      <a:gd name="connsiteX3" fmla="*/ 680194 w 680194"/>
                      <a:gd name="connsiteY3" fmla="*/ 124579 h 455955"/>
                      <a:gd name="connsiteX4" fmla="*/ 558108 w 680194"/>
                      <a:gd name="connsiteY4" fmla="*/ 455955 h 455955"/>
                      <a:gd name="connsiteX5" fmla="*/ 171917 w 680194"/>
                      <a:gd name="connsiteY5" fmla="*/ 450972 h 455955"/>
                      <a:gd name="connsiteX6" fmla="*/ 0 w 680194"/>
                      <a:gd name="connsiteY6" fmla="*/ 134545 h 455955"/>
                      <a:gd name="connsiteX0" fmla="*/ 0 w 680194"/>
                      <a:gd name="connsiteY0" fmla="*/ 134545 h 455955"/>
                      <a:gd name="connsiteX1" fmla="*/ 296493 w 680194"/>
                      <a:gd name="connsiteY1" fmla="*/ 47340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281544 w 680194"/>
                      <a:gd name="connsiteY1" fmla="*/ 79731 h 455955"/>
                      <a:gd name="connsiteX2" fmla="*/ 470902 w 680194"/>
                      <a:gd name="connsiteY2" fmla="*/ 0 h 455955"/>
                      <a:gd name="connsiteX3" fmla="*/ 498309 w 680194"/>
                      <a:gd name="connsiteY3" fmla="*/ 127069 h 455955"/>
                      <a:gd name="connsiteX4" fmla="*/ 680194 w 680194"/>
                      <a:gd name="connsiteY4" fmla="*/ 124579 h 455955"/>
                      <a:gd name="connsiteX5" fmla="*/ 558108 w 680194"/>
                      <a:gd name="connsiteY5" fmla="*/ 455955 h 455955"/>
                      <a:gd name="connsiteX6" fmla="*/ 171917 w 680194"/>
                      <a:gd name="connsiteY6" fmla="*/ 450972 h 455955"/>
                      <a:gd name="connsiteX7" fmla="*/ 0 w 680194"/>
                      <a:gd name="connsiteY7" fmla="*/ 134545 h 455955"/>
                      <a:gd name="connsiteX0" fmla="*/ 0 w 680194"/>
                      <a:gd name="connsiteY0" fmla="*/ 134545 h 455955"/>
                      <a:gd name="connsiteX1" fmla="*/ 154475 w 680194"/>
                      <a:gd name="connsiteY1" fmla="*/ 104646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80194"/>
                      <a:gd name="connsiteY0" fmla="*/ 134545 h 455955"/>
                      <a:gd name="connsiteX1" fmla="*/ 149492 w 680194"/>
                      <a:gd name="connsiteY1" fmla="*/ 49832 h 455955"/>
                      <a:gd name="connsiteX2" fmla="*/ 281544 w 680194"/>
                      <a:gd name="connsiteY2" fmla="*/ 79731 h 455955"/>
                      <a:gd name="connsiteX3" fmla="*/ 470902 w 680194"/>
                      <a:gd name="connsiteY3" fmla="*/ 0 h 455955"/>
                      <a:gd name="connsiteX4" fmla="*/ 498309 w 680194"/>
                      <a:gd name="connsiteY4" fmla="*/ 127069 h 455955"/>
                      <a:gd name="connsiteX5" fmla="*/ 680194 w 680194"/>
                      <a:gd name="connsiteY5" fmla="*/ 124579 h 455955"/>
                      <a:gd name="connsiteX6" fmla="*/ 558108 w 680194"/>
                      <a:gd name="connsiteY6" fmla="*/ 455955 h 455955"/>
                      <a:gd name="connsiteX7" fmla="*/ 171917 w 680194"/>
                      <a:gd name="connsiteY7" fmla="*/ 450972 h 455955"/>
                      <a:gd name="connsiteX8" fmla="*/ 0 w 680194"/>
                      <a:gd name="connsiteY8" fmla="*/ 134545 h 455955"/>
                      <a:gd name="connsiteX0" fmla="*/ 0 w 662753"/>
                      <a:gd name="connsiteY0" fmla="*/ 159460 h 455955"/>
                      <a:gd name="connsiteX1" fmla="*/ 132051 w 662753"/>
                      <a:gd name="connsiteY1" fmla="*/ 49832 h 455955"/>
                      <a:gd name="connsiteX2" fmla="*/ 264103 w 662753"/>
                      <a:gd name="connsiteY2" fmla="*/ 79731 h 455955"/>
                      <a:gd name="connsiteX3" fmla="*/ 453461 w 662753"/>
                      <a:gd name="connsiteY3" fmla="*/ 0 h 455955"/>
                      <a:gd name="connsiteX4" fmla="*/ 480868 w 662753"/>
                      <a:gd name="connsiteY4" fmla="*/ 127069 h 455955"/>
                      <a:gd name="connsiteX5" fmla="*/ 662753 w 662753"/>
                      <a:gd name="connsiteY5" fmla="*/ 124579 h 455955"/>
                      <a:gd name="connsiteX6" fmla="*/ 540667 w 662753"/>
                      <a:gd name="connsiteY6" fmla="*/ 455955 h 455955"/>
                      <a:gd name="connsiteX7" fmla="*/ 154476 w 662753"/>
                      <a:gd name="connsiteY7" fmla="*/ 450972 h 455955"/>
                      <a:gd name="connsiteX8" fmla="*/ 0 w 662753"/>
                      <a:gd name="connsiteY8" fmla="*/ 159460 h 455955"/>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80868 w 662753"/>
                      <a:gd name="connsiteY4" fmla="*/ 129561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 name="connsiteX0" fmla="*/ 0 w 662753"/>
                      <a:gd name="connsiteY0" fmla="*/ 161952 h 458447"/>
                      <a:gd name="connsiteX1" fmla="*/ 132051 w 662753"/>
                      <a:gd name="connsiteY1" fmla="*/ 52324 h 458447"/>
                      <a:gd name="connsiteX2" fmla="*/ 264103 w 662753"/>
                      <a:gd name="connsiteY2" fmla="*/ 82223 h 458447"/>
                      <a:gd name="connsiteX3" fmla="*/ 448478 w 662753"/>
                      <a:gd name="connsiteY3" fmla="*/ 0 h 458447"/>
                      <a:gd name="connsiteX4" fmla="*/ 473393 w 662753"/>
                      <a:gd name="connsiteY4" fmla="*/ 132052 h 458447"/>
                      <a:gd name="connsiteX5" fmla="*/ 662753 w 662753"/>
                      <a:gd name="connsiteY5" fmla="*/ 127071 h 458447"/>
                      <a:gd name="connsiteX6" fmla="*/ 540667 w 662753"/>
                      <a:gd name="connsiteY6" fmla="*/ 458447 h 458447"/>
                      <a:gd name="connsiteX7" fmla="*/ 154476 w 662753"/>
                      <a:gd name="connsiteY7" fmla="*/ 453464 h 458447"/>
                      <a:gd name="connsiteX8" fmla="*/ 0 w 662753"/>
                      <a:gd name="connsiteY8" fmla="*/ 161952 h 4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53" h="458447">
                        <a:moveTo>
                          <a:pt x="0" y="161952"/>
                        </a:moveTo>
                        <a:lnTo>
                          <a:pt x="132051" y="52324"/>
                        </a:lnTo>
                        <a:lnTo>
                          <a:pt x="264103" y="82223"/>
                        </a:lnTo>
                        <a:lnTo>
                          <a:pt x="448478" y="0"/>
                        </a:lnTo>
                        <a:lnTo>
                          <a:pt x="473393" y="132052"/>
                        </a:lnTo>
                        <a:lnTo>
                          <a:pt x="662753" y="127071"/>
                        </a:lnTo>
                        <a:lnTo>
                          <a:pt x="540667" y="458447"/>
                        </a:lnTo>
                        <a:lnTo>
                          <a:pt x="154476" y="453464"/>
                        </a:lnTo>
                        <a:lnTo>
                          <a:pt x="0" y="161952"/>
                        </a:lnTo>
                        <a:close/>
                      </a:path>
                    </a:pathLst>
                  </a:cu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7"/>
                  <p:cNvSpPr/>
                  <p:nvPr/>
                </p:nvSpPr>
                <p:spPr>
                  <a:xfrm flipH="1">
                    <a:off x="4467009" y="1894019"/>
                    <a:ext cx="168159" cy="328884"/>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Lst>
                    <a:ahLst/>
                    <a:cxnLst>
                      <a:cxn ang="0">
                        <a:pos x="connsiteX0" y="connsiteY0"/>
                      </a:cxn>
                      <a:cxn ang="0">
                        <a:pos x="connsiteX1" y="connsiteY1"/>
                      </a:cxn>
                      <a:cxn ang="0">
                        <a:pos x="connsiteX2" y="connsiteY2"/>
                      </a:cxn>
                      <a:cxn ang="0">
                        <a:pos x="connsiteX3" y="connsiteY3"/>
                      </a:cxn>
                    </a:cxnLst>
                    <a:rect l="l" t="t" r="r" b="b"/>
                    <a:pathLst>
                      <a:path w="168159" h="328884">
                        <a:moveTo>
                          <a:pt x="119595" y="328884"/>
                        </a:moveTo>
                        <a:lnTo>
                          <a:pt x="0" y="0"/>
                        </a:lnTo>
                        <a:lnTo>
                          <a:pt x="168159" y="323900"/>
                        </a:lnTo>
                        <a:lnTo>
                          <a:pt x="119595" y="328884"/>
                        </a:lnTo>
                        <a:close/>
                      </a:path>
                    </a:pathLst>
                  </a:custGeom>
                  <a:solidFill>
                    <a:srgbClr val="BE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7"/>
                  <p:cNvSpPr/>
                  <p:nvPr/>
                </p:nvSpPr>
                <p:spPr>
                  <a:xfrm rot="9064593" flipH="1">
                    <a:off x="4301250" y="1800541"/>
                    <a:ext cx="195303" cy="248622"/>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95303 w 195303"/>
                      <a:gd name="connsiteY0" fmla="*/ 248622 h 248622"/>
                      <a:gd name="connsiteX1" fmla="*/ 0 w 195303"/>
                      <a:gd name="connsiteY1" fmla="*/ 0 h 248622"/>
                      <a:gd name="connsiteX2" fmla="*/ 152524 w 195303"/>
                      <a:gd name="connsiteY2" fmla="*/ 125870 h 248622"/>
                      <a:gd name="connsiteX3" fmla="*/ 195303 w 195303"/>
                      <a:gd name="connsiteY3" fmla="*/ 248622 h 248622"/>
                    </a:gdLst>
                    <a:ahLst/>
                    <a:cxnLst>
                      <a:cxn ang="0">
                        <a:pos x="connsiteX0" y="connsiteY0"/>
                      </a:cxn>
                      <a:cxn ang="0">
                        <a:pos x="connsiteX1" y="connsiteY1"/>
                      </a:cxn>
                      <a:cxn ang="0">
                        <a:pos x="connsiteX2" y="connsiteY2"/>
                      </a:cxn>
                      <a:cxn ang="0">
                        <a:pos x="connsiteX3" y="connsiteY3"/>
                      </a:cxn>
                    </a:cxnLst>
                    <a:rect l="l" t="t" r="r" b="b"/>
                    <a:pathLst>
                      <a:path w="195303" h="248622">
                        <a:moveTo>
                          <a:pt x="195303" y="248622"/>
                        </a:moveTo>
                        <a:lnTo>
                          <a:pt x="0" y="0"/>
                        </a:lnTo>
                        <a:lnTo>
                          <a:pt x="152524" y="125870"/>
                        </a:lnTo>
                        <a:lnTo>
                          <a:pt x="195303" y="248622"/>
                        </a:lnTo>
                        <a:close/>
                      </a:path>
                    </a:pathLst>
                  </a:custGeom>
                  <a:solidFill>
                    <a:srgbClr val="BE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7"/>
                  <p:cNvSpPr/>
                  <p:nvPr/>
                </p:nvSpPr>
                <p:spPr>
                  <a:xfrm rot="9064593" flipH="1">
                    <a:off x="4162290" y="1780844"/>
                    <a:ext cx="100400" cy="256875"/>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 fmla="*/ 119595 w 185599"/>
                      <a:gd name="connsiteY0" fmla="*/ 328884 h 328884"/>
                      <a:gd name="connsiteX1" fmla="*/ 0 w 185599"/>
                      <a:gd name="connsiteY1" fmla="*/ 0 h 328884"/>
                      <a:gd name="connsiteX2" fmla="*/ 185599 w 185599"/>
                      <a:gd name="connsiteY2" fmla="*/ 328884 h 328884"/>
                      <a:gd name="connsiteX3" fmla="*/ 119595 w 18559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119595 w 168159"/>
                      <a:gd name="connsiteY0" fmla="*/ 328884 h 328884"/>
                      <a:gd name="connsiteX1" fmla="*/ 0 w 168159"/>
                      <a:gd name="connsiteY1" fmla="*/ 0 h 328884"/>
                      <a:gd name="connsiteX2" fmla="*/ 168159 w 168159"/>
                      <a:gd name="connsiteY2" fmla="*/ 323900 h 328884"/>
                      <a:gd name="connsiteX3" fmla="*/ 119595 w 168159"/>
                      <a:gd name="connsiteY3" fmla="*/ 328884 h 328884"/>
                      <a:gd name="connsiteX0" fmla="*/ 0 w 48564"/>
                      <a:gd name="connsiteY0" fmla="*/ 132097 h 132097"/>
                      <a:gd name="connsiteX1" fmla="*/ 3375 w 48564"/>
                      <a:gd name="connsiteY1" fmla="*/ 0 h 132097"/>
                      <a:gd name="connsiteX2" fmla="*/ 48564 w 48564"/>
                      <a:gd name="connsiteY2" fmla="*/ 127113 h 132097"/>
                      <a:gd name="connsiteX3" fmla="*/ 0 w 48564"/>
                      <a:gd name="connsiteY3" fmla="*/ 132097 h 132097"/>
                      <a:gd name="connsiteX0" fmla="*/ 0 w 48564"/>
                      <a:gd name="connsiteY0" fmla="*/ 132097 h 132097"/>
                      <a:gd name="connsiteX1" fmla="*/ 2631 w 48564"/>
                      <a:gd name="connsiteY1" fmla="*/ 66384 h 132097"/>
                      <a:gd name="connsiteX2" fmla="*/ 3375 w 48564"/>
                      <a:gd name="connsiteY2" fmla="*/ 0 h 132097"/>
                      <a:gd name="connsiteX3" fmla="*/ 48564 w 48564"/>
                      <a:gd name="connsiteY3" fmla="*/ 127113 h 132097"/>
                      <a:gd name="connsiteX4" fmla="*/ 0 w 48564"/>
                      <a:gd name="connsiteY4" fmla="*/ 132097 h 132097"/>
                      <a:gd name="connsiteX0" fmla="*/ 146739 w 195303"/>
                      <a:gd name="connsiteY0" fmla="*/ 253606 h 253606"/>
                      <a:gd name="connsiteX1" fmla="*/ 0 w 195303"/>
                      <a:gd name="connsiteY1" fmla="*/ 0 h 253606"/>
                      <a:gd name="connsiteX2" fmla="*/ 150114 w 195303"/>
                      <a:gd name="connsiteY2" fmla="*/ 121509 h 253606"/>
                      <a:gd name="connsiteX3" fmla="*/ 195303 w 195303"/>
                      <a:gd name="connsiteY3" fmla="*/ 248622 h 253606"/>
                      <a:gd name="connsiteX4" fmla="*/ 146739 w 195303"/>
                      <a:gd name="connsiteY4" fmla="*/ 253606 h 253606"/>
                      <a:gd name="connsiteX0" fmla="*/ 195303 w 195303"/>
                      <a:gd name="connsiteY0" fmla="*/ 248622 h 248622"/>
                      <a:gd name="connsiteX1" fmla="*/ 0 w 195303"/>
                      <a:gd name="connsiteY1" fmla="*/ 0 h 248622"/>
                      <a:gd name="connsiteX2" fmla="*/ 150114 w 195303"/>
                      <a:gd name="connsiteY2" fmla="*/ 121509 h 248622"/>
                      <a:gd name="connsiteX3" fmla="*/ 195303 w 195303"/>
                      <a:gd name="connsiteY3" fmla="*/ 248622 h 248622"/>
                      <a:gd name="connsiteX0" fmla="*/ 140496 w 140496"/>
                      <a:gd name="connsiteY0" fmla="*/ 298833 h 298833"/>
                      <a:gd name="connsiteX1" fmla="*/ 0 w 140496"/>
                      <a:gd name="connsiteY1" fmla="*/ 0 h 298833"/>
                      <a:gd name="connsiteX2" fmla="*/ 95307 w 140496"/>
                      <a:gd name="connsiteY2" fmla="*/ 171720 h 298833"/>
                      <a:gd name="connsiteX3" fmla="*/ 140496 w 140496"/>
                      <a:gd name="connsiteY3" fmla="*/ 298833 h 298833"/>
                      <a:gd name="connsiteX0" fmla="*/ 0 w 100400"/>
                      <a:gd name="connsiteY0" fmla="*/ 256875 h 256875"/>
                      <a:gd name="connsiteX1" fmla="*/ 5093 w 100400"/>
                      <a:gd name="connsiteY1" fmla="*/ 0 h 256875"/>
                      <a:gd name="connsiteX2" fmla="*/ 100400 w 100400"/>
                      <a:gd name="connsiteY2" fmla="*/ 171720 h 256875"/>
                      <a:gd name="connsiteX3" fmla="*/ 0 w 100400"/>
                      <a:gd name="connsiteY3" fmla="*/ 256875 h 256875"/>
                    </a:gdLst>
                    <a:ahLst/>
                    <a:cxnLst>
                      <a:cxn ang="0">
                        <a:pos x="connsiteX0" y="connsiteY0"/>
                      </a:cxn>
                      <a:cxn ang="0">
                        <a:pos x="connsiteX1" y="connsiteY1"/>
                      </a:cxn>
                      <a:cxn ang="0">
                        <a:pos x="connsiteX2" y="connsiteY2"/>
                      </a:cxn>
                      <a:cxn ang="0">
                        <a:pos x="connsiteX3" y="connsiteY3"/>
                      </a:cxn>
                    </a:cxnLst>
                    <a:rect l="l" t="t" r="r" b="b"/>
                    <a:pathLst>
                      <a:path w="100400" h="256875">
                        <a:moveTo>
                          <a:pt x="0" y="256875"/>
                        </a:moveTo>
                        <a:lnTo>
                          <a:pt x="5093" y="0"/>
                        </a:lnTo>
                        <a:lnTo>
                          <a:pt x="100400" y="171720"/>
                        </a:lnTo>
                        <a:lnTo>
                          <a:pt x="0" y="256875"/>
                        </a:lnTo>
                        <a:close/>
                      </a:path>
                    </a:pathLst>
                  </a:custGeom>
                  <a:solidFill>
                    <a:srgbClr val="BE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5"/>
              <p:cNvGrpSpPr/>
              <p:nvPr/>
            </p:nvGrpSpPr>
            <p:grpSpPr>
              <a:xfrm>
                <a:off x="-2122421" y="4667410"/>
                <a:ext cx="6342829" cy="1562138"/>
                <a:chOff x="-783857" y="4024904"/>
                <a:chExt cx="6342829" cy="1562138"/>
              </a:xfrm>
            </p:grpSpPr>
            <p:grpSp>
              <p:nvGrpSpPr>
                <p:cNvPr id="32" name="Group 6"/>
                <p:cNvGrpSpPr/>
                <p:nvPr/>
              </p:nvGrpSpPr>
              <p:grpSpPr>
                <a:xfrm>
                  <a:off x="1282062" y="4024904"/>
                  <a:ext cx="4276910" cy="1562138"/>
                  <a:chOff x="1282062" y="4024904"/>
                  <a:chExt cx="4276910" cy="1562138"/>
                </a:xfrm>
              </p:grpSpPr>
              <p:sp>
                <p:nvSpPr>
                  <p:cNvPr id="36" name="Freeform 14"/>
                  <p:cNvSpPr>
                    <a:spLocks noEditPoints="1"/>
                  </p:cNvSpPr>
                  <p:nvPr/>
                </p:nvSpPr>
                <p:spPr bwMode="auto">
                  <a:xfrm>
                    <a:off x="1282063" y="4024904"/>
                    <a:ext cx="1076815" cy="1455969"/>
                  </a:xfrm>
                  <a:custGeom>
                    <a:avLst/>
                    <a:gdLst>
                      <a:gd name="T0" fmla="*/ 24 w 29"/>
                      <a:gd name="T1" fmla="*/ 0 h 39"/>
                      <a:gd name="T2" fmla="*/ 5 w 29"/>
                      <a:gd name="T3" fmla="*/ 0 h 39"/>
                      <a:gd name="T4" fmla="*/ 0 w 29"/>
                      <a:gd name="T5" fmla="*/ 5 h 39"/>
                      <a:gd name="T6" fmla="*/ 0 w 29"/>
                      <a:gd name="T7" fmla="*/ 34 h 39"/>
                      <a:gd name="T8" fmla="*/ 5 w 29"/>
                      <a:gd name="T9" fmla="*/ 39 h 39"/>
                      <a:gd name="T10" fmla="*/ 24 w 29"/>
                      <a:gd name="T11" fmla="*/ 39 h 39"/>
                      <a:gd name="T12" fmla="*/ 29 w 29"/>
                      <a:gd name="T13" fmla="*/ 34 h 39"/>
                      <a:gd name="T14" fmla="*/ 29 w 29"/>
                      <a:gd name="T15" fmla="*/ 5 h 39"/>
                      <a:gd name="T16" fmla="*/ 24 w 29"/>
                      <a:gd name="T17" fmla="*/ 0 h 39"/>
                      <a:gd name="T18" fmla="*/ 19 w 29"/>
                      <a:gd name="T19" fmla="*/ 34 h 39"/>
                      <a:gd name="T20" fmla="*/ 15 w 29"/>
                      <a:gd name="T21" fmla="*/ 30 h 39"/>
                      <a:gd name="T22" fmla="*/ 19 w 29"/>
                      <a:gd name="T23" fmla="*/ 27 h 39"/>
                      <a:gd name="T24" fmla="*/ 23 w 29"/>
                      <a:gd name="T25" fmla="*/ 30 h 39"/>
                      <a:gd name="T26" fmla="*/ 19 w 29"/>
                      <a:gd name="T2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9">
                        <a:moveTo>
                          <a:pt x="24" y="0"/>
                        </a:moveTo>
                        <a:cubicBezTo>
                          <a:pt x="5" y="0"/>
                          <a:pt x="5" y="0"/>
                          <a:pt x="5" y="0"/>
                        </a:cubicBezTo>
                        <a:cubicBezTo>
                          <a:pt x="2" y="0"/>
                          <a:pt x="0" y="3"/>
                          <a:pt x="0" y="5"/>
                        </a:cubicBezTo>
                        <a:cubicBezTo>
                          <a:pt x="0" y="34"/>
                          <a:pt x="0" y="34"/>
                          <a:pt x="0" y="34"/>
                        </a:cubicBezTo>
                        <a:cubicBezTo>
                          <a:pt x="0" y="37"/>
                          <a:pt x="2" y="39"/>
                          <a:pt x="5" y="39"/>
                        </a:cubicBezTo>
                        <a:cubicBezTo>
                          <a:pt x="24" y="39"/>
                          <a:pt x="24" y="39"/>
                          <a:pt x="24" y="39"/>
                        </a:cubicBezTo>
                        <a:cubicBezTo>
                          <a:pt x="27" y="39"/>
                          <a:pt x="29" y="37"/>
                          <a:pt x="29" y="34"/>
                        </a:cubicBezTo>
                        <a:cubicBezTo>
                          <a:pt x="29" y="5"/>
                          <a:pt x="29" y="5"/>
                          <a:pt x="29" y="5"/>
                        </a:cubicBezTo>
                        <a:cubicBezTo>
                          <a:pt x="29" y="3"/>
                          <a:pt x="27" y="0"/>
                          <a:pt x="24" y="0"/>
                        </a:cubicBezTo>
                        <a:close/>
                        <a:moveTo>
                          <a:pt x="19" y="34"/>
                        </a:moveTo>
                        <a:cubicBezTo>
                          <a:pt x="17" y="34"/>
                          <a:pt x="15" y="33"/>
                          <a:pt x="15" y="30"/>
                        </a:cubicBezTo>
                        <a:cubicBezTo>
                          <a:pt x="15" y="28"/>
                          <a:pt x="17" y="27"/>
                          <a:pt x="19" y="27"/>
                        </a:cubicBezTo>
                        <a:cubicBezTo>
                          <a:pt x="21" y="27"/>
                          <a:pt x="23" y="28"/>
                          <a:pt x="23" y="30"/>
                        </a:cubicBezTo>
                        <a:cubicBezTo>
                          <a:pt x="23" y="33"/>
                          <a:pt x="21" y="34"/>
                          <a:pt x="19" y="34"/>
                        </a:cubicBezTo>
                        <a:close/>
                      </a:path>
                    </a:pathLst>
                  </a:custGeom>
                  <a:solidFill>
                    <a:srgbClr val="7C7C7C"/>
                  </a:solidFill>
                  <a:ln>
                    <a:noFill/>
                  </a:ln>
                  <a:extLst/>
                </p:spPr>
                <p:txBody>
                  <a:bodyPr vert="horz" wrap="square" lIns="121920" tIns="60960" rIns="121920" bIns="60960" numCol="1" anchor="t" anchorCtr="0" compatLnSpc="1">
                    <a:prstTxWarp prst="textNoShape">
                      <a:avLst/>
                    </a:prstTxWarp>
                  </a:bodyPr>
                  <a:lstStyle/>
                  <a:p>
                    <a:endParaRPr lang="id-ID" sz="2400"/>
                  </a:p>
                </p:txBody>
              </p:sp>
              <p:sp>
                <p:nvSpPr>
                  <p:cNvPr id="37" name="Freeform 15"/>
                  <p:cNvSpPr>
                    <a:spLocks/>
                  </p:cNvSpPr>
                  <p:nvPr/>
                </p:nvSpPr>
                <p:spPr bwMode="auto">
                  <a:xfrm>
                    <a:off x="2465038" y="4055237"/>
                    <a:ext cx="3093934" cy="1531805"/>
                  </a:xfrm>
                  <a:custGeom>
                    <a:avLst/>
                    <a:gdLst>
                      <a:gd name="T0" fmla="*/ 0 w 84"/>
                      <a:gd name="T1" fmla="*/ 31 h 41"/>
                      <a:gd name="T2" fmla="*/ 0 w 84"/>
                      <a:gd name="T3" fmla="*/ 7 h 41"/>
                      <a:gd name="T4" fmla="*/ 19 w 84"/>
                      <a:gd name="T5" fmla="*/ 2 h 41"/>
                      <a:gd name="T6" fmla="*/ 39 w 84"/>
                      <a:gd name="T7" fmla="*/ 14 h 41"/>
                      <a:gd name="T8" fmla="*/ 41 w 84"/>
                      <a:gd name="T9" fmla="*/ 29 h 41"/>
                      <a:gd name="T10" fmla="*/ 26 w 84"/>
                      <a:gd name="T11" fmla="*/ 24 h 41"/>
                      <a:gd name="T12" fmla="*/ 40 w 84"/>
                      <a:gd name="T13" fmla="*/ 30 h 41"/>
                      <a:gd name="T14" fmla="*/ 52 w 84"/>
                      <a:gd name="T15" fmla="*/ 18 h 41"/>
                      <a:gd name="T16" fmla="*/ 68 w 84"/>
                      <a:gd name="T17" fmla="*/ 10 h 41"/>
                      <a:gd name="T18" fmla="*/ 78 w 84"/>
                      <a:gd name="T19" fmla="*/ 20 h 41"/>
                      <a:gd name="T20" fmla="*/ 54 w 84"/>
                      <a:gd name="T21" fmla="*/ 36 h 41"/>
                      <a:gd name="T22" fmla="*/ 30 w 84"/>
                      <a:gd name="T23" fmla="*/ 37 h 41"/>
                      <a:gd name="T24" fmla="*/ 0 w 84"/>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1">
                        <a:moveTo>
                          <a:pt x="0" y="31"/>
                        </a:moveTo>
                        <a:cubicBezTo>
                          <a:pt x="0" y="23"/>
                          <a:pt x="0" y="15"/>
                          <a:pt x="0" y="7"/>
                        </a:cubicBezTo>
                        <a:cubicBezTo>
                          <a:pt x="7" y="1"/>
                          <a:pt x="12" y="0"/>
                          <a:pt x="19" y="2"/>
                        </a:cubicBezTo>
                        <a:cubicBezTo>
                          <a:pt x="27" y="5"/>
                          <a:pt x="26" y="10"/>
                          <a:pt x="39" y="14"/>
                        </a:cubicBezTo>
                        <a:cubicBezTo>
                          <a:pt x="55" y="18"/>
                          <a:pt x="51" y="29"/>
                          <a:pt x="41" y="29"/>
                        </a:cubicBezTo>
                        <a:cubicBezTo>
                          <a:pt x="35" y="28"/>
                          <a:pt x="32" y="28"/>
                          <a:pt x="26" y="24"/>
                        </a:cubicBezTo>
                        <a:cubicBezTo>
                          <a:pt x="29" y="27"/>
                          <a:pt x="34" y="30"/>
                          <a:pt x="40" y="30"/>
                        </a:cubicBezTo>
                        <a:cubicBezTo>
                          <a:pt x="50" y="31"/>
                          <a:pt x="54" y="26"/>
                          <a:pt x="52" y="18"/>
                        </a:cubicBezTo>
                        <a:cubicBezTo>
                          <a:pt x="59" y="15"/>
                          <a:pt x="62" y="13"/>
                          <a:pt x="68" y="10"/>
                        </a:cubicBezTo>
                        <a:cubicBezTo>
                          <a:pt x="76" y="6"/>
                          <a:pt x="84" y="13"/>
                          <a:pt x="78" y="20"/>
                        </a:cubicBezTo>
                        <a:cubicBezTo>
                          <a:pt x="75" y="22"/>
                          <a:pt x="59" y="33"/>
                          <a:pt x="54" y="36"/>
                        </a:cubicBezTo>
                        <a:cubicBezTo>
                          <a:pt x="46" y="41"/>
                          <a:pt x="37" y="41"/>
                          <a:pt x="30" y="37"/>
                        </a:cubicBezTo>
                        <a:cubicBezTo>
                          <a:pt x="22" y="33"/>
                          <a:pt x="13" y="31"/>
                          <a:pt x="0" y="31"/>
                        </a:cubicBezTo>
                        <a:close/>
                      </a:path>
                    </a:pathLst>
                  </a:custGeom>
                  <a:solidFill>
                    <a:srgbClr val="F2A16F"/>
                  </a:solidFill>
                  <a:ln>
                    <a:noFill/>
                  </a:ln>
                  <a:extLst/>
                </p:spPr>
                <p:txBody>
                  <a:bodyPr vert="horz" wrap="square" lIns="121920" tIns="60960" rIns="121920" bIns="60960" numCol="1" anchor="t" anchorCtr="0" compatLnSpc="1">
                    <a:prstTxWarp prst="textNoShape">
                      <a:avLst/>
                    </a:prstTxWarp>
                  </a:bodyPr>
                  <a:lstStyle/>
                  <a:p>
                    <a:endParaRPr lang="id-ID" sz="2400"/>
                  </a:p>
                </p:txBody>
              </p:sp>
              <p:sp>
                <p:nvSpPr>
                  <p:cNvPr id="38" name="Freeform 12"/>
                  <p:cNvSpPr/>
                  <p:nvPr/>
                </p:nvSpPr>
                <p:spPr>
                  <a:xfrm>
                    <a:off x="1282062" y="4024904"/>
                    <a:ext cx="1076815" cy="496719"/>
                  </a:xfrm>
                  <a:custGeom>
                    <a:avLst/>
                    <a:gdLst>
                      <a:gd name="connsiteX0" fmla="*/ 189756 w 1070132"/>
                      <a:gd name="connsiteY0" fmla="*/ 0 h 496719"/>
                      <a:gd name="connsiteX1" fmla="*/ 880376 w 1070132"/>
                      <a:gd name="connsiteY1" fmla="*/ 0 h 496719"/>
                      <a:gd name="connsiteX2" fmla="*/ 1070132 w 1070132"/>
                      <a:gd name="connsiteY2" fmla="*/ 189756 h 496719"/>
                      <a:gd name="connsiteX3" fmla="*/ 1070132 w 1070132"/>
                      <a:gd name="connsiteY3" fmla="*/ 496719 h 496719"/>
                      <a:gd name="connsiteX4" fmla="*/ 0 w 1070132"/>
                      <a:gd name="connsiteY4" fmla="*/ 496719 h 496719"/>
                      <a:gd name="connsiteX5" fmla="*/ 0 w 1070132"/>
                      <a:gd name="connsiteY5" fmla="*/ 189756 h 496719"/>
                      <a:gd name="connsiteX6" fmla="*/ 189756 w 1070132"/>
                      <a:gd name="connsiteY6" fmla="*/ 0 h 49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132" h="496719">
                        <a:moveTo>
                          <a:pt x="189756" y="0"/>
                        </a:moveTo>
                        <a:lnTo>
                          <a:pt x="880376" y="0"/>
                        </a:lnTo>
                        <a:cubicBezTo>
                          <a:pt x="985175" y="0"/>
                          <a:pt x="1070132" y="84957"/>
                          <a:pt x="1070132" y="189756"/>
                        </a:cubicBezTo>
                        <a:lnTo>
                          <a:pt x="1070132" y="496719"/>
                        </a:lnTo>
                        <a:lnTo>
                          <a:pt x="0" y="496719"/>
                        </a:lnTo>
                        <a:lnTo>
                          <a:pt x="0" y="189756"/>
                        </a:lnTo>
                        <a:cubicBezTo>
                          <a:pt x="0" y="84957"/>
                          <a:pt x="84957" y="0"/>
                          <a:pt x="189756"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4000" b="1" dirty="0">
                      <a:latin typeface="+mj-lt"/>
                    </a:endParaRPr>
                  </a:p>
                </p:txBody>
              </p:sp>
              <p:sp>
                <p:nvSpPr>
                  <p:cNvPr id="39" name="Freeform 13"/>
                  <p:cNvSpPr>
                    <a:spLocks/>
                  </p:cNvSpPr>
                  <p:nvPr/>
                </p:nvSpPr>
                <p:spPr bwMode="auto">
                  <a:xfrm>
                    <a:off x="2470744" y="4087844"/>
                    <a:ext cx="1284426" cy="454447"/>
                  </a:xfrm>
                  <a:custGeom>
                    <a:avLst/>
                    <a:gdLst>
                      <a:gd name="connsiteX0" fmla="*/ 454063 w 1357751"/>
                      <a:gd name="connsiteY0" fmla="*/ 684 h 454447"/>
                      <a:gd name="connsiteX1" fmla="*/ 517958 w 1357751"/>
                      <a:gd name="connsiteY1" fmla="*/ 1115 h 454447"/>
                      <a:gd name="connsiteX2" fmla="*/ 699819 w 1357751"/>
                      <a:gd name="connsiteY2" fmla="*/ 34973 h 454447"/>
                      <a:gd name="connsiteX3" fmla="*/ 1279428 w 1357751"/>
                      <a:gd name="connsiteY3" fmla="*/ 425733 h 454447"/>
                      <a:gd name="connsiteX4" fmla="*/ 1357751 w 1357751"/>
                      <a:gd name="connsiteY4" fmla="*/ 454447 h 454447"/>
                      <a:gd name="connsiteX5" fmla="*/ 0 w 1357751"/>
                      <a:gd name="connsiteY5" fmla="*/ 454447 h 454447"/>
                      <a:gd name="connsiteX6" fmla="*/ 0 w 1357751"/>
                      <a:gd name="connsiteY6" fmla="*/ 221779 h 454447"/>
                      <a:gd name="connsiteX7" fmla="*/ 454063 w 1357751"/>
                      <a:gd name="connsiteY7" fmla="*/ 684 h 4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751" h="454447">
                        <a:moveTo>
                          <a:pt x="454063" y="684"/>
                        </a:moveTo>
                        <a:cubicBezTo>
                          <a:pt x="475119" y="-363"/>
                          <a:pt x="496377" y="-199"/>
                          <a:pt x="517958" y="1115"/>
                        </a:cubicBezTo>
                        <a:cubicBezTo>
                          <a:pt x="575509" y="4617"/>
                          <a:pt x="635362" y="16293"/>
                          <a:pt x="699819" y="34973"/>
                        </a:cubicBezTo>
                        <a:cubicBezTo>
                          <a:pt x="957646" y="133046"/>
                          <a:pt x="961675" y="288328"/>
                          <a:pt x="1279428" y="425733"/>
                        </a:cubicBezTo>
                        <a:lnTo>
                          <a:pt x="1357751" y="454447"/>
                        </a:lnTo>
                        <a:lnTo>
                          <a:pt x="0" y="454447"/>
                        </a:lnTo>
                        <a:lnTo>
                          <a:pt x="0" y="221779"/>
                        </a:lnTo>
                        <a:cubicBezTo>
                          <a:pt x="169200" y="74670"/>
                          <a:pt x="306674" y="8011"/>
                          <a:pt x="454063" y="684"/>
                        </a:cubicBezTo>
                        <a:close/>
                      </a:path>
                    </a:pathLst>
                  </a:custGeom>
                  <a:solidFill>
                    <a:srgbClr val="FCC397"/>
                  </a:solidFill>
                  <a:ln>
                    <a:noFill/>
                  </a:ln>
                  <a:extLst/>
                </p:spPr>
                <p:txBody>
                  <a:bodyPr vert="horz" wrap="square" lIns="121920" tIns="60960" rIns="121920" bIns="60960" numCol="1" anchor="t" anchorCtr="0" compatLnSpc="1">
                    <a:prstTxWarp prst="textNoShape">
                      <a:avLst/>
                    </a:prstTxWarp>
                    <a:noAutofit/>
                  </a:bodyPr>
                  <a:lstStyle/>
                  <a:p>
                    <a:endParaRPr lang="id-ID" sz="2400"/>
                  </a:p>
                </p:txBody>
              </p:sp>
              <p:sp>
                <p:nvSpPr>
                  <p:cNvPr id="40" name="Freeform 14"/>
                  <p:cNvSpPr>
                    <a:spLocks/>
                  </p:cNvSpPr>
                  <p:nvPr/>
                </p:nvSpPr>
                <p:spPr bwMode="auto">
                  <a:xfrm>
                    <a:off x="2627553" y="4085440"/>
                    <a:ext cx="2690446" cy="983319"/>
                  </a:xfrm>
                  <a:custGeom>
                    <a:avLst/>
                    <a:gdLst>
                      <a:gd name="connsiteX0" fmla="*/ 2502829 w 2690446"/>
                      <a:gd name="connsiteY0" fmla="*/ 290435 h 983319"/>
                      <a:gd name="connsiteX1" fmla="*/ 2655052 w 2690446"/>
                      <a:gd name="connsiteY1" fmla="*/ 322364 h 983319"/>
                      <a:gd name="connsiteX2" fmla="*/ 2690446 w 2690446"/>
                      <a:gd name="connsiteY2" fmla="*/ 346651 h 983319"/>
                      <a:gd name="connsiteX3" fmla="*/ 1730022 w 2690446"/>
                      <a:gd name="connsiteY3" fmla="*/ 931944 h 983319"/>
                      <a:gd name="connsiteX4" fmla="*/ 1740802 w 2690446"/>
                      <a:gd name="connsiteY4" fmla="*/ 915805 h 983319"/>
                      <a:gd name="connsiteX5" fmla="*/ 1751161 w 2690446"/>
                      <a:gd name="connsiteY5" fmla="*/ 632751 h 983319"/>
                      <a:gd name="connsiteX6" fmla="*/ 2340481 w 2690446"/>
                      <a:gd name="connsiteY6" fmla="*/ 333862 h 983319"/>
                      <a:gd name="connsiteX7" fmla="*/ 2502829 w 2690446"/>
                      <a:gd name="connsiteY7" fmla="*/ 290435 h 983319"/>
                      <a:gd name="connsiteX8" fmla="*/ 353826 w 2690446"/>
                      <a:gd name="connsiteY8" fmla="*/ 1115 h 983319"/>
                      <a:gd name="connsiteX9" fmla="*/ 535687 w 2690446"/>
                      <a:gd name="connsiteY9" fmla="*/ 34973 h 983319"/>
                      <a:gd name="connsiteX10" fmla="*/ 1272338 w 2690446"/>
                      <a:gd name="connsiteY10" fmla="*/ 483306 h 983319"/>
                      <a:gd name="connsiteX11" fmla="*/ 1572753 w 2690446"/>
                      <a:gd name="connsiteY11" fmla="*/ 977174 h 983319"/>
                      <a:gd name="connsiteX12" fmla="*/ 1562464 w 2690446"/>
                      <a:gd name="connsiteY12" fmla="*/ 983319 h 983319"/>
                      <a:gd name="connsiteX13" fmla="*/ 0 w 2690446"/>
                      <a:gd name="connsiteY13" fmla="*/ 99316 h 983319"/>
                      <a:gd name="connsiteX14" fmla="*/ 17729 w 2690446"/>
                      <a:gd name="connsiteY14" fmla="*/ 87512 h 983319"/>
                      <a:gd name="connsiteX15" fmla="*/ 353826 w 2690446"/>
                      <a:gd name="connsiteY15" fmla="*/ 1115 h 98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446" h="983319">
                        <a:moveTo>
                          <a:pt x="2502829" y="290435"/>
                        </a:moveTo>
                        <a:cubicBezTo>
                          <a:pt x="2559000" y="288449"/>
                          <a:pt x="2611181" y="300240"/>
                          <a:pt x="2655052" y="322364"/>
                        </a:cubicBezTo>
                        <a:lnTo>
                          <a:pt x="2690446" y="346651"/>
                        </a:lnTo>
                        <a:lnTo>
                          <a:pt x="1730022" y="931944"/>
                        </a:lnTo>
                        <a:lnTo>
                          <a:pt x="1740802" y="915805"/>
                        </a:lnTo>
                        <a:cubicBezTo>
                          <a:pt x="1775332" y="841156"/>
                          <a:pt x="1778785" y="744834"/>
                          <a:pt x="1751161" y="632751"/>
                        </a:cubicBezTo>
                        <a:cubicBezTo>
                          <a:pt x="2008988" y="520668"/>
                          <a:pt x="2119486" y="445945"/>
                          <a:pt x="2340481" y="333862"/>
                        </a:cubicBezTo>
                        <a:cubicBezTo>
                          <a:pt x="2395730" y="305841"/>
                          <a:pt x="2450979" y="292269"/>
                          <a:pt x="2502829" y="290435"/>
                        </a:cubicBezTo>
                        <a:close/>
                        <a:moveTo>
                          <a:pt x="353826" y="1115"/>
                        </a:moveTo>
                        <a:cubicBezTo>
                          <a:pt x="411377" y="4617"/>
                          <a:pt x="471230" y="16293"/>
                          <a:pt x="535687" y="34973"/>
                        </a:cubicBezTo>
                        <a:cubicBezTo>
                          <a:pt x="830347" y="147057"/>
                          <a:pt x="793514" y="333862"/>
                          <a:pt x="1272338" y="483306"/>
                        </a:cubicBezTo>
                        <a:cubicBezTo>
                          <a:pt x="1714328" y="595390"/>
                          <a:pt x="1741953" y="854582"/>
                          <a:pt x="1572753" y="977174"/>
                        </a:cubicBezTo>
                        <a:lnTo>
                          <a:pt x="1562464" y="983319"/>
                        </a:lnTo>
                        <a:lnTo>
                          <a:pt x="0" y="99316"/>
                        </a:lnTo>
                        <a:lnTo>
                          <a:pt x="17729" y="87512"/>
                        </a:lnTo>
                        <a:cubicBezTo>
                          <a:pt x="132831" y="19795"/>
                          <a:pt x="238724" y="-5890"/>
                          <a:pt x="353826" y="1115"/>
                        </a:cubicBezTo>
                        <a:close/>
                      </a:path>
                    </a:pathLst>
                  </a:custGeom>
                  <a:solidFill>
                    <a:srgbClr val="FCC397"/>
                  </a:solidFill>
                  <a:ln>
                    <a:noFill/>
                  </a:ln>
                  <a:extLst/>
                </p:spPr>
                <p:txBody>
                  <a:bodyPr vert="horz" wrap="square" lIns="121920" tIns="60960" rIns="121920" bIns="60960" numCol="1" anchor="t" anchorCtr="0" compatLnSpc="1">
                    <a:prstTxWarp prst="textNoShape">
                      <a:avLst/>
                    </a:prstTxWarp>
                    <a:noAutofit/>
                  </a:bodyPr>
                  <a:lstStyle/>
                  <a:p>
                    <a:endParaRPr lang="id-ID" sz="2400"/>
                  </a:p>
                </p:txBody>
              </p:sp>
              <p:sp>
                <p:nvSpPr>
                  <p:cNvPr id="41" name="Freeform 34"/>
                  <p:cNvSpPr>
                    <a:spLocks/>
                  </p:cNvSpPr>
                  <p:nvPr/>
                </p:nvSpPr>
                <p:spPr bwMode="auto">
                  <a:xfrm>
                    <a:off x="3948513" y="4711019"/>
                    <a:ext cx="311344" cy="411254"/>
                  </a:xfrm>
                  <a:custGeom>
                    <a:avLst/>
                    <a:gdLst>
                      <a:gd name="T0" fmla="*/ 79 w 92"/>
                      <a:gd name="T1" fmla="*/ 79 h 122"/>
                      <a:gd name="T2" fmla="*/ 0 w 92"/>
                      <a:gd name="T3" fmla="*/ 108 h 122"/>
                      <a:gd name="T4" fmla="*/ 49 w 92"/>
                      <a:gd name="T5" fmla="*/ 0 h 122"/>
                      <a:gd name="T6" fmla="*/ 79 w 92"/>
                      <a:gd name="T7" fmla="*/ 79 h 122"/>
                    </a:gdLst>
                    <a:ahLst/>
                    <a:cxnLst>
                      <a:cxn ang="0">
                        <a:pos x="T0" y="T1"/>
                      </a:cxn>
                      <a:cxn ang="0">
                        <a:pos x="T2" y="T3"/>
                      </a:cxn>
                      <a:cxn ang="0">
                        <a:pos x="T4" y="T5"/>
                      </a:cxn>
                      <a:cxn ang="0">
                        <a:pos x="T6" y="T7"/>
                      </a:cxn>
                    </a:cxnLst>
                    <a:rect l="0" t="0" r="r" b="b"/>
                    <a:pathLst>
                      <a:path w="92" h="122">
                        <a:moveTo>
                          <a:pt x="79" y="79"/>
                        </a:moveTo>
                        <a:cubicBezTo>
                          <a:pt x="65" y="109"/>
                          <a:pt x="30" y="122"/>
                          <a:pt x="0" y="108"/>
                        </a:cubicBezTo>
                        <a:cubicBezTo>
                          <a:pt x="49" y="0"/>
                          <a:pt x="49" y="0"/>
                          <a:pt x="49" y="0"/>
                        </a:cubicBezTo>
                        <a:cubicBezTo>
                          <a:pt x="79" y="14"/>
                          <a:pt x="92" y="49"/>
                          <a:pt x="79" y="79"/>
                        </a:cubicBezTo>
                        <a:close/>
                      </a:path>
                    </a:pathLst>
                  </a:custGeom>
                  <a:solidFill>
                    <a:srgbClr val="FFE1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7"/>
                <p:cNvGrpSpPr/>
                <p:nvPr/>
              </p:nvGrpSpPr>
              <p:grpSpPr>
                <a:xfrm>
                  <a:off x="-783857" y="4025024"/>
                  <a:ext cx="2433233" cy="1514158"/>
                  <a:chOff x="1821692" y="1231129"/>
                  <a:chExt cx="2274047" cy="2504318"/>
                </a:xfrm>
              </p:grpSpPr>
              <p:sp>
                <p:nvSpPr>
                  <p:cNvPr id="34" name="Freeform 8"/>
                  <p:cNvSpPr/>
                  <p:nvPr/>
                </p:nvSpPr>
                <p:spPr>
                  <a:xfrm>
                    <a:off x="1821692" y="1231129"/>
                    <a:ext cx="2259471" cy="1678577"/>
                  </a:xfrm>
                  <a:custGeom>
                    <a:avLst/>
                    <a:gdLst>
                      <a:gd name="connsiteX0" fmla="*/ 2227785 w 2259472"/>
                      <a:gd name="connsiteY0" fmla="*/ 0 h 1678576"/>
                      <a:gd name="connsiteX1" fmla="*/ 2259472 w 2259472"/>
                      <a:gd name="connsiteY1" fmla="*/ 1635411 h 1678576"/>
                      <a:gd name="connsiteX2" fmla="*/ 31688 w 2259472"/>
                      <a:gd name="connsiteY2" fmla="*/ 1678576 h 1678576"/>
                      <a:gd name="connsiteX3" fmla="*/ 0 w 2259472"/>
                      <a:gd name="connsiteY3" fmla="*/ 43165 h 1678576"/>
                    </a:gdLst>
                    <a:ahLst/>
                    <a:cxnLst>
                      <a:cxn ang="0">
                        <a:pos x="connsiteX0" y="connsiteY0"/>
                      </a:cxn>
                      <a:cxn ang="0">
                        <a:pos x="connsiteX1" y="connsiteY1"/>
                      </a:cxn>
                      <a:cxn ang="0">
                        <a:pos x="connsiteX2" y="connsiteY2"/>
                      </a:cxn>
                      <a:cxn ang="0">
                        <a:pos x="connsiteX3" y="connsiteY3"/>
                      </a:cxn>
                    </a:cxnLst>
                    <a:rect l="l" t="t" r="r" b="b"/>
                    <a:pathLst>
                      <a:path w="2259472" h="1678576">
                        <a:moveTo>
                          <a:pt x="2227785" y="0"/>
                        </a:moveTo>
                        <a:lnTo>
                          <a:pt x="2259472" y="1635411"/>
                        </a:lnTo>
                        <a:lnTo>
                          <a:pt x="31688" y="1678576"/>
                        </a:lnTo>
                        <a:lnTo>
                          <a:pt x="0" y="43165"/>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9"/>
                  <p:cNvSpPr/>
                  <p:nvPr/>
                </p:nvSpPr>
                <p:spPr>
                  <a:xfrm>
                    <a:off x="1838210" y="2052471"/>
                    <a:ext cx="2257529" cy="1682976"/>
                  </a:xfrm>
                  <a:custGeom>
                    <a:avLst/>
                    <a:gdLst>
                      <a:gd name="connsiteX0" fmla="*/ 2227784 w 2242952"/>
                      <a:gd name="connsiteY0" fmla="*/ 0 h 826026"/>
                      <a:gd name="connsiteX1" fmla="*/ 2242952 w 2242952"/>
                      <a:gd name="connsiteY1" fmla="*/ 782861 h 826026"/>
                      <a:gd name="connsiteX2" fmla="*/ 15168 w 2242952"/>
                      <a:gd name="connsiteY2" fmla="*/ 826026 h 826026"/>
                      <a:gd name="connsiteX3" fmla="*/ 0 w 2242952"/>
                      <a:gd name="connsiteY3" fmla="*/ 43165 h 826026"/>
                    </a:gdLst>
                    <a:ahLst/>
                    <a:cxnLst>
                      <a:cxn ang="0">
                        <a:pos x="connsiteX0" y="connsiteY0"/>
                      </a:cxn>
                      <a:cxn ang="0">
                        <a:pos x="connsiteX1" y="connsiteY1"/>
                      </a:cxn>
                      <a:cxn ang="0">
                        <a:pos x="connsiteX2" y="connsiteY2"/>
                      </a:cxn>
                      <a:cxn ang="0">
                        <a:pos x="connsiteX3" y="connsiteY3"/>
                      </a:cxn>
                    </a:cxnLst>
                    <a:rect l="l" t="t" r="r" b="b"/>
                    <a:pathLst>
                      <a:path w="2242952" h="826026">
                        <a:moveTo>
                          <a:pt x="2227784" y="0"/>
                        </a:moveTo>
                        <a:lnTo>
                          <a:pt x="2242952" y="782861"/>
                        </a:lnTo>
                        <a:lnTo>
                          <a:pt x="15168" y="826026"/>
                        </a:lnTo>
                        <a:lnTo>
                          <a:pt x="0" y="43165"/>
                        </a:lnTo>
                        <a:close/>
                      </a:path>
                    </a:pathLst>
                  </a:cu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grpSp>
          <p:nvGrpSpPr>
            <p:cNvPr id="20" name="Group 44"/>
            <p:cNvGrpSpPr/>
            <p:nvPr/>
          </p:nvGrpSpPr>
          <p:grpSpPr>
            <a:xfrm>
              <a:off x="3359021" y="3979010"/>
              <a:ext cx="607215" cy="609976"/>
              <a:chOff x="9798050" y="7567613"/>
              <a:chExt cx="349250" cy="350838"/>
            </a:xfrm>
            <a:solidFill>
              <a:schemeClr val="accent3"/>
            </a:solidFill>
          </p:grpSpPr>
          <p:sp>
            <p:nvSpPr>
              <p:cNvPr id="26" name="Freeform 5"/>
              <p:cNvSpPr>
                <a:spLocks/>
              </p:cNvSpPr>
              <p:nvPr/>
            </p:nvSpPr>
            <p:spPr bwMode="auto">
              <a:xfrm>
                <a:off x="10017125" y="7570788"/>
                <a:ext cx="127000" cy="125413"/>
              </a:xfrm>
              <a:custGeom>
                <a:avLst/>
                <a:gdLst>
                  <a:gd name="T0" fmla="*/ 34 w 34"/>
                  <a:gd name="T1" fmla="*/ 33 h 33"/>
                  <a:gd name="T2" fmla="*/ 22 w 34"/>
                  <a:gd name="T3" fmla="*/ 12 h 33"/>
                  <a:gd name="T4" fmla="*/ 0 w 34"/>
                  <a:gd name="T5" fmla="*/ 0 h 33"/>
                  <a:gd name="T6" fmla="*/ 0 w 34"/>
                  <a:gd name="T7" fmla="*/ 33 h 33"/>
                  <a:gd name="T8" fmla="*/ 34 w 34"/>
                  <a:gd name="T9" fmla="*/ 33 h 33"/>
                </a:gdLst>
                <a:ahLst/>
                <a:cxnLst>
                  <a:cxn ang="0">
                    <a:pos x="T0" y="T1"/>
                  </a:cxn>
                  <a:cxn ang="0">
                    <a:pos x="T2" y="T3"/>
                  </a:cxn>
                  <a:cxn ang="0">
                    <a:pos x="T4" y="T5"/>
                  </a:cxn>
                  <a:cxn ang="0">
                    <a:pos x="T6" y="T7"/>
                  </a:cxn>
                  <a:cxn ang="0">
                    <a:pos x="T8" y="T9"/>
                  </a:cxn>
                </a:cxnLst>
                <a:rect l="0" t="0" r="r" b="b"/>
                <a:pathLst>
                  <a:path w="34" h="33">
                    <a:moveTo>
                      <a:pt x="34" y="33"/>
                    </a:moveTo>
                    <a:cubicBezTo>
                      <a:pt x="32" y="26"/>
                      <a:pt x="28" y="18"/>
                      <a:pt x="22" y="12"/>
                    </a:cubicBezTo>
                    <a:cubicBezTo>
                      <a:pt x="16" y="6"/>
                      <a:pt x="9" y="2"/>
                      <a:pt x="0" y="0"/>
                    </a:cubicBezTo>
                    <a:cubicBezTo>
                      <a:pt x="0" y="33"/>
                      <a:pt x="0" y="33"/>
                      <a:pt x="0" y="33"/>
                    </a:cubicBez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9798050" y="7567613"/>
                <a:ext cx="349250" cy="350838"/>
              </a:xfrm>
              <a:custGeom>
                <a:avLst/>
                <a:gdLst>
                  <a:gd name="T0" fmla="*/ 47 w 93"/>
                  <a:gd name="T1" fmla="*/ 40 h 93"/>
                  <a:gd name="T2" fmla="*/ 47 w 93"/>
                  <a:gd name="T3" fmla="*/ 0 h 93"/>
                  <a:gd name="T4" fmla="*/ 18 w 93"/>
                  <a:gd name="T5" fmla="*/ 13 h 93"/>
                  <a:gd name="T6" fmla="*/ 18 w 93"/>
                  <a:gd name="T7" fmla="*/ 76 h 93"/>
                  <a:gd name="T8" fmla="*/ 80 w 93"/>
                  <a:gd name="T9" fmla="*/ 76 h 93"/>
                  <a:gd name="T10" fmla="*/ 93 w 93"/>
                  <a:gd name="T11" fmla="*/ 45 h 93"/>
                  <a:gd name="T12" fmla="*/ 53 w 93"/>
                  <a:gd name="T13" fmla="*/ 45 h 93"/>
                  <a:gd name="T14" fmla="*/ 47 w 93"/>
                  <a:gd name="T15" fmla="*/ 4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3">
                    <a:moveTo>
                      <a:pt x="47" y="40"/>
                    </a:moveTo>
                    <a:cubicBezTo>
                      <a:pt x="47" y="0"/>
                      <a:pt x="47" y="0"/>
                      <a:pt x="47" y="0"/>
                    </a:cubicBezTo>
                    <a:cubicBezTo>
                      <a:pt x="37" y="1"/>
                      <a:pt x="26" y="5"/>
                      <a:pt x="18" y="13"/>
                    </a:cubicBezTo>
                    <a:cubicBezTo>
                      <a:pt x="0" y="31"/>
                      <a:pt x="0" y="59"/>
                      <a:pt x="18" y="76"/>
                    </a:cubicBezTo>
                    <a:cubicBezTo>
                      <a:pt x="35" y="93"/>
                      <a:pt x="63" y="93"/>
                      <a:pt x="80" y="76"/>
                    </a:cubicBezTo>
                    <a:cubicBezTo>
                      <a:pt x="89" y="68"/>
                      <a:pt x="93" y="57"/>
                      <a:pt x="93" y="45"/>
                    </a:cubicBezTo>
                    <a:cubicBezTo>
                      <a:pt x="53" y="45"/>
                      <a:pt x="53" y="45"/>
                      <a:pt x="53" y="45"/>
                    </a:cubicBezTo>
                    <a:cubicBezTo>
                      <a:pt x="50" y="45"/>
                      <a:pt x="47" y="43"/>
                      <a:pt x="4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47"/>
            <p:cNvGrpSpPr/>
            <p:nvPr/>
          </p:nvGrpSpPr>
          <p:grpSpPr>
            <a:xfrm>
              <a:off x="3744010" y="2761295"/>
              <a:ext cx="582373" cy="585136"/>
              <a:chOff x="8607425" y="7567613"/>
              <a:chExt cx="334962" cy="336551"/>
            </a:xfrm>
            <a:solidFill>
              <a:schemeClr val="accent2"/>
            </a:solidFill>
          </p:grpSpPr>
          <p:sp>
            <p:nvSpPr>
              <p:cNvPr id="23" name="Freeform 7"/>
              <p:cNvSpPr>
                <a:spLocks/>
              </p:cNvSpPr>
              <p:nvPr/>
            </p:nvSpPr>
            <p:spPr bwMode="auto">
              <a:xfrm>
                <a:off x="8607425" y="7567613"/>
                <a:ext cx="334962" cy="169863"/>
              </a:xfrm>
              <a:custGeom>
                <a:avLst/>
                <a:gdLst>
                  <a:gd name="T0" fmla="*/ 50 w 89"/>
                  <a:gd name="T1" fmla="*/ 5 h 45"/>
                  <a:gd name="T2" fmla="*/ 50 w 89"/>
                  <a:gd name="T3" fmla="*/ 5 h 45"/>
                  <a:gd name="T4" fmla="*/ 45 w 89"/>
                  <a:gd name="T5" fmla="*/ 0 h 45"/>
                  <a:gd name="T6" fmla="*/ 40 w 89"/>
                  <a:gd name="T7" fmla="*/ 5 h 45"/>
                  <a:gd name="T8" fmla="*/ 40 w 89"/>
                  <a:gd name="T9" fmla="*/ 5 h 45"/>
                  <a:gd name="T10" fmla="*/ 0 w 89"/>
                  <a:gd name="T11" fmla="*/ 45 h 45"/>
                  <a:gd name="T12" fmla="*/ 89 w 89"/>
                  <a:gd name="T13" fmla="*/ 45 h 45"/>
                  <a:gd name="T14" fmla="*/ 50 w 89"/>
                  <a:gd name="T15" fmla="*/ 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5">
                    <a:moveTo>
                      <a:pt x="50" y="5"/>
                    </a:moveTo>
                    <a:cubicBezTo>
                      <a:pt x="50" y="5"/>
                      <a:pt x="50" y="5"/>
                      <a:pt x="50" y="5"/>
                    </a:cubicBezTo>
                    <a:cubicBezTo>
                      <a:pt x="50" y="3"/>
                      <a:pt x="47" y="0"/>
                      <a:pt x="45" y="0"/>
                    </a:cubicBezTo>
                    <a:cubicBezTo>
                      <a:pt x="42" y="0"/>
                      <a:pt x="40" y="3"/>
                      <a:pt x="40" y="5"/>
                    </a:cubicBezTo>
                    <a:cubicBezTo>
                      <a:pt x="40" y="5"/>
                      <a:pt x="40" y="5"/>
                      <a:pt x="40" y="5"/>
                    </a:cubicBezTo>
                    <a:cubicBezTo>
                      <a:pt x="18" y="7"/>
                      <a:pt x="0" y="25"/>
                      <a:pt x="0" y="45"/>
                    </a:cubicBezTo>
                    <a:cubicBezTo>
                      <a:pt x="89" y="45"/>
                      <a:pt x="89" y="45"/>
                      <a:pt x="89" y="45"/>
                    </a:cubicBezTo>
                    <a:cubicBezTo>
                      <a:pt x="89" y="25"/>
                      <a:pt x="72" y="7"/>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8645525" y="7778751"/>
                <a:ext cx="146050" cy="125413"/>
              </a:xfrm>
              <a:custGeom>
                <a:avLst/>
                <a:gdLst>
                  <a:gd name="T0" fmla="*/ 31 w 39"/>
                  <a:gd name="T1" fmla="*/ 0 h 33"/>
                  <a:gd name="T2" fmla="*/ 31 w 39"/>
                  <a:gd name="T3" fmla="*/ 14 h 33"/>
                  <a:gd name="T4" fmla="*/ 31 w 39"/>
                  <a:gd name="T5" fmla="*/ 14 h 33"/>
                  <a:gd name="T6" fmla="*/ 19 w 39"/>
                  <a:gd name="T7" fmla="*/ 25 h 33"/>
                  <a:gd name="T8" fmla="*/ 8 w 39"/>
                  <a:gd name="T9" fmla="*/ 14 h 33"/>
                  <a:gd name="T10" fmla="*/ 4 w 39"/>
                  <a:gd name="T11" fmla="*/ 9 h 33"/>
                  <a:gd name="T12" fmla="*/ 0 w 39"/>
                  <a:gd name="T13" fmla="*/ 14 h 33"/>
                  <a:gd name="T14" fmla="*/ 19 w 39"/>
                  <a:gd name="T15" fmla="*/ 33 h 33"/>
                  <a:gd name="T16" fmla="*/ 39 w 39"/>
                  <a:gd name="T17" fmla="*/ 14 h 33"/>
                  <a:gd name="T18" fmla="*/ 39 w 39"/>
                  <a:gd name="T19" fmla="*/ 14 h 33"/>
                  <a:gd name="T20" fmla="*/ 39 w 39"/>
                  <a:gd name="T21" fmla="*/ 0 h 33"/>
                  <a:gd name="T22" fmla="*/ 31 w 39"/>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31" y="0"/>
                    </a:moveTo>
                    <a:cubicBezTo>
                      <a:pt x="31" y="14"/>
                      <a:pt x="31" y="14"/>
                      <a:pt x="31" y="14"/>
                    </a:cubicBezTo>
                    <a:cubicBezTo>
                      <a:pt x="31" y="14"/>
                      <a:pt x="31" y="14"/>
                      <a:pt x="31" y="14"/>
                    </a:cubicBezTo>
                    <a:cubicBezTo>
                      <a:pt x="31" y="20"/>
                      <a:pt x="26" y="25"/>
                      <a:pt x="19" y="25"/>
                    </a:cubicBezTo>
                    <a:cubicBezTo>
                      <a:pt x="13" y="25"/>
                      <a:pt x="8" y="20"/>
                      <a:pt x="8" y="14"/>
                    </a:cubicBezTo>
                    <a:cubicBezTo>
                      <a:pt x="8" y="14"/>
                      <a:pt x="7" y="9"/>
                      <a:pt x="4" y="9"/>
                    </a:cubicBezTo>
                    <a:cubicBezTo>
                      <a:pt x="3" y="9"/>
                      <a:pt x="0" y="9"/>
                      <a:pt x="0" y="14"/>
                    </a:cubicBezTo>
                    <a:cubicBezTo>
                      <a:pt x="0" y="24"/>
                      <a:pt x="9" y="33"/>
                      <a:pt x="19" y="33"/>
                    </a:cubicBezTo>
                    <a:cubicBezTo>
                      <a:pt x="30" y="33"/>
                      <a:pt x="39" y="25"/>
                      <a:pt x="39" y="14"/>
                    </a:cubicBezTo>
                    <a:cubicBezTo>
                      <a:pt x="39" y="14"/>
                      <a:pt x="39" y="14"/>
                      <a:pt x="39" y="14"/>
                    </a:cubicBezTo>
                    <a:cubicBezTo>
                      <a:pt x="39" y="0"/>
                      <a:pt x="39" y="0"/>
                      <a:pt x="39" y="0"/>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Freeform 13"/>
            <p:cNvSpPr>
              <a:spLocks/>
            </p:cNvSpPr>
            <p:nvPr/>
          </p:nvSpPr>
          <p:spPr bwMode="auto">
            <a:xfrm>
              <a:off x="2726936" y="1799576"/>
              <a:ext cx="546493" cy="596174"/>
            </a:xfrm>
            <a:custGeom>
              <a:avLst/>
              <a:gdLst>
                <a:gd name="T0" fmla="*/ 18 w 84"/>
                <a:gd name="T1" fmla="*/ 88 h 91"/>
                <a:gd name="T2" fmla="*/ 5 w 84"/>
                <a:gd name="T3" fmla="*/ 79 h 91"/>
                <a:gd name="T4" fmla="*/ 3 w 84"/>
                <a:gd name="T5" fmla="*/ 65 h 91"/>
                <a:gd name="T6" fmla="*/ 46 w 84"/>
                <a:gd name="T7" fmla="*/ 6 h 91"/>
                <a:gd name="T8" fmla="*/ 48 w 84"/>
                <a:gd name="T9" fmla="*/ 4 h 91"/>
                <a:gd name="T10" fmla="*/ 66 w 84"/>
                <a:gd name="T11" fmla="*/ 1 h 91"/>
                <a:gd name="T12" fmla="*/ 81 w 84"/>
                <a:gd name="T13" fmla="*/ 12 h 91"/>
                <a:gd name="T14" fmla="*/ 84 w 84"/>
                <a:gd name="T15" fmla="*/ 30 h 91"/>
                <a:gd name="T16" fmla="*/ 84 w 84"/>
                <a:gd name="T17" fmla="*/ 33 h 91"/>
                <a:gd name="T18" fmla="*/ 45 w 84"/>
                <a:gd name="T19" fmla="*/ 87 h 91"/>
                <a:gd name="T20" fmla="*/ 40 w 84"/>
                <a:gd name="T21" fmla="*/ 87 h 91"/>
                <a:gd name="T22" fmla="*/ 39 w 84"/>
                <a:gd name="T23" fmla="*/ 83 h 91"/>
                <a:gd name="T24" fmla="*/ 77 w 84"/>
                <a:gd name="T25" fmla="*/ 30 h 91"/>
                <a:gd name="T26" fmla="*/ 74 w 84"/>
                <a:gd name="T27" fmla="*/ 13 h 91"/>
                <a:gd name="T28" fmla="*/ 68 w 84"/>
                <a:gd name="T29" fmla="*/ 8 h 91"/>
                <a:gd name="T30" fmla="*/ 50 w 84"/>
                <a:gd name="T31" fmla="*/ 11 h 91"/>
                <a:gd name="T32" fmla="*/ 9 w 84"/>
                <a:gd name="T33" fmla="*/ 69 h 91"/>
                <a:gd name="T34" fmla="*/ 9 w 84"/>
                <a:gd name="T35" fmla="*/ 73 h 91"/>
                <a:gd name="T36" fmla="*/ 22 w 84"/>
                <a:gd name="T37" fmla="*/ 82 h 91"/>
                <a:gd name="T38" fmla="*/ 26 w 84"/>
                <a:gd name="T39" fmla="*/ 82 h 91"/>
                <a:gd name="T40" fmla="*/ 53 w 84"/>
                <a:gd name="T41" fmla="*/ 45 h 91"/>
                <a:gd name="T42" fmla="*/ 51 w 84"/>
                <a:gd name="T43" fmla="*/ 39 h 91"/>
                <a:gd name="T44" fmla="*/ 51 w 84"/>
                <a:gd name="T45" fmla="*/ 39 h 91"/>
                <a:gd name="T46" fmla="*/ 44 w 84"/>
                <a:gd name="T47" fmla="*/ 38 h 91"/>
                <a:gd name="T48" fmla="*/ 21 w 84"/>
                <a:gd name="T49" fmla="*/ 70 h 91"/>
                <a:gd name="T50" fmla="*/ 17 w 84"/>
                <a:gd name="T51" fmla="*/ 71 h 91"/>
                <a:gd name="T52" fmla="*/ 16 w 84"/>
                <a:gd name="T53" fmla="*/ 66 h 91"/>
                <a:gd name="T54" fmla="*/ 39 w 84"/>
                <a:gd name="T55" fmla="*/ 34 h 91"/>
                <a:gd name="T56" fmla="*/ 41 w 84"/>
                <a:gd name="T57" fmla="*/ 32 h 91"/>
                <a:gd name="T58" fmla="*/ 55 w 84"/>
                <a:gd name="T59" fmla="*/ 33 h 91"/>
                <a:gd name="T60" fmla="*/ 60 w 84"/>
                <a:gd name="T61" fmla="*/ 46 h 91"/>
                <a:gd name="T62" fmla="*/ 59 w 84"/>
                <a:gd name="T63" fmla="*/ 48 h 91"/>
                <a:gd name="T64" fmla="*/ 32 w 84"/>
                <a:gd name="T65" fmla="*/ 85 h 91"/>
                <a:gd name="T66" fmla="*/ 18 w 84"/>
                <a:gd name="T6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91">
                  <a:moveTo>
                    <a:pt x="18" y="88"/>
                  </a:moveTo>
                  <a:cubicBezTo>
                    <a:pt x="5" y="79"/>
                    <a:pt x="5" y="79"/>
                    <a:pt x="5" y="79"/>
                  </a:cubicBezTo>
                  <a:cubicBezTo>
                    <a:pt x="0" y="74"/>
                    <a:pt x="1" y="68"/>
                    <a:pt x="3" y="65"/>
                  </a:cubicBezTo>
                  <a:cubicBezTo>
                    <a:pt x="46" y="6"/>
                    <a:pt x="46" y="6"/>
                    <a:pt x="46" y="6"/>
                  </a:cubicBezTo>
                  <a:cubicBezTo>
                    <a:pt x="46" y="5"/>
                    <a:pt x="47" y="4"/>
                    <a:pt x="48" y="4"/>
                  </a:cubicBezTo>
                  <a:cubicBezTo>
                    <a:pt x="66" y="1"/>
                    <a:pt x="66" y="1"/>
                    <a:pt x="66" y="1"/>
                  </a:cubicBezTo>
                  <a:cubicBezTo>
                    <a:pt x="71" y="0"/>
                    <a:pt x="80" y="2"/>
                    <a:pt x="81" y="12"/>
                  </a:cubicBezTo>
                  <a:cubicBezTo>
                    <a:pt x="84" y="30"/>
                    <a:pt x="84" y="30"/>
                    <a:pt x="84" y="30"/>
                  </a:cubicBezTo>
                  <a:cubicBezTo>
                    <a:pt x="84" y="31"/>
                    <a:pt x="84" y="32"/>
                    <a:pt x="84" y="33"/>
                  </a:cubicBezTo>
                  <a:cubicBezTo>
                    <a:pt x="45" y="87"/>
                    <a:pt x="45" y="87"/>
                    <a:pt x="45" y="87"/>
                  </a:cubicBezTo>
                  <a:cubicBezTo>
                    <a:pt x="44" y="88"/>
                    <a:pt x="42" y="88"/>
                    <a:pt x="40" y="87"/>
                  </a:cubicBezTo>
                  <a:cubicBezTo>
                    <a:pt x="39" y="86"/>
                    <a:pt x="38" y="84"/>
                    <a:pt x="39" y="83"/>
                  </a:cubicBezTo>
                  <a:cubicBezTo>
                    <a:pt x="77" y="30"/>
                    <a:pt x="77" y="30"/>
                    <a:pt x="77" y="30"/>
                  </a:cubicBezTo>
                  <a:cubicBezTo>
                    <a:pt x="74" y="13"/>
                    <a:pt x="74" y="13"/>
                    <a:pt x="74" y="13"/>
                  </a:cubicBezTo>
                  <a:cubicBezTo>
                    <a:pt x="74" y="7"/>
                    <a:pt x="69" y="8"/>
                    <a:pt x="68" y="8"/>
                  </a:cubicBezTo>
                  <a:cubicBezTo>
                    <a:pt x="50" y="11"/>
                    <a:pt x="50" y="11"/>
                    <a:pt x="50" y="11"/>
                  </a:cubicBezTo>
                  <a:cubicBezTo>
                    <a:pt x="9" y="69"/>
                    <a:pt x="9" y="69"/>
                    <a:pt x="9" y="69"/>
                  </a:cubicBezTo>
                  <a:cubicBezTo>
                    <a:pt x="8" y="70"/>
                    <a:pt x="7" y="72"/>
                    <a:pt x="9" y="73"/>
                  </a:cubicBezTo>
                  <a:cubicBezTo>
                    <a:pt x="22" y="82"/>
                    <a:pt x="22" y="82"/>
                    <a:pt x="22" y="82"/>
                  </a:cubicBezTo>
                  <a:cubicBezTo>
                    <a:pt x="23" y="83"/>
                    <a:pt x="25" y="84"/>
                    <a:pt x="26" y="82"/>
                  </a:cubicBezTo>
                  <a:cubicBezTo>
                    <a:pt x="53" y="45"/>
                    <a:pt x="53" y="45"/>
                    <a:pt x="53" y="45"/>
                  </a:cubicBezTo>
                  <a:cubicBezTo>
                    <a:pt x="53" y="42"/>
                    <a:pt x="52" y="40"/>
                    <a:pt x="51" y="39"/>
                  </a:cubicBezTo>
                  <a:cubicBezTo>
                    <a:pt x="51" y="39"/>
                    <a:pt x="51" y="39"/>
                    <a:pt x="51" y="39"/>
                  </a:cubicBezTo>
                  <a:cubicBezTo>
                    <a:pt x="49" y="37"/>
                    <a:pt x="46" y="38"/>
                    <a:pt x="44" y="38"/>
                  </a:cubicBezTo>
                  <a:cubicBezTo>
                    <a:pt x="21" y="70"/>
                    <a:pt x="21" y="70"/>
                    <a:pt x="21" y="70"/>
                  </a:cubicBezTo>
                  <a:cubicBezTo>
                    <a:pt x="20" y="71"/>
                    <a:pt x="18" y="72"/>
                    <a:pt x="17" y="71"/>
                  </a:cubicBezTo>
                  <a:cubicBezTo>
                    <a:pt x="15" y="69"/>
                    <a:pt x="15" y="67"/>
                    <a:pt x="16" y="66"/>
                  </a:cubicBezTo>
                  <a:cubicBezTo>
                    <a:pt x="39" y="34"/>
                    <a:pt x="39" y="34"/>
                    <a:pt x="39" y="34"/>
                  </a:cubicBezTo>
                  <a:cubicBezTo>
                    <a:pt x="40" y="33"/>
                    <a:pt x="40" y="33"/>
                    <a:pt x="41" y="32"/>
                  </a:cubicBezTo>
                  <a:cubicBezTo>
                    <a:pt x="42" y="32"/>
                    <a:pt x="49" y="29"/>
                    <a:pt x="55" y="33"/>
                  </a:cubicBezTo>
                  <a:cubicBezTo>
                    <a:pt x="58" y="36"/>
                    <a:pt x="60" y="40"/>
                    <a:pt x="60" y="46"/>
                  </a:cubicBezTo>
                  <a:cubicBezTo>
                    <a:pt x="59" y="46"/>
                    <a:pt x="59" y="47"/>
                    <a:pt x="59" y="48"/>
                  </a:cubicBezTo>
                  <a:cubicBezTo>
                    <a:pt x="32" y="85"/>
                    <a:pt x="32" y="85"/>
                    <a:pt x="32" y="85"/>
                  </a:cubicBezTo>
                  <a:cubicBezTo>
                    <a:pt x="27" y="91"/>
                    <a:pt x="21" y="90"/>
                    <a:pt x="18" y="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76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584185175"/>
              </p:ext>
            </p:extLst>
          </p:nvPr>
        </p:nvGraphicFramePr>
        <p:xfrm>
          <a:off x="4556711" y="972243"/>
          <a:ext cx="7497543" cy="5838788"/>
        </p:xfrm>
        <a:graphic>
          <a:graphicData uri="http://schemas.openxmlformats.org/drawingml/2006/table">
            <a:tbl>
              <a:tblPr firstRow="1" firstCol="1" bandRow="1">
                <a:tableStyleId>{5C22544A-7EE6-4342-B048-85BDC9FD1C3A}</a:tableStyleId>
              </a:tblPr>
              <a:tblGrid>
                <a:gridCol w="884862">
                  <a:extLst>
                    <a:ext uri="{9D8B030D-6E8A-4147-A177-3AD203B41FA5}">
                      <a16:colId xmlns:a16="http://schemas.microsoft.com/office/drawing/2014/main" val="1059310391"/>
                    </a:ext>
                  </a:extLst>
                </a:gridCol>
                <a:gridCol w="5619490">
                  <a:extLst>
                    <a:ext uri="{9D8B030D-6E8A-4147-A177-3AD203B41FA5}">
                      <a16:colId xmlns:a16="http://schemas.microsoft.com/office/drawing/2014/main" val="2154186492"/>
                    </a:ext>
                  </a:extLst>
                </a:gridCol>
                <a:gridCol w="993191">
                  <a:extLst>
                    <a:ext uri="{9D8B030D-6E8A-4147-A177-3AD203B41FA5}">
                      <a16:colId xmlns:a16="http://schemas.microsoft.com/office/drawing/2014/main" val="1245153240"/>
                    </a:ext>
                  </a:extLst>
                </a:gridCol>
              </a:tblGrid>
              <a:tr h="322168">
                <a:tc>
                  <a:txBody>
                    <a:bodyPr/>
                    <a:lstStyle/>
                    <a:p>
                      <a:pPr algn="ctr">
                        <a:lnSpc>
                          <a:spcPts val="2600"/>
                        </a:lnSpc>
                        <a:spcAft>
                          <a:spcPts val="0"/>
                        </a:spcAft>
                      </a:pPr>
                      <a:r>
                        <a:rPr lang="zh-TW" altLang="en-US" sz="1800" kern="100" dirty="0">
                          <a:effectLst/>
                          <a:latin typeface="+mn-ea"/>
                          <a:ea typeface="+mn-ea"/>
                          <a:cs typeface="Times New Roman" panose="02020603050405020304" pitchFamily="18" charset="0"/>
                        </a:rPr>
                        <a:t>部會</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ctr">
                        <a:lnSpc>
                          <a:spcPts val="2600"/>
                        </a:lnSpc>
                        <a:spcAft>
                          <a:spcPts val="0"/>
                        </a:spcAft>
                      </a:pPr>
                      <a:r>
                        <a:rPr lang="zh-TW" altLang="en-US" sz="1800" kern="100" dirty="0">
                          <a:effectLst/>
                          <a:latin typeface="+mn-ea"/>
                          <a:ea typeface="+mn-ea"/>
                          <a:cs typeface="Times New Roman" panose="02020603050405020304" pitchFamily="18" charset="0"/>
                        </a:rPr>
                        <a:t>辦理項目</a:t>
                      </a:r>
                      <a:endParaRPr lang="zh-TW" sz="1800" kern="100" dirty="0">
                        <a:effectLst/>
                        <a:latin typeface="+mn-ea"/>
                        <a:ea typeface="+mn-ea"/>
                        <a:cs typeface="Times New Roman" panose="02020603050405020304" pitchFamily="18" charset="0"/>
                      </a:endParaRPr>
                    </a:p>
                  </a:txBody>
                  <a:tcPr marL="5501" marR="5501" marT="0" marB="0"/>
                </a:tc>
                <a:tc>
                  <a:txBody>
                    <a:bodyPr/>
                    <a:lstStyle/>
                    <a:p>
                      <a:pPr algn="ctr">
                        <a:lnSpc>
                          <a:spcPts val="2600"/>
                        </a:lnSpc>
                        <a:spcAft>
                          <a:spcPts val="0"/>
                        </a:spcAft>
                      </a:pPr>
                      <a:r>
                        <a:rPr lang="zh-TW" altLang="en-US" sz="1800" kern="100" dirty="0">
                          <a:effectLst/>
                          <a:latin typeface="+mn-ea"/>
                          <a:ea typeface="+mn-ea"/>
                          <a:cs typeface="Times New Roman" panose="02020603050405020304" pitchFamily="18" charset="0"/>
                        </a:rPr>
                        <a:t>預算</a:t>
                      </a:r>
                      <a:endParaRPr lang="zh-TW" sz="1800" kern="100" dirty="0">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2436726820"/>
                  </a:ext>
                </a:extLst>
              </a:tr>
              <a:tr h="619553">
                <a:tc>
                  <a:txBody>
                    <a:bodyPr/>
                    <a:lstStyle/>
                    <a:p>
                      <a:pPr algn="ctr">
                        <a:lnSpc>
                          <a:spcPts val="2400"/>
                        </a:lnSpc>
                        <a:spcBef>
                          <a:spcPts val="0"/>
                        </a:spcBef>
                        <a:spcAft>
                          <a:spcPts val="0"/>
                        </a:spcAft>
                      </a:pPr>
                      <a:r>
                        <a:rPr lang="zh-TW" sz="1800" kern="100" dirty="0">
                          <a:effectLst/>
                          <a:latin typeface="+mn-ea"/>
                          <a:ea typeface="+mn-ea"/>
                        </a:rPr>
                        <a:t>內政部</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0"/>
                        </a:spcBef>
                        <a:spcAft>
                          <a:spcPts val="0"/>
                        </a:spcAft>
                      </a:pPr>
                      <a:r>
                        <a:rPr lang="zh-TW" sz="1800" kern="0" dirty="0">
                          <a:effectLst/>
                          <a:latin typeface="+mn-ea"/>
                          <a:ea typeface="+mn-ea"/>
                        </a:rPr>
                        <a:t>辦理毒品現行犯尿液全般檢驗大麻、新興毒品檢驗及尿液檢驗所需耗材、檢驗儀器及維護費</a:t>
                      </a:r>
                      <a:endParaRPr lang="zh-TW" sz="1800" kern="100" dirty="0">
                        <a:effectLst/>
                        <a:latin typeface="+mn-ea"/>
                        <a:ea typeface="+mn-ea"/>
                        <a:cs typeface="Times New Roman" panose="02020603050405020304" pitchFamily="18" charset="0"/>
                      </a:endParaRPr>
                    </a:p>
                  </a:txBody>
                  <a:tcPr marL="5501" marR="5501" marT="0" marB="0"/>
                </a:tc>
                <a:tc>
                  <a:txBody>
                    <a:bodyPr/>
                    <a:lstStyle/>
                    <a:p>
                      <a:pPr algn="ctr">
                        <a:lnSpc>
                          <a:spcPts val="3000"/>
                        </a:lnSpc>
                        <a:spcBef>
                          <a:spcPts val="0"/>
                        </a:spcBef>
                        <a:spcAft>
                          <a:spcPts val="0"/>
                        </a:spcAft>
                      </a:pPr>
                      <a:r>
                        <a:rPr lang="en-US" altLang="zh-TW" sz="1800" kern="100" dirty="0">
                          <a:effectLst/>
                          <a:latin typeface="+mn-ea"/>
                          <a:ea typeface="+mn-ea"/>
                          <a:cs typeface="Times New Roman" panose="02020603050405020304" pitchFamily="18" charset="0"/>
                        </a:rPr>
                        <a:t>4.2</a:t>
                      </a:r>
                      <a:r>
                        <a:rPr lang="zh-TW" altLang="en-US" sz="1800" kern="100" dirty="0">
                          <a:effectLst/>
                          <a:latin typeface="+mn-ea"/>
                          <a:ea typeface="+mn-ea"/>
                          <a:cs typeface="Times New Roman" panose="02020603050405020304" pitchFamily="18" charset="0"/>
                        </a:rPr>
                        <a:t>億元</a:t>
                      </a:r>
                      <a:endParaRPr lang="zh-TW" sz="1800" kern="100" dirty="0">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1468535634"/>
                  </a:ext>
                </a:extLst>
              </a:tr>
              <a:tr h="619553">
                <a:tc>
                  <a:txBody>
                    <a:bodyPr/>
                    <a:lstStyle/>
                    <a:p>
                      <a:pPr algn="ctr">
                        <a:lnSpc>
                          <a:spcPts val="2400"/>
                        </a:lnSpc>
                        <a:spcBef>
                          <a:spcPts val="0"/>
                        </a:spcBef>
                        <a:spcAft>
                          <a:spcPts val="0"/>
                        </a:spcAft>
                      </a:pPr>
                      <a:r>
                        <a:rPr lang="zh-TW" sz="1800" kern="100" dirty="0">
                          <a:effectLst/>
                          <a:latin typeface="+mn-ea"/>
                          <a:ea typeface="+mn-ea"/>
                        </a:rPr>
                        <a:t>國防部</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0"/>
                        </a:spcBef>
                        <a:spcAft>
                          <a:spcPts val="0"/>
                        </a:spcAft>
                      </a:pPr>
                      <a:r>
                        <a:rPr lang="zh-TW" sz="1800" kern="0" dirty="0">
                          <a:effectLst/>
                          <a:latin typeface="+mn-ea"/>
                          <a:ea typeface="+mn-ea"/>
                        </a:rPr>
                        <a:t>辦理北、中、南及東部地區毒物檢驗中心空間整修、反毒尿液篩檢等</a:t>
                      </a:r>
                      <a:endParaRPr lang="zh-TW" sz="1800" kern="100" dirty="0">
                        <a:effectLst/>
                        <a:latin typeface="+mn-ea"/>
                        <a:ea typeface="+mn-ea"/>
                        <a:cs typeface="Times New Roman" panose="02020603050405020304" pitchFamily="18" charset="0"/>
                      </a:endParaRPr>
                    </a:p>
                  </a:txBody>
                  <a:tcPr marL="5501" marR="5501" marT="0" marB="0"/>
                </a:tc>
                <a:tc>
                  <a:txBody>
                    <a:bodyPr/>
                    <a:lstStyle/>
                    <a:p>
                      <a:pPr algn="ctr">
                        <a:lnSpc>
                          <a:spcPts val="3000"/>
                        </a:lnSpc>
                        <a:spcBef>
                          <a:spcPts val="0"/>
                        </a:spcBef>
                        <a:spcAft>
                          <a:spcPts val="0"/>
                        </a:spcAft>
                      </a:pPr>
                      <a:r>
                        <a:rPr lang="en-US" altLang="zh-TW" sz="1800" kern="100" dirty="0">
                          <a:effectLst/>
                          <a:latin typeface="+mn-ea"/>
                          <a:ea typeface="+mn-ea"/>
                          <a:cs typeface="Times New Roman" panose="02020603050405020304" pitchFamily="18" charset="0"/>
                        </a:rPr>
                        <a:t>3.8</a:t>
                      </a:r>
                      <a:r>
                        <a:rPr lang="zh-TW" altLang="en-US" sz="1800" kern="100" dirty="0">
                          <a:effectLst/>
                          <a:latin typeface="+mn-ea"/>
                          <a:ea typeface="+mn-ea"/>
                          <a:cs typeface="Times New Roman" panose="02020603050405020304" pitchFamily="18" charset="0"/>
                        </a:rPr>
                        <a:t>億元</a:t>
                      </a:r>
                      <a:endParaRPr lang="zh-TW" sz="1800" kern="100" dirty="0">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3741310343"/>
                  </a:ext>
                </a:extLst>
              </a:tr>
              <a:tr h="502096">
                <a:tc>
                  <a:txBody>
                    <a:bodyPr/>
                    <a:lstStyle/>
                    <a:p>
                      <a:pPr algn="ctr">
                        <a:lnSpc>
                          <a:spcPts val="2400"/>
                        </a:lnSpc>
                        <a:spcBef>
                          <a:spcPts val="0"/>
                        </a:spcBef>
                        <a:spcAft>
                          <a:spcPts val="0"/>
                        </a:spcAft>
                      </a:pPr>
                      <a:r>
                        <a:rPr lang="zh-TW" sz="1800" kern="100" dirty="0">
                          <a:effectLst/>
                          <a:latin typeface="+mn-ea"/>
                          <a:ea typeface="+mn-ea"/>
                        </a:rPr>
                        <a:t>財政部</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600"/>
                        </a:spcBef>
                        <a:spcAft>
                          <a:spcPts val="0"/>
                        </a:spcAft>
                      </a:pPr>
                      <a:r>
                        <a:rPr lang="zh-TW" sz="1800" kern="0" dirty="0">
                          <a:effectLst/>
                          <a:latin typeface="+mn-ea"/>
                          <a:ea typeface="+mn-ea"/>
                        </a:rPr>
                        <a:t>汰購小型</a:t>
                      </a:r>
                      <a:r>
                        <a:rPr lang="en-US" sz="1800" kern="0" dirty="0">
                          <a:effectLst/>
                          <a:latin typeface="+mn-ea"/>
                          <a:ea typeface="+mn-ea"/>
                        </a:rPr>
                        <a:t>X</a:t>
                      </a:r>
                      <a:r>
                        <a:rPr lang="zh-TW" sz="1800" kern="0" dirty="0">
                          <a:effectLst/>
                          <a:latin typeface="+mn-ea"/>
                          <a:ea typeface="+mn-ea"/>
                        </a:rPr>
                        <a:t>光檢查儀及貨櫃檢查儀維護、緝毒犬培訓等</a:t>
                      </a:r>
                      <a:endParaRPr lang="zh-TW" sz="1800" kern="100" dirty="0">
                        <a:effectLst/>
                        <a:latin typeface="+mn-ea"/>
                        <a:ea typeface="+mn-ea"/>
                        <a:cs typeface="Times New Roman" panose="02020603050405020304" pitchFamily="18" charset="0"/>
                      </a:endParaRPr>
                    </a:p>
                  </a:txBody>
                  <a:tcPr marL="5501" marR="5501" marT="0" marB="0"/>
                </a:tc>
                <a:tc>
                  <a:txBody>
                    <a:bodyPr/>
                    <a:lstStyle/>
                    <a:p>
                      <a:pPr algn="ctr">
                        <a:lnSpc>
                          <a:spcPts val="3000"/>
                        </a:lnSpc>
                        <a:spcBef>
                          <a:spcPts val="0"/>
                        </a:spcBef>
                        <a:spcAft>
                          <a:spcPts val="0"/>
                        </a:spcAft>
                      </a:pPr>
                      <a:r>
                        <a:rPr lang="en-US" altLang="zh-TW" sz="1800" kern="100" dirty="0">
                          <a:solidFill>
                            <a:srgbClr val="FF0000"/>
                          </a:solidFill>
                          <a:effectLst/>
                          <a:latin typeface="+mn-ea"/>
                          <a:ea typeface="+mn-ea"/>
                          <a:cs typeface="Times New Roman" panose="02020603050405020304" pitchFamily="18" charset="0"/>
                        </a:rPr>
                        <a:t>10.9</a:t>
                      </a:r>
                      <a:r>
                        <a:rPr lang="zh-TW" altLang="en-US" sz="1800" kern="100" dirty="0">
                          <a:solidFill>
                            <a:srgbClr val="FF0000"/>
                          </a:solidFill>
                          <a:effectLst/>
                          <a:latin typeface="+mn-ea"/>
                          <a:ea typeface="+mn-ea"/>
                          <a:cs typeface="Times New Roman" panose="02020603050405020304" pitchFamily="18" charset="0"/>
                        </a:rPr>
                        <a:t>億元</a:t>
                      </a:r>
                      <a:endParaRPr lang="zh-TW" sz="1800" kern="100" dirty="0">
                        <a:solidFill>
                          <a:srgbClr val="FF0000"/>
                        </a:solidFill>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1034046489"/>
                  </a:ext>
                </a:extLst>
              </a:tr>
              <a:tr h="314176">
                <a:tc>
                  <a:txBody>
                    <a:bodyPr/>
                    <a:lstStyle/>
                    <a:p>
                      <a:pPr algn="ctr">
                        <a:lnSpc>
                          <a:spcPts val="2400"/>
                        </a:lnSpc>
                        <a:spcBef>
                          <a:spcPts val="0"/>
                        </a:spcBef>
                        <a:spcAft>
                          <a:spcPts val="0"/>
                        </a:spcAft>
                      </a:pPr>
                      <a:r>
                        <a:rPr lang="zh-TW" sz="1800" kern="100" dirty="0">
                          <a:effectLst/>
                          <a:latin typeface="+mn-ea"/>
                          <a:ea typeface="+mn-ea"/>
                        </a:rPr>
                        <a:t>教育部</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0"/>
                        </a:spcBef>
                        <a:spcAft>
                          <a:spcPts val="0"/>
                        </a:spcAft>
                      </a:pPr>
                      <a:r>
                        <a:rPr lang="zh-TW" sz="1800" kern="0" dirty="0">
                          <a:effectLst/>
                          <a:latin typeface="+mn-ea"/>
                          <a:ea typeface="+mn-ea"/>
                        </a:rPr>
                        <a:t>辦理教育宣導、關懷清查及輔導處遇等</a:t>
                      </a:r>
                      <a:endParaRPr lang="zh-TW" sz="1800" kern="100" dirty="0">
                        <a:effectLst/>
                        <a:latin typeface="+mn-ea"/>
                        <a:ea typeface="+mn-ea"/>
                        <a:cs typeface="Times New Roman" panose="02020603050405020304" pitchFamily="18" charset="0"/>
                      </a:endParaRPr>
                    </a:p>
                  </a:txBody>
                  <a:tcPr marL="5501" marR="5501" marT="0" marB="0"/>
                </a:tc>
                <a:tc>
                  <a:txBody>
                    <a:bodyPr/>
                    <a:lstStyle/>
                    <a:p>
                      <a:pPr algn="ctr">
                        <a:lnSpc>
                          <a:spcPts val="3000"/>
                        </a:lnSpc>
                        <a:spcBef>
                          <a:spcPts val="0"/>
                        </a:spcBef>
                        <a:spcAft>
                          <a:spcPts val="0"/>
                        </a:spcAft>
                      </a:pPr>
                      <a:r>
                        <a:rPr lang="en-US" altLang="zh-TW" sz="1800" kern="100" dirty="0">
                          <a:effectLst/>
                          <a:latin typeface="+mn-ea"/>
                          <a:ea typeface="+mn-ea"/>
                          <a:cs typeface="Times New Roman" panose="02020603050405020304" pitchFamily="18" charset="0"/>
                        </a:rPr>
                        <a:t>4.6</a:t>
                      </a:r>
                      <a:r>
                        <a:rPr lang="zh-TW" altLang="en-US" sz="1800" kern="100" dirty="0">
                          <a:effectLst/>
                          <a:latin typeface="+mn-ea"/>
                          <a:ea typeface="+mn-ea"/>
                          <a:cs typeface="Times New Roman" panose="02020603050405020304" pitchFamily="18" charset="0"/>
                        </a:rPr>
                        <a:t>億元</a:t>
                      </a:r>
                      <a:endParaRPr lang="zh-TW" sz="1800" kern="100" dirty="0">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3872682228"/>
                  </a:ext>
                </a:extLst>
              </a:tr>
              <a:tr h="929330">
                <a:tc>
                  <a:txBody>
                    <a:bodyPr/>
                    <a:lstStyle/>
                    <a:p>
                      <a:pPr algn="ctr">
                        <a:lnSpc>
                          <a:spcPts val="2400"/>
                        </a:lnSpc>
                        <a:spcBef>
                          <a:spcPts val="0"/>
                        </a:spcBef>
                        <a:spcAft>
                          <a:spcPts val="0"/>
                        </a:spcAft>
                      </a:pPr>
                      <a:r>
                        <a:rPr lang="zh-TW" sz="1800" kern="100" dirty="0">
                          <a:effectLst/>
                          <a:latin typeface="+mn-ea"/>
                          <a:ea typeface="+mn-ea"/>
                        </a:rPr>
                        <a:t>法務部</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0"/>
                        </a:spcBef>
                        <a:spcAft>
                          <a:spcPts val="0"/>
                        </a:spcAft>
                      </a:pPr>
                      <a:r>
                        <a:rPr lang="zh-TW" altLang="en-US" sz="1800" kern="0" dirty="0">
                          <a:solidFill>
                            <a:schemeClr val="tx1"/>
                          </a:solidFill>
                          <a:effectLst/>
                          <a:latin typeface="+mn-ea"/>
                          <a:ea typeface="+mn-ea"/>
                        </a:rPr>
                        <a:t>新興毒品尿液檢驗、辦理區域聯防緝毒行動業務及建構毒品資料庫、毒品收容人諮商輔導及治療處遇、提升緩起訴附命戒癮治療比例及撥補毒品防制基金等</a:t>
                      </a:r>
                      <a:endParaRPr lang="zh-TW" sz="1800" kern="100" dirty="0">
                        <a:solidFill>
                          <a:schemeClr val="tx1"/>
                        </a:solidFill>
                        <a:effectLst/>
                        <a:latin typeface="+mn-ea"/>
                        <a:ea typeface="+mn-ea"/>
                        <a:cs typeface="Times New Roman" panose="02020603050405020304" pitchFamily="18" charset="0"/>
                      </a:endParaRPr>
                    </a:p>
                  </a:txBody>
                  <a:tcPr marL="5501" marR="5501" marT="0" marB="0"/>
                </a:tc>
                <a:tc>
                  <a:txBody>
                    <a:bodyPr/>
                    <a:lstStyle/>
                    <a:p>
                      <a:pPr algn="ctr">
                        <a:lnSpc>
                          <a:spcPts val="3000"/>
                        </a:lnSpc>
                        <a:spcBef>
                          <a:spcPts val="0"/>
                        </a:spcBef>
                        <a:spcAft>
                          <a:spcPts val="0"/>
                        </a:spcAft>
                      </a:pPr>
                      <a:r>
                        <a:rPr lang="en-US" altLang="zh-TW" sz="1800" u="none" kern="100" dirty="0">
                          <a:solidFill>
                            <a:srgbClr val="FF0000"/>
                          </a:solidFill>
                          <a:effectLst/>
                          <a:latin typeface="+mn-ea"/>
                          <a:ea typeface="+mn-ea"/>
                          <a:cs typeface="Times New Roman" panose="02020603050405020304" pitchFamily="18" charset="0"/>
                        </a:rPr>
                        <a:t>51.1</a:t>
                      </a:r>
                      <a:r>
                        <a:rPr lang="zh-TW" altLang="en-US" sz="1800" u="none" kern="100" dirty="0">
                          <a:solidFill>
                            <a:srgbClr val="FF0000"/>
                          </a:solidFill>
                          <a:effectLst/>
                          <a:latin typeface="+mn-ea"/>
                          <a:ea typeface="+mn-ea"/>
                          <a:cs typeface="Times New Roman" panose="02020603050405020304" pitchFamily="18" charset="0"/>
                        </a:rPr>
                        <a:t>億</a:t>
                      </a:r>
                      <a:r>
                        <a:rPr lang="zh-TW" altLang="en-US" sz="1800" kern="100" dirty="0">
                          <a:solidFill>
                            <a:srgbClr val="FF0000"/>
                          </a:solidFill>
                          <a:effectLst/>
                          <a:latin typeface="+mn-ea"/>
                          <a:ea typeface="+mn-ea"/>
                          <a:cs typeface="Times New Roman" panose="02020603050405020304" pitchFamily="18" charset="0"/>
                        </a:rPr>
                        <a:t>元</a:t>
                      </a:r>
                      <a:endParaRPr lang="zh-TW" sz="1800" kern="100" dirty="0">
                        <a:solidFill>
                          <a:srgbClr val="FF0000"/>
                        </a:solidFill>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3908178040"/>
                  </a:ext>
                </a:extLst>
              </a:tr>
              <a:tr h="317938">
                <a:tc>
                  <a:txBody>
                    <a:bodyPr/>
                    <a:lstStyle/>
                    <a:p>
                      <a:pPr algn="ctr">
                        <a:lnSpc>
                          <a:spcPts val="2400"/>
                        </a:lnSpc>
                        <a:spcBef>
                          <a:spcPts val="0"/>
                        </a:spcBef>
                        <a:spcAft>
                          <a:spcPts val="0"/>
                        </a:spcAft>
                      </a:pPr>
                      <a:r>
                        <a:rPr lang="zh-TW" sz="1800" kern="100" dirty="0">
                          <a:effectLst/>
                          <a:latin typeface="+mn-ea"/>
                          <a:ea typeface="+mn-ea"/>
                        </a:rPr>
                        <a:t>勞動部</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0"/>
                        </a:spcBef>
                        <a:spcAft>
                          <a:spcPts val="0"/>
                        </a:spcAft>
                      </a:pPr>
                      <a:r>
                        <a:rPr lang="zh-TW" sz="1800" kern="0" dirty="0">
                          <a:effectLst/>
                          <a:latin typeface="+mn-ea"/>
                          <a:ea typeface="+mn-ea"/>
                        </a:rPr>
                        <a:t>辦理施用毒品者就業服務等</a:t>
                      </a:r>
                      <a:endParaRPr lang="zh-TW" sz="1800" kern="100" dirty="0">
                        <a:effectLst/>
                        <a:latin typeface="+mn-ea"/>
                        <a:ea typeface="+mn-ea"/>
                        <a:cs typeface="Times New Roman" panose="02020603050405020304" pitchFamily="18" charset="0"/>
                      </a:endParaRPr>
                    </a:p>
                  </a:txBody>
                  <a:tcPr marL="5501" marR="5501" marT="0" marB="0"/>
                </a:tc>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altLang="zh-TW" sz="1800" kern="100" dirty="0">
                          <a:effectLst/>
                          <a:latin typeface="+mn-ea"/>
                          <a:ea typeface="+mn-ea"/>
                          <a:cs typeface="Times New Roman" panose="02020603050405020304" pitchFamily="18" charset="0"/>
                        </a:rPr>
                        <a:t>1.6</a:t>
                      </a:r>
                      <a:r>
                        <a:rPr lang="zh-TW" altLang="en-US" sz="1800" kern="100" dirty="0">
                          <a:effectLst/>
                          <a:latin typeface="+mn-ea"/>
                          <a:ea typeface="+mn-ea"/>
                          <a:cs typeface="Times New Roman" panose="02020603050405020304" pitchFamily="18" charset="0"/>
                        </a:rPr>
                        <a:t>億元</a:t>
                      </a:r>
                      <a:endParaRPr lang="zh-TW" altLang="zh-TW" sz="1800" kern="100" dirty="0">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2437692533"/>
                  </a:ext>
                </a:extLst>
              </a:tr>
              <a:tr h="626736">
                <a:tc>
                  <a:txBody>
                    <a:bodyPr/>
                    <a:lstStyle/>
                    <a:p>
                      <a:pPr algn="ctr">
                        <a:lnSpc>
                          <a:spcPts val="2400"/>
                        </a:lnSpc>
                        <a:spcBef>
                          <a:spcPts val="0"/>
                        </a:spcBef>
                        <a:spcAft>
                          <a:spcPts val="0"/>
                        </a:spcAft>
                      </a:pPr>
                      <a:r>
                        <a:rPr lang="zh-TW" sz="1800" kern="100" dirty="0">
                          <a:effectLst/>
                          <a:latin typeface="+mn-ea"/>
                          <a:ea typeface="+mn-ea"/>
                        </a:rPr>
                        <a:t>衛福部</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0"/>
                        </a:spcBef>
                        <a:spcAft>
                          <a:spcPts val="0"/>
                        </a:spcAft>
                      </a:pPr>
                      <a:r>
                        <a:rPr lang="zh-TW" altLang="en-US" sz="1800" kern="0" dirty="0">
                          <a:effectLst/>
                          <a:latin typeface="+mn-ea"/>
                          <a:ea typeface="+mn-ea"/>
                        </a:rPr>
                        <a:t>擴充新興毒品尿液檢驗能量，補助地方政府辦理毒品危害防制中心、強化替代治療便利性方案等</a:t>
                      </a:r>
                      <a:endParaRPr lang="zh-TW" sz="1800" kern="100" dirty="0">
                        <a:effectLst/>
                        <a:latin typeface="+mn-ea"/>
                        <a:ea typeface="+mn-ea"/>
                        <a:cs typeface="Times New Roman" panose="02020603050405020304" pitchFamily="18" charset="0"/>
                      </a:endParaRPr>
                    </a:p>
                  </a:txBody>
                  <a:tcPr marL="5501" marR="5501" marT="0" marB="0"/>
                </a:tc>
                <a:tc>
                  <a:txBody>
                    <a:bodyPr/>
                    <a:lstStyle/>
                    <a:p>
                      <a:pPr algn="l">
                        <a:lnSpc>
                          <a:spcPts val="3000"/>
                        </a:lnSpc>
                        <a:spcBef>
                          <a:spcPts val="0"/>
                        </a:spcBef>
                        <a:spcAft>
                          <a:spcPts val="0"/>
                        </a:spcAft>
                      </a:pPr>
                      <a:r>
                        <a:rPr lang="en-US" altLang="zh-TW" sz="1800" kern="100">
                          <a:solidFill>
                            <a:srgbClr val="FF0000"/>
                          </a:solidFill>
                          <a:effectLst/>
                          <a:latin typeface="+mn-ea"/>
                          <a:ea typeface="+mn-ea"/>
                          <a:cs typeface="Times New Roman" panose="02020603050405020304" pitchFamily="18" charset="0"/>
                        </a:rPr>
                        <a:t>35.4</a:t>
                      </a:r>
                      <a:r>
                        <a:rPr lang="zh-TW" altLang="en-US" sz="1800" kern="100">
                          <a:solidFill>
                            <a:srgbClr val="FF0000"/>
                          </a:solidFill>
                          <a:effectLst/>
                          <a:latin typeface="+mn-ea"/>
                          <a:ea typeface="+mn-ea"/>
                          <a:cs typeface="Times New Roman" panose="02020603050405020304" pitchFamily="18" charset="0"/>
                        </a:rPr>
                        <a:t>億</a:t>
                      </a:r>
                      <a:r>
                        <a:rPr lang="zh-TW" altLang="en-US" sz="1800" kern="100" dirty="0">
                          <a:solidFill>
                            <a:srgbClr val="FF0000"/>
                          </a:solidFill>
                          <a:effectLst/>
                          <a:latin typeface="+mn-ea"/>
                          <a:ea typeface="+mn-ea"/>
                          <a:cs typeface="Times New Roman" panose="02020603050405020304" pitchFamily="18" charset="0"/>
                        </a:rPr>
                        <a:t>元</a:t>
                      </a:r>
                      <a:endParaRPr lang="zh-TW" sz="1800" kern="100" dirty="0">
                        <a:solidFill>
                          <a:srgbClr val="FF0000"/>
                        </a:solidFill>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288176849"/>
                  </a:ext>
                </a:extLst>
              </a:tr>
              <a:tr h="815492">
                <a:tc>
                  <a:txBody>
                    <a:bodyPr/>
                    <a:lstStyle/>
                    <a:p>
                      <a:pPr algn="ctr">
                        <a:lnSpc>
                          <a:spcPts val="2400"/>
                        </a:lnSpc>
                        <a:spcBef>
                          <a:spcPts val="0"/>
                        </a:spcBef>
                        <a:spcAft>
                          <a:spcPts val="0"/>
                        </a:spcAft>
                      </a:pPr>
                      <a:r>
                        <a:rPr lang="zh-TW" sz="1800" kern="100" dirty="0">
                          <a:effectLst/>
                          <a:latin typeface="+mn-ea"/>
                          <a:ea typeface="+mn-ea"/>
                        </a:rPr>
                        <a:t>海委會</a:t>
                      </a:r>
                      <a:endParaRPr lang="zh-TW" sz="1800" kern="100" dirty="0">
                        <a:effectLst/>
                        <a:latin typeface="+mn-ea"/>
                        <a:ea typeface="+mn-ea"/>
                        <a:cs typeface="Times New Roman" panose="02020603050405020304" pitchFamily="18" charset="0"/>
                      </a:endParaRPr>
                    </a:p>
                  </a:txBody>
                  <a:tcPr marL="5501" marR="5501" marT="0" marB="0" anchor="ctr"/>
                </a:tc>
                <a:tc>
                  <a:txBody>
                    <a:bodyPr/>
                    <a:lstStyle/>
                    <a:p>
                      <a:pPr algn="just">
                        <a:lnSpc>
                          <a:spcPts val="3000"/>
                        </a:lnSpc>
                        <a:spcBef>
                          <a:spcPts val="0"/>
                        </a:spcBef>
                        <a:spcAft>
                          <a:spcPts val="0"/>
                        </a:spcAft>
                      </a:pPr>
                      <a:r>
                        <a:rPr lang="zh-TW" sz="1800" kern="0" dirty="0">
                          <a:effectLst/>
                          <a:latin typeface="+mn-ea"/>
                          <a:ea typeface="+mn-ea"/>
                        </a:rPr>
                        <a:t>辦理</a:t>
                      </a:r>
                      <a:r>
                        <a:rPr lang="en-US" sz="1800" kern="0" dirty="0">
                          <a:effectLst/>
                          <a:latin typeface="+mn-ea"/>
                          <a:ea typeface="+mn-ea"/>
                        </a:rPr>
                        <a:t>M</a:t>
                      </a:r>
                      <a:r>
                        <a:rPr lang="zh-TW" sz="1800" kern="0" dirty="0">
                          <a:effectLst/>
                          <a:latin typeface="+mn-ea"/>
                          <a:ea typeface="+mn-ea"/>
                        </a:rPr>
                        <a:t>化偵查系統升級、建置化學儀器設備、數位鑑識設備及擴充科技偵查情資整合分析平臺系統</a:t>
                      </a:r>
                      <a:r>
                        <a:rPr lang="zh-TW" altLang="en-US" sz="1800" kern="0" dirty="0">
                          <a:effectLst/>
                          <a:latin typeface="+mn-ea"/>
                          <a:ea typeface="+mn-ea"/>
                        </a:rPr>
                        <a:t>設置</a:t>
                      </a:r>
                      <a:endParaRPr lang="zh-TW" sz="1800" kern="100" dirty="0">
                        <a:effectLst/>
                        <a:latin typeface="+mn-ea"/>
                        <a:ea typeface="+mn-ea"/>
                        <a:cs typeface="Times New Roman" panose="02020603050405020304" pitchFamily="18" charset="0"/>
                      </a:endParaRPr>
                    </a:p>
                  </a:txBody>
                  <a:tcPr marL="5501" marR="5501" marT="0" marB="0"/>
                </a:tc>
                <a:tc>
                  <a:txBody>
                    <a:bodyPr/>
                    <a:lstStyle/>
                    <a:p>
                      <a:pPr algn="ctr">
                        <a:lnSpc>
                          <a:spcPts val="3000"/>
                        </a:lnSpc>
                        <a:spcBef>
                          <a:spcPts val="0"/>
                        </a:spcBef>
                        <a:spcAft>
                          <a:spcPts val="0"/>
                        </a:spcAft>
                      </a:pPr>
                      <a:r>
                        <a:rPr lang="en-US" altLang="zh-TW" sz="1800" kern="100" dirty="0">
                          <a:effectLst/>
                          <a:latin typeface="+mn-ea"/>
                          <a:ea typeface="+mn-ea"/>
                          <a:cs typeface="Times New Roman" panose="02020603050405020304" pitchFamily="18" charset="0"/>
                        </a:rPr>
                        <a:t>2.7</a:t>
                      </a:r>
                      <a:r>
                        <a:rPr lang="zh-TW" altLang="en-US" sz="1800" kern="100" dirty="0">
                          <a:effectLst/>
                          <a:latin typeface="+mn-ea"/>
                          <a:ea typeface="+mn-ea"/>
                          <a:cs typeface="Times New Roman" panose="02020603050405020304" pitchFamily="18" charset="0"/>
                        </a:rPr>
                        <a:t>億元</a:t>
                      </a:r>
                      <a:endParaRPr lang="zh-TW" sz="1800" kern="100" dirty="0">
                        <a:effectLst/>
                        <a:latin typeface="+mn-ea"/>
                        <a:ea typeface="+mn-ea"/>
                        <a:cs typeface="Times New Roman" panose="02020603050405020304" pitchFamily="18" charset="0"/>
                      </a:endParaRPr>
                    </a:p>
                  </a:txBody>
                  <a:tcPr marL="5501" marR="5501" marT="0" marB="0"/>
                </a:tc>
                <a:extLst>
                  <a:ext uri="{0D108BD9-81ED-4DB2-BD59-A6C34878D82A}">
                    <a16:rowId xmlns:a16="http://schemas.microsoft.com/office/drawing/2014/main" val="3683669493"/>
                  </a:ext>
                </a:extLst>
              </a:tr>
            </a:tbl>
          </a:graphicData>
        </a:graphic>
      </p:graphicFrame>
      <p:grpSp>
        <p:nvGrpSpPr>
          <p:cNvPr id="25" name="组合 24"/>
          <p:cNvGrpSpPr/>
          <p:nvPr/>
        </p:nvGrpSpPr>
        <p:grpSpPr>
          <a:xfrm>
            <a:off x="441025" y="218860"/>
            <a:ext cx="8043552" cy="1014413"/>
            <a:chOff x="441025" y="218860"/>
            <a:chExt cx="6607475" cy="1014413"/>
          </a:xfrm>
        </p:grpSpPr>
        <p:sp>
          <p:nvSpPr>
            <p:cNvPr id="30" name="文本框 29"/>
            <p:cNvSpPr txBox="1"/>
            <p:nvPr/>
          </p:nvSpPr>
          <p:spPr>
            <a:xfrm>
              <a:off x="595313" y="387468"/>
              <a:ext cx="645318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t>經費需求：第一期各部會主要辦理項目</a:t>
              </a:r>
            </a:p>
          </p:txBody>
        </p:sp>
        <p:sp>
          <p:nvSpPr>
            <p:cNvPr id="29" name="任意多边形 28"/>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 name="投影片編號版面配置區 2"/>
          <p:cNvSpPr>
            <a:spLocks noGrp="1"/>
          </p:cNvSpPr>
          <p:nvPr>
            <p:ph type="sldNum" sz="quarter" idx="11"/>
          </p:nvPr>
        </p:nvSpPr>
        <p:spPr/>
        <p:txBody>
          <a:bodyPr/>
          <a:lstStyle/>
          <a:p>
            <a:fld id="{5924C9F2-6427-4B92-A119-013226287370}" type="slidenum">
              <a:rPr lang="zh-TW" altLang="en-US" smtClean="0"/>
              <a:pPr/>
              <a:t>19</a:t>
            </a:fld>
            <a:endParaRPr lang="zh-TW" altLang="en-US" dirty="0"/>
          </a:p>
        </p:txBody>
      </p:sp>
      <p:grpSp>
        <p:nvGrpSpPr>
          <p:cNvPr id="48" name="群組 47"/>
          <p:cNvGrpSpPr/>
          <p:nvPr/>
        </p:nvGrpSpPr>
        <p:grpSpPr>
          <a:xfrm>
            <a:off x="-247265" y="1488448"/>
            <a:ext cx="5263661" cy="5119882"/>
            <a:chOff x="873066" y="1198485"/>
            <a:chExt cx="6273143" cy="6486037"/>
          </a:xfrm>
        </p:grpSpPr>
        <p:graphicFrame>
          <p:nvGraphicFramePr>
            <p:cNvPr id="49" name="圖表 48"/>
            <p:cNvGraphicFramePr/>
            <p:nvPr>
              <p:extLst>
                <p:ext uri="{D42A27DB-BD31-4B8C-83A1-F6EECF244321}">
                  <p14:modId xmlns:p14="http://schemas.microsoft.com/office/powerpoint/2010/main" val="3922612380"/>
                </p:ext>
              </p:extLst>
            </p:nvPr>
          </p:nvGraphicFramePr>
          <p:xfrm>
            <a:off x="873066" y="2046732"/>
            <a:ext cx="6273143" cy="5637790"/>
          </p:xfrm>
          <a:graphic>
            <a:graphicData uri="http://schemas.openxmlformats.org/drawingml/2006/chart">
              <c:chart xmlns:c="http://schemas.openxmlformats.org/drawingml/2006/chart" xmlns:r="http://schemas.openxmlformats.org/officeDocument/2006/relationships" r:id="rId3"/>
            </a:graphicData>
          </a:graphic>
        </p:graphicFrame>
        <p:sp>
          <p:nvSpPr>
            <p:cNvPr id="50" name="矩形 49"/>
            <p:cNvSpPr/>
            <p:nvPr/>
          </p:nvSpPr>
          <p:spPr>
            <a:xfrm>
              <a:off x="1262495" y="1198485"/>
              <a:ext cx="5195550" cy="740812"/>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en-US" altLang="zh-TW" sz="3200" dirty="0">
                  <a:solidFill>
                    <a:srgbClr val="FFC000"/>
                  </a:solidFill>
                </a:rPr>
                <a:t>106-109</a:t>
              </a:r>
              <a:r>
                <a:rPr lang="zh-TW" altLang="en-US" sz="3200" dirty="0">
                  <a:solidFill>
                    <a:srgbClr val="FFC000"/>
                  </a:solidFill>
                </a:rPr>
                <a:t>年計</a:t>
              </a:r>
              <a:r>
                <a:rPr lang="en-US" altLang="zh-TW" sz="3200" dirty="0">
                  <a:solidFill>
                    <a:srgbClr val="FF0000"/>
                  </a:solidFill>
                </a:rPr>
                <a:t>114</a:t>
              </a:r>
              <a:r>
                <a:rPr lang="zh-TW" altLang="en-US" sz="3200" dirty="0">
                  <a:solidFill>
                    <a:srgbClr val="FFC000"/>
                  </a:solidFill>
                </a:rPr>
                <a:t>億元</a:t>
              </a:r>
            </a:p>
          </p:txBody>
        </p:sp>
      </p:grpSp>
    </p:spTree>
    <p:extLst>
      <p:ext uri="{BB962C8B-B14F-4D97-AF65-F5344CB8AC3E}">
        <p14:creationId xmlns:p14="http://schemas.microsoft.com/office/powerpoint/2010/main" val="308867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22413" y="1230313"/>
            <a:ext cx="3718454" cy="923330"/>
          </a:xfrm>
          <a:prstGeom prst="rect">
            <a:avLst/>
          </a:prstGeom>
          <a:noFill/>
        </p:spPr>
        <p:txBody>
          <a:bodyPr wrap="square" rtlCol="0">
            <a:spAutoFit/>
            <a:scene3d>
              <a:camera prst="orthographicFront"/>
              <a:lightRig rig="threePt" dir="t"/>
            </a:scene3d>
            <a:sp3d contourW="12700"/>
          </a:bodyPr>
          <a:lstStyle/>
          <a:p>
            <a:pPr algn="ctr"/>
            <a:r>
              <a:rPr lang="zh-TW" altLang="en-US" sz="5400" dirty="0">
                <a:solidFill>
                  <a:schemeClr val="accent1"/>
                </a:solidFill>
                <a:latin typeface="Century Gothic" panose="020B0502020202020204" pitchFamily="34" charset="0"/>
                <a:cs typeface="经典综艺体简" panose="02010609000101010101" pitchFamily="49" charset="-122"/>
              </a:rPr>
              <a:t>簡報大綱</a:t>
            </a:r>
            <a:endParaRPr lang="zh-CN" altLang="en-US" sz="5400" dirty="0">
              <a:solidFill>
                <a:schemeClr val="accent1"/>
              </a:solidFill>
              <a:latin typeface="Century Gothic" panose="020B0502020202020204" pitchFamily="34" charset="0"/>
              <a:cs typeface="经典综艺体简" panose="02010609000101010101" pitchFamily="49" charset="-122"/>
            </a:endParaRPr>
          </a:p>
        </p:txBody>
      </p:sp>
      <p:grpSp>
        <p:nvGrpSpPr>
          <p:cNvPr id="22" name="组合 21"/>
          <p:cNvGrpSpPr/>
          <p:nvPr/>
        </p:nvGrpSpPr>
        <p:grpSpPr>
          <a:xfrm>
            <a:off x="1167607" y="1653132"/>
            <a:ext cx="9856787" cy="4439323"/>
            <a:chOff x="1167607" y="1653133"/>
            <a:chExt cx="9856787" cy="3670300"/>
          </a:xfrm>
          <a:solidFill>
            <a:schemeClr val="accent2">
              <a:lumMod val="75000"/>
            </a:schemeClr>
          </a:solidFill>
        </p:grpSpPr>
        <p:sp>
          <p:nvSpPr>
            <p:cNvPr id="9" name="任意多边形 8"/>
            <p:cNvSpPr/>
            <p:nvPr/>
          </p:nvSpPr>
          <p:spPr>
            <a:xfrm>
              <a:off x="1167607" y="1653133"/>
              <a:ext cx="9856787" cy="3670300"/>
            </a:xfrm>
            <a:custGeom>
              <a:avLst/>
              <a:gdLst>
                <a:gd name="connsiteX0" fmla="*/ 0 w 9856787"/>
                <a:gd name="connsiteY0" fmla="*/ 0 h 3670300"/>
                <a:gd name="connsiteX1" fmla="*/ 445293 w 9856787"/>
                <a:gd name="connsiteY1" fmla="*/ 0 h 3670300"/>
                <a:gd name="connsiteX2" fmla="*/ 445293 w 9856787"/>
                <a:gd name="connsiteY2" fmla="*/ 52375 h 3670300"/>
                <a:gd name="connsiteX3" fmla="*/ 52375 w 9856787"/>
                <a:gd name="connsiteY3" fmla="*/ 52375 h 3670300"/>
                <a:gd name="connsiteX4" fmla="*/ 52375 w 9856787"/>
                <a:gd name="connsiteY4" fmla="*/ 3617925 h 3670300"/>
                <a:gd name="connsiteX5" fmla="*/ 9804412 w 9856787"/>
                <a:gd name="connsiteY5" fmla="*/ 3617925 h 3670300"/>
                <a:gd name="connsiteX6" fmla="*/ 9804412 w 9856787"/>
                <a:gd name="connsiteY6" fmla="*/ 52375 h 3670300"/>
                <a:gd name="connsiteX7" fmla="*/ 4073260 w 9856787"/>
                <a:gd name="connsiteY7" fmla="*/ 52375 h 3670300"/>
                <a:gd name="connsiteX8" fmla="*/ 4073260 w 9856787"/>
                <a:gd name="connsiteY8" fmla="*/ 0 h 3670300"/>
                <a:gd name="connsiteX9" fmla="*/ 9856787 w 9856787"/>
                <a:gd name="connsiteY9" fmla="*/ 0 h 3670300"/>
                <a:gd name="connsiteX10" fmla="*/ 9856787 w 9856787"/>
                <a:gd name="connsiteY10" fmla="*/ 3670300 h 3670300"/>
                <a:gd name="connsiteX11" fmla="*/ 0 w 9856787"/>
                <a:gd name="connsiteY11" fmla="*/ 3670300 h 367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6787" h="3670300">
                  <a:moveTo>
                    <a:pt x="0" y="0"/>
                  </a:moveTo>
                  <a:lnTo>
                    <a:pt x="445293" y="0"/>
                  </a:lnTo>
                  <a:lnTo>
                    <a:pt x="445293" y="52375"/>
                  </a:lnTo>
                  <a:lnTo>
                    <a:pt x="52375" y="52375"/>
                  </a:lnTo>
                  <a:lnTo>
                    <a:pt x="52375" y="3617925"/>
                  </a:lnTo>
                  <a:lnTo>
                    <a:pt x="9804412" y="3617925"/>
                  </a:lnTo>
                  <a:lnTo>
                    <a:pt x="9804412" y="52375"/>
                  </a:lnTo>
                  <a:lnTo>
                    <a:pt x="4073260" y="52375"/>
                  </a:lnTo>
                  <a:lnTo>
                    <a:pt x="4073260" y="0"/>
                  </a:lnTo>
                  <a:lnTo>
                    <a:pt x="9856787" y="0"/>
                  </a:lnTo>
                  <a:lnTo>
                    <a:pt x="9856787" y="3670300"/>
                  </a:lnTo>
                  <a:lnTo>
                    <a:pt x="0" y="3670300"/>
                  </a:lnTo>
                  <a:close/>
                </a:path>
              </a:pathLst>
            </a:cu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任意多边形 6"/>
            <p:cNvSpPr/>
            <p:nvPr/>
          </p:nvSpPr>
          <p:spPr>
            <a:xfrm>
              <a:off x="6096000" y="1653133"/>
              <a:ext cx="4928394" cy="3670300"/>
            </a:xfrm>
            <a:custGeom>
              <a:avLst/>
              <a:gdLst>
                <a:gd name="connsiteX0" fmla="*/ 0 w 4928394"/>
                <a:gd name="connsiteY0" fmla="*/ 0 h 3670300"/>
                <a:gd name="connsiteX1" fmla="*/ 4928394 w 4928394"/>
                <a:gd name="connsiteY1" fmla="*/ 0 h 3670300"/>
                <a:gd name="connsiteX2" fmla="*/ 4928394 w 4928394"/>
                <a:gd name="connsiteY2" fmla="*/ 3670300 h 3670300"/>
                <a:gd name="connsiteX3" fmla="*/ 0 w 4928394"/>
                <a:gd name="connsiteY3" fmla="*/ 3670300 h 3670300"/>
                <a:gd name="connsiteX4" fmla="*/ 0 w 4928394"/>
                <a:gd name="connsiteY4" fmla="*/ 3617925 h 3670300"/>
                <a:gd name="connsiteX5" fmla="*/ 4876019 w 4928394"/>
                <a:gd name="connsiteY5" fmla="*/ 3617925 h 3670300"/>
                <a:gd name="connsiteX6" fmla="*/ 4876019 w 4928394"/>
                <a:gd name="connsiteY6" fmla="*/ 52375 h 3670300"/>
                <a:gd name="connsiteX7" fmla="*/ 0 w 4928394"/>
                <a:gd name="connsiteY7" fmla="*/ 52375 h 367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8394" h="3670300">
                  <a:moveTo>
                    <a:pt x="0" y="0"/>
                  </a:moveTo>
                  <a:lnTo>
                    <a:pt x="4928394" y="0"/>
                  </a:lnTo>
                  <a:lnTo>
                    <a:pt x="4928394" y="3670300"/>
                  </a:lnTo>
                  <a:lnTo>
                    <a:pt x="0" y="3670300"/>
                  </a:lnTo>
                  <a:lnTo>
                    <a:pt x="0" y="3617925"/>
                  </a:lnTo>
                  <a:lnTo>
                    <a:pt x="4876019" y="3617925"/>
                  </a:lnTo>
                  <a:lnTo>
                    <a:pt x="4876019" y="52375"/>
                  </a:lnTo>
                  <a:lnTo>
                    <a:pt x="0" y="52375"/>
                  </a:lnTo>
                  <a:close/>
                </a:path>
              </a:pathLst>
            </a:cu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10"/>
          <p:cNvSpPr txBox="1"/>
          <p:nvPr/>
        </p:nvSpPr>
        <p:spPr>
          <a:xfrm>
            <a:off x="1846700" y="2272283"/>
            <a:ext cx="4416594" cy="553998"/>
          </a:xfrm>
          <a:prstGeom prst="rect">
            <a:avLst/>
          </a:prstGeom>
          <a:noFill/>
        </p:spPr>
        <p:txBody>
          <a:bodyPr wrap="none" rtlCol="0">
            <a:spAutoFit/>
            <a:scene3d>
              <a:camera prst="orthographicFront"/>
              <a:lightRig rig="threePt" dir="t"/>
            </a:scene3d>
            <a:sp3d contourW="12700"/>
          </a:bodyPr>
          <a:lstStyle/>
          <a:p>
            <a:r>
              <a:rPr lang="zh-TW" altLang="en-US" sz="3000" b="1" dirty="0">
                <a:solidFill>
                  <a:schemeClr val="tx1">
                    <a:lumMod val="75000"/>
                    <a:lumOff val="25000"/>
                  </a:schemeClr>
                </a:solidFill>
                <a:latin typeface="Century Gothic" panose="020B0502020202020204" pitchFamily="34" charset="0"/>
              </a:rPr>
              <a:t>一、反毒工作架構與分工</a:t>
            </a:r>
            <a:endParaRPr lang="zh-CN" altLang="en-US" sz="3000" b="1" dirty="0">
              <a:solidFill>
                <a:schemeClr val="tx1">
                  <a:lumMod val="75000"/>
                  <a:lumOff val="25000"/>
                </a:schemeClr>
              </a:solidFill>
              <a:latin typeface="Century Gothic" panose="020B0502020202020204" pitchFamily="34" charset="0"/>
            </a:endParaRPr>
          </a:p>
        </p:txBody>
      </p:sp>
      <p:sp>
        <p:nvSpPr>
          <p:cNvPr id="14" name="文本框 13"/>
          <p:cNvSpPr txBox="1"/>
          <p:nvPr/>
        </p:nvSpPr>
        <p:spPr>
          <a:xfrm>
            <a:off x="1846700" y="3633654"/>
            <a:ext cx="7697941" cy="553998"/>
          </a:xfrm>
          <a:prstGeom prst="rect">
            <a:avLst/>
          </a:prstGeom>
          <a:noFill/>
        </p:spPr>
        <p:txBody>
          <a:bodyPr wrap="none" rtlCol="0">
            <a:spAutoFit/>
            <a:scene3d>
              <a:camera prst="orthographicFront"/>
              <a:lightRig rig="threePt" dir="t"/>
            </a:scene3d>
            <a:sp3d contourW="12700"/>
          </a:bodyPr>
          <a:lstStyle>
            <a:defPPr>
              <a:defRPr lang="en-US"/>
            </a:defPPr>
            <a:lvl1pPr>
              <a:defRPr sz="2400" b="1">
                <a:solidFill>
                  <a:schemeClr val="tx1">
                    <a:lumMod val="75000"/>
                    <a:lumOff val="25000"/>
                  </a:schemeClr>
                </a:solidFill>
                <a:latin typeface="Century Gothic" panose="020B0502020202020204" pitchFamily="34" charset="0"/>
              </a:defRPr>
            </a:lvl1pPr>
          </a:lstStyle>
          <a:p>
            <a:r>
              <a:rPr lang="zh-TW" altLang="en-US" sz="3000" dirty="0"/>
              <a:t>三、第二期</a:t>
            </a:r>
            <a:r>
              <a:rPr lang="en-US" altLang="zh-TW" sz="3000" dirty="0"/>
              <a:t>(110-113</a:t>
            </a:r>
            <a:r>
              <a:rPr lang="zh-TW" altLang="en-US" sz="3000" dirty="0"/>
              <a:t>年</a:t>
            </a:r>
            <a:r>
              <a:rPr lang="en-US" altLang="zh-TW" sz="3000" dirty="0"/>
              <a:t>)</a:t>
            </a:r>
            <a:r>
              <a:rPr lang="zh-TW" altLang="en-US" sz="3000" dirty="0"/>
              <a:t>政策目標與策略思維</a:t>
            </a:r>
            <a:endParaRPr lang="zh-CN" altLang="en-US" sz="3000" dirty="0"/>
          </a:p>
        </p:txBody>
      </p:sp>
      <p:sp>
        <p:nvSpPr>
          <p:cNvPr id="17" name="文本框 16"/>
          <p:cNvSpPr txBox="1"/>
          <p:nvPr/>
        </p:nvSpPr>
        <p:spPr>
          <a:xfrm>
            <a:off x="1846700" y="2967335"/>
            <a:ext cx="7697941" cy="553998"/>
          </a:xfrm>
          <a:prstGeom prst="rect">
            <a:avLst/>
          </a:prstGeom>
          <a:noFill/>
        </p:spPr>
        <p:txBody>
          <a:bodyPr wrap="none" rtlCol="0">
            <a:spAutoFit/>
            <a:scene3d>
              <a:camera prst="orthographicFront"/>
              <a:lightRig rig="threePt" dir="t"/>
            </a:scene3d>
            <a:sp3d contourW="12700"/>
          </a:bodyPr>
          <a:lstStyle/>
          <a:p>
            <a:r>
              <a:rPr lang="zh-TW" altLang="en-US" sz="3000" b="1" dirty="0">
                <a:solidFill>
                  <a:schemeClr val="tx1">
                    <a:lumMod val="75000"/>
                    <a:lumOff val="25000"/>
                  </a:schemeClr>
                </a:solidFill>
                <a:latin typeface="Century Gothic" panose="020B0502020202020204" pitchFamily="34" charset="0"/>
              </a:rPr>
              <a:t>二、第一期</a:t>
            </a:r>
            <a:r>
              <a:rPr lang="en-US" altLang="zh-TW" sz="3000" b="1" dirty="0">
                <a:solidFill>
                  <a:schemeClr val="tx1">
                    <a:lumMod val="75000"/>
                    <a:lumOff val="25000"/>
                  </a:schemeClr>
                </a:solidFill>
                <a:latin typeface="Century Gothic" panose="020B0502020202020204" pitchFamily="34" charset="0"/>
              </a:rPr>
              <a:t>(106-109</a:t>
            </a:r>
            <a:r>
              <a:rPr lang="zh-TW" altLang="en-US" sz="3000" b="1" dirty="0">
                <a:solidFill>
                  <a:schemeClr val="tx1">
                    <a:lumMod val="75000"/>
                    <a:lumOff val="25000"/>
                  </a:schemeClr>
                </a:solidFill>
                <a:latin typeface="Century Gothic" panose="020B0502020202020204" pitchFamily="34" charset="0"/>
              </a:rPr>
              <a:t>年</a:t>
            </a:r>
            <a:r>
              <a:rPr lang="en-US" altLang="zh-TW" sz="3000" b="1" dirty="0">
                <a:solidFill>
                  <a:schemeClr val="tx1">
                    <a:lumMod val="75000"/>
                    <a:lumOff val="25000"/>
                  </a:schemeClr>
                </a:solidFill>
                <a:latin typeface="Century Gothic" panose="020B0502020202020204" pitchFamily="34" charset="0"/>
              </a:rPr>
              <a:t>)</a:t>
            </a:r>
            <a:r>
              <a:rPr lang="zh-TW" altLang="en-US" sz="3000" b="1" dirty="0">
                <a:solidFill>
                  <a:schemeClr val="tx1">
                    <a:lumMod val="75000"/>
                    <a:lumOff val="25000"/>
                  </a:schemeClr>
                </a:solidFill>
                <a:latin typeface="Century Gothic" panose="020B0502020202020204" pitchFamily="34" charset="0"/>
              </a:rPr>
              <a:t>政策目標及辦理績效</a:t>
            </a:r>
          </a:p>
        </p:txBody>
      </p:sp>
      <p:sp>
        <p:nvSpPr>
          <p:cNvPr id="20" name="文本框 19"/>
          <p:cNvSpPr txBox="1"/>
          <p:nvPr/>
        </p:nvSpPr>
        <p:spPr>
          <a:xfrm>
            <a:off x="1846700" y="5212746"/>
            <a:ext cx="5763116" cy="923330"/>
          </a:xfrm>
          <a:prstGeom prst="rect">
            <a:avLst/>
          </a:prstGeom>
          <a:noFill/>
        </p:spPr>
        <p:txBody>
          <a:bodyPr wrap="none" rtlCol="0">
            <a:spAutoFit/>
            <a:scene3d>
              <a:camera prst="orthographicFront"/>
              <a:lightRig rig="threePt" dir="t"/>
            </a:scene3d>
            <a:sp3d contourW="12700"/>
          </a:bodyPr>
          <a:lstStyle>
            <a:defPPr>
              <a:defRPr lang="en-US"/>
            </a:defPPr>
            <a:lvl1pPr>
              <a:defRPr sz="2400" b="1">
                <a:solidFill>
                  <a:schemeClr val="tx1">
                    <a:lumMod val="75000"/>
                    <a:lumOff val="25000"/>
                  </a:schemeClr>
                </a:solidFill>
                <a:latin typeface="Century Gothic" panose="020B0502020202020204" pitchFamily="34" charset="0"/>
              </a:defRPr>
            </a:lvl1pPr>
          </a:lstStyle>
          <a:p>
            <a:r>
              <a:rPr lang="zh-TW" altLang="en-US" sz="3000" dirty="0"/>
              <a:t>四、經費需求：第一期</a:t>
            </a:r>
            <a:r>
              <a:rPr lang="en-US" altLang="zh-TW" sz="3000" dirty="0"/>
              <a:t>VS</a:t>
            </a:r>
            <a:r>
              <a:rPr lang="zh-TW" altLang="en-US" sz="3000" dirty="0"/>
              <a:t> 第二期</a:t>
            </a:r>
          </a:p>
          <a:p>
            <a:endParaRPr lang="zh-CN" altLang="en-US" dirty="0"/>
          </a:p>
        </p:txBody>
      </p:sp>
      <p:sp>
        <p:nvSpPr>
          <p:cNvPr id="13" name="文本框 19"/>
          <p:cNvSpPr txBox="1"/>
          <p:nvPr/>
        </p:nvSpPr>
        <p:spPr>
          <a:xfrm>
            <a:off x="2555357" y="4182559"/>
            <a:ext cx="8140995" cy="892552"/>
          </a:xfrm>
          <a:prstGeom prst="rect">
            <a:avLst/>
          </a:prstGeom>
          <a:noFill/>
        </p:spPr>
        <p:txBody>
          <a:bodyPr wrap="square" rtlCol="0">
            <a:spAutoFit/>
          </a:bodyPr>
          <a:lstStyle/>
          <a:p>
            <a:r>
              <a:rPr lang="en-US" altLang="zh-TW" sz="2600" b="1" dirty="0">
                <a:solidFill>
                  <a:schemeClr val="tx1">
                    <a:lumMod val="75000"/>
                    <a:lumOff val="25000"/>
                  </a:schemeClr>
                </a:solidFill>
                <a:latin typeface="Century Gothic" panose="020B0502020202020204" pitchFamily="34" charset="0"/>
              </a:rPr>
              <a:t>(</a:t>
            </a:r>
            <a:r>
              <a:rPr lang="zh-TW" altLang="en-US" sz="2600" b="1" dirty="0">
                <a:solidFill>
                  <a:schemeClr val="tx1">
                    <a:lumMod val="75000"/>
                    <a:lumOff val="25000"/>
                  </a:schemeClr>
                </a:solidFill>
                <a:latin typeface="Century Gothic" panose="020B0502020202020204" pitchFamily="34" charset="0"/>
              </a:rPr>
              <a:t>一</a:t>
            </a:r>
            <a:r>
              <a:rPr lang="en-US" altLang="zh-TW" sz="2600" b="1" dirty="0">
                <a:solidFill>
                  <a:schemeClr val="tx1">
                    <a:lumMod val="75000"/>
                    <a:lumOff val="25000"/>
                  </a:schemeClr>
                </a:solidFill>
                <a:latin typeface="Century Gothic" panose="020B0502020202020204" pitchFamily="34" charset="0"/>
              </a:rPr>
              <a:t>) </a:t>
            </a:r>
            <a:r>
              <a:rPr lang="zh-TW" altLang="en-US" sz="2600" b="1" dirty="0">
                <a:solidFill>
                  <a:schemeClr val="tx1">
                    <a:lumMod val="75000"/>
                    <a:lumOff val="25000"/>
                  </a:schemeClr>
                </a:solidFill>
                <a:latin typeface="Century Gothic" panose="020B0502020202020204" pitchFamily="34" charset="0"/>
              </a:rPr>
              <a:t>緝毒、驗毒、戒毒、識毒</a:t>
            </a:r>
            <a:endParaRPr lang="en-US" altLang="zh-TW" sz="2600" b="1" dirty="0">
              <a:solidFill>
                <a:schemeClr val="tx1">
                  <a:lumMod val="75000"/>
                  <a:lumOff val="25000"/>
                </a:schemeClr>
              </a:solidFill>
              <a:latin typeface="Century Gothic" panose="020B0502020202020204" pitchFamily="34" charset="0"/>
            </a:endParaRPr>
          </a:p>
          <a:p>
            <a:r>
              <a:rPr lang="en-US" altLang="zh-TW" sz="2600" b="1" dirty="0">
                <a:solidFill>
                  <a:schemeClr val="tx1">
                    <a:lumMod val="75000"/>
                    <a:lumOff val="25000"/>
                  </a:schemeClr>
                </a:solidFill>
                <a:latin typeface="Century Gothic" panose="020B0502020202020204" pitchFamily="34" charset="0"/>
              </a:rPr>
              <a:t>(</a:t>
            </a:r>
            <a:r>
              <a:rPr lang="zh-TW" altLang="en-US" sz="2600" b="1" dirty="0">
                <a:solidFill>
                  <a:schemeClr val="tx1">
                    <a:lumMod val="75000"/>
                    <a:lumOff val="25000"/>
                  </a:schemeClr>
                </a:solidFill>
                <a:latin typeface="Century Gothic" panose="020B0502020202020204" pitchFamily="34" charset="0"/>
              </a:rPr>
              <a:t>二</a:t>
            </a:r>
            <a:r>
              <a:rPr lang="en-US" altLang="zh-TW" sz="2600" b="1" dirty="0">
                <a:solidFill>
                  <a:schemeClr val="tx1">
                    <a:lumMod val="75000"/>
                    <a:lumOff val="25000"/>
                  </a:schemeClr>
                </a:solidFill>
                <a:latin typeface="Century Gothic" panose="020B0502020202020204" pitchFamily="34" charset="0"/>
              </a:rPr>
              <a:t>)</a:t>
            </a:r>
            <a:r>
              <a:rPr lang="zh-TW" altLang="en-US" sz="2600" b="1" dirty="0">
                <a:solidFill>
                  <a:schemeClr val="tx1">
                    <a:lumMod val="75000"/>
                    <a:lumOff val="25000"/>
                  </a:schemeClr>
                </a:solidFill>
                <a:latin typeface="Century Gothic" panose="020B0502020202020204" pitchFamily="34" charset="0"/>
              </a:rPr>
              <a:t> 個別處遇計畫、少年毒品問題、再犯防止推進計畫</a:t>
            </a:r>
            <a:endParaRPr lang="zh-CN" altLang="en-US" sz="26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275632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圖表 50"/>
          <p:cNvGraphicFramePr/>
          <p:nvPr>
            <p:extLst>
              <p:ext uri="{D42A27DB-BD31-4B8C-83A1-F6EECF244321}">
                <p14:modId xmlns:p14="http://schemas.microsoft.com/office/powerpoint/2010/main" val="3203502958"/>
              </p:ext>
            </p:extLst>
          </p:nvPr>
        </p:nvGraphicFramePr>
        <p:xfrm>
          <a:off x="1177392" y="1511218"/>
          <a:ext cx="6033622" cy="5517152"/>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组合 24"/>
          <p:cNvGrpSpPr/>
          <p:nvPr/>
        </p:nvGrpSpPr>
        <p:grpSpPr>
          <a:xfrm>
            <a:off x="291561" y="52643"/>
            <a:ext cx="7283596" cy="1014413"/>
            <a:chOff x="441025" y="218860"/>
            <a:chExt cx="6607475" cy="1014413"/>
          </a:xfrm>
        </p:grpSpPr>
        <p:sp>
          <p:nvSpPr>
            <p:cNvPr id="30" name="文本框 29"/>
            <p:cNvSpPr txBox="1"/>
            <p:nvPr/>
          </p:nvSpPr>
          <p:spPr>
            <a:xfrm>
              <a:off x="595313" y="387468"/>
              <a:ext cx="645318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t>經費需求：第二期各分組增加項目說明</a:t>
              </a:r>
            </a:p>
          </p:txBody>
        </p:sp>
        <p:sp>
          <p:nvSpPr>
            <p:cNvPr id="29" name="任意多边形 28"/>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 name="投影片編號版面配置區 2"/>
          <p:cNvSpPr>
            <a:spLocks noGrp="1"/>
          </p:cNvSpPr>
          <p:nvPr>
            <p:ph type="sldNum" sz="quarter" idx="11"/>
          </p:nvPr>
        </p:nvSpPr>
        <p:spPr/>
        <p:txBody>
          <a:bodyPr/>
          <a:lstStyle/>
          <a:p>
            <a:fld id="{5924C9F2-6427-4B92-A119-013226287370}" type="slidenum">
              <a:rPr lang="zh-TW" altLang="en-US" smtClean="0"/>
              <a:pPr/>
              <a:t>20</a:t>
            </a:fld>
            <a:endParaRPr lang="zh-TW" altLang="en-US" dirty="0"/>
          </a:p>
        </p:txBody>
      </p:sp>
      <p:sp>
        <p:nvSpPr>
          <p:cNvPr id="13" name="ísliďe"/>
          <p:cNvSpPr>
            <a:spLocks noChangeAspect="1"/>
          </p:cNvSpPr>
          <p:nvPr/>
        </p:nvSpPr>
        <p:spPr bwMode="auto">
          <a:xfrm>
            <a:off x="5990023" y="4628322"/>
            <a:ext cx="297747" cy="467726"/>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3"/>
          </a:solidFill>
          <a:ln>
            <a:noFill/>
          </a:ln>
          <a:effectLst/>
          <a:extLst/>
        </p:spPr>
        <p:txBody>
          <a:bodyPr anchor="ctr"/>
          <a:lstStyle/>
          <a:p>
            <a:pPr algn="ctr"/>
            <a:endParaRPr/>
          </a:p>
        </p:txBody>
      </p:sp>
      <p:sp>
        <p:nvSpPr>
          <p:cNvPr id="14" name="iŝḻíďe"/>
          <p:cNvSpPr>
            <a:spLocks noChangeAspect="1"/>
          </p:cNvSpPr>
          <p:nvPr/>
        </p:nvSpPr>
        <p:spPr bwMode="auto">
          <a:xfrm>
            <a:off x="5915869" y="2527064"/>
            <a:ext cx="354707" cy="39027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p:spPr>
        <p:txBody>
          <a:bodyPr anchor="ctr"/>
          <a:lstStyle/>
          <a:p>
            <a:pPr algn="ctr"/>
            <a:endParaRPr/>
          </a:p>
        </p:txBody>
      </p:sp>
      <p:grpSp>
        <p:nvGrpSpPr>
          <p:cNvPr id="15" name="iSlíḓé"/>
          <p:cNvGrpSpPr>
            <a:grpSpLocks noChangeAspect="1"/>
          </p:cNvGrpSpPr>
          <p:nvPr/>
        </p:nvGrpSpPr>
        <p:grpSpPr bwMode="auto">
          <a:xfrm>
            <a:off x="5916165" y="3499223"/>
            <a:ext cx="367688" cy="481925"/>
            <a:chOff x="4576763" y="2300287"/>
            <a:chExt cx="276225" cy="361950"/>
          </a:xfrm>
          <a:solidFill>
            <a:schemeClr val="accent1"/>
          </a:solidFill>
        </p:grpSpPr>
        <p:sp>
          <p:nvSpPr>
            <p:cNvPr id="18" name="îSḷiḋè"/>
            <p:cNvSpPr>
              <a:spLocks/>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9" name="iŝļîḑê"/>
            <p:cNvSpPr>
              <a:spLocks/>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0" name="íṧľíďe"/>
            <p:cNvSpPr>
              <a:spLocks/>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1" name="îṥlïḓê"/>
            <p:cNvSpPr>
              <a:spLocks/>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2" name="ïṩlíḓê"/>
            <p:cNvSpPr>
              <a:spLocks/>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3" name="ïS1íḍê"/>
            <p:cNvSpPr>
              <a:spLocks/>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4" name="íṩḻîde"/>
            <p:cNvSpPr>
              <a:spLocks/>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6" name="ïŝļíďe"/>
            <p:cNvSpPr>
              <a:spLocks/>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7" name="îṣḻîḓè"/>
            <p:cNvSpPr>
              <a:spLocks/>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28" name="ïṣliḋê"/>
            <p:cNvSpPr>
              <a:spLocks/>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31" name="ïŝ1îḑé"/>
          <p:cNvSpPr>
            <a:spLocks noChangeAspect="1"/>
          </p:cNvSpPr>
          <p:nvPr/>
        </p:nvSpPr>
        <p:spPr bwMode="auto">
          <a:xfrm>
            <a:off x="5967451" y="5667877"/>
            <a:ext cx="342892" cy="41038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nvGrpSpPr>
          <p:cNvPr id="32" name="组合 52"/>
          <p:cNvGrpSpPr/>
          <p:nvPr/>
        </p:nvGrpSpPr>
        <p:grpSpPr>
          <a:xfrm>
            <a:off x="6267753" y="4670696"/>
            <a:ext cx="5941431" cy="1039708"/>
            <a:chOff x="6493041" y="1096519"/>
            <a:chExt cx="4455353" cy="1039708"/>
          </a:xfrm>
        </p:grpSpPr>
        <p:sp>
          <p:nvSpPr>
            <p:cNvPr id="33" name="文本框 53"/>
            <p:cNvSpPr txBox="1"/>
            <p:nvPr/>
          </p:nvSpPr>
          <p:spPr>
            <a:xfrm>
              <a:off x="6493041" y="1121347"/>
              <a:ext cx="794547" cy="461665"/>
            </a:xfrm>
            <a:prstGeom prst="rect">
              <a:avLst/>
            </a:prstGeom>
            <a:noFill/>
          </p:spPr>
          <p:txBody>
            <a:bodyPr wrap="square" rtlCol="0">
              <a:spAutoFit/>
              <a:scene3d>
                <a:camera prst="orthographicFront"/>
                <a:lightRig rig="threePt" dir="t"/>
              </a:scene3d>
              <a:sp3d contourW="12700"/>
            </a:bodyPr>
            <a:lstStyle/>
            <a:p>
              <a:r>
                <a:rPr lang="zh-TW" altLang="en-US" sz="2400" b="1" dirty="0">
                  <a:solidFill>
                    <a:schemeClr val="tx1">
                      <a:lumMod val="75000"/>
                      <a:lumOff val="25000"/>
                    </a:schemeClr>
                  </a:solidFill>
                  <a:latin typeface="Century Gothic" panose="020B0502020202020204" pitchFamily="34" charset="0"/>
                </a:rPr>
                <a:t>識毒</a:t>
              </a:r>
              <a:endParaRPr lang="zh-CN" altLang="en-US" sz="2400" b="1" dirty="0">
                <a:solidFill>
                  <a:schemeClr val="tx1">
                    <a:lumMod val="75000"/>
                    <a:lumOff val="25000"/>
                  </a:schemeClr>
                </a:solidFill>
                <a:latin typeface="Century Gothic" panose="020B0502020202020204" pitchFamily="34" charset="0"/>
              </a:endParaRPr>
            </a:p>
          </p:txBody>
        </p:sp>
        <p:sp>
          <p:nvSpPr>
            <p:cNvPr id="34" name="文本框 54"/>
            <p:cNvSpPr txBox="1"/>
            <p:nvPr/>
          </p:nvSpPr>
          <p:spPr>
            <a:xfrm>
              <a:off x="7006489" y="1096519"/>
              <a:ext cx="3941905" cy="1039708"/>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dirty="0">
                  <a:solidFill>
                    <a:schemeClr val="tx1">
                      <a:lumMod val="50000"/>
                      <a:lumOff val="50000"/>
                    </a:schemeClr>
                  </a:solidFill>
                  <a:latin typeface="Century Gothic" panose="020B0502020202020204" pitchFamily="34" charset="0"/>
                  <a:ea typeface="+mj-ea"/>
                </a:rPr>
                <a:t>增</a:t>
              </a:r>
              <a:r>
                <a:rPr lang="en-US" altLang="zh-TW" dirty="0">
                  <a:solidFill>
                    <a:srgbClr val="FF0000"/>
                  </a:solidFill>
                  <a:latin typeface="Century Gothic" panose="020B0502020202020204" pitchFamily="34" charset="0"/>
                  <a:ea typeface="+mj-ea"/>
                </a:rPr>
                <a:t>1</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，以教育部辦理擴大人員尿篩、高風險個案輔導費及補助縣市政府推動拒毒健康校園活動</a:t>
              </a:r>
              <a:r>
                <a:rPr lang="en-US" altLang="zh-TW" dirty="0">
                  <a:solidFill>
                    <a:srgbClr val="FF0000"/>
                  </a:solidFill>
                  <a:latin typeface="Century Gothic" panose="020B0502020202020204" pitchFamily="34" charset="0"/>
                  <a:ea typeface="+mj-ea"/>
                </a:rPr>
                <a:t>6.3</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為主</a:t>
              </a:r>
            </a:p>
          </p:txBody>
        </p:sp>
      </p:grpSp>
      <p:grpSp>
        <p:nvGrpSpPr>
          <p:cNvPr id="35" name="组合 64"/>
          <p:cNvGrpSpPr/>
          <p:nvPr/>
        </p:nvGrpSpPr>
        <p:grpSpPr>
          <a:xfrm>
            <a:off x="6277513" y="2542428"/>
            <a:ext cx="5969059" cy="1039708"/>
            <a:chOff x="1795310" y="2419583"/>
            <a:chExt cx="4372006" cy="1039708"/>
          </a:xfrm>
        </p:grpSpPr>
        <p:sp>
          <p:nvSpPr>
            <p:cNvPr id="36" name="文本框 65"/>
            <p:cNvSpPr txBox="1"/>
            <p:nvPr/>
          </p:nvSpPr>
          <p:spPr>
            <a:xfrm>
              <a:off x="1795310" y="2428238"/>
              <a:ext cx="2133781" cy="830997"/>
            </a:xfrm>
            <a:prstGeom prst="rect">
              <a:avLst/>
            </a:prstGeom>
            <a:noFill/>
          </p:spPr>
          <p:txBody>
            <a:bodyPr wrap="square" rtlCol="0">
              <a:spAutoFit/>
              <a:scene3d>
                <a:camera prst="orthographicFront"/>
                <a:lightRig rig="threePt" dir="t"/>
              </a:scene3d>
              <a:sp3d contourW="12700"/>
            </a:bodyPr>
            <a:lstStyle/>
            <a:p>
              <a:r>
                <a:rPr lang="zh-TW" altLang="en-US" sz="2400" b="1" dirty="0">
                  <a:solidFill>
                    <a:schemeClr val="tx1">
                      <a:lumMod val="75000"/>
                      <a:lumOff val="25000"/>
                    </a:schemeClr>
                  </a:solidFill>
                  <a:latin typeface="Century Gothic" panose="020B0502020202020204" pitchFamily="34" charset="0"/>
                </a:rPr>
                <a:t>驗毒</a:t>
              </a:r>
              <a:endParaRPr lang="en-US" altLang="zh-TW" sz="2400" b="1" dirty="0">
                <a:solidFill>
                  <a:schemeClr val="tx1">
                    <a:lumMod val="75000"/>
                    <a:lumOff val="25000"/>
                  </a:schemeClr>
                </a:solidFill>
                <a:latin typeface="Century Gothic" panose="020B0502020202020204" pitchFamily="34" charset="0"/>
              </a:endParaRPr>
            </a:p>
            <a:p>
              <a:endParaRPr lang="zh-CN" altLang="en-US" sz="2400" b="1" dirty="0">
                <a:solidFill>
                  <a:schemeClr val="tx1">
                    <a:lumMod val="75000"/>
                    <a:lumOff val="25000"/>
                  </a:schemeClr>
                </a:solidFill>
                <a:latin typeface="Century Gothic" panose="020B0502020202020204" pitchFamily="34" charset="0"/>
              </a:endParaRPr>
            </a:p>
          </p:txBody>
        </p:sp>
        <p:sp>
          <p:nvSpPr>
            <p:cNvPr id="37" name="文本框 66"/>
            <p:cNvSpPr txBox="1"/>
            <p:nvPr/>
          </p:nvSpPr>
          <p:spPr>
            <a:xfrm>
              <a:off x="2281337" y="2419583"/>
              <a:ext cx="3885979" cy="1039708"/>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dirty="0">
                  <a:solidFill>
                    <a:schemeClr val="tx1">
                      <a:lumMod val="50000"/>
                      <a:lumOff val="50000"/>
                    </a:schemeClr>
                  </a:solidFill>
                  <a:latin typeface="Century Gothic" panose="020B0502020202020204" pitchFamily="34" charset="0"/>
                  <a:ea typeface="+mj-ea"/>
                </a:rPr>
                <a:t>持平，以各檢驗機關購買檢驗設備、標準品及耗材為主，含衛福部食藥署</a:t>
              </a:r>
              <a:r>
                <a:rPr lang="en-US" altLang="zh-TW" dirty="0">
                  <a:solidFill>
                    <a:srgbClr val="FF0000"/>
                  </a:solidFill>
                  <a:latin typeface="Century Gothic" panose="020B0502020202020204" pitchFamily="34" charset="0"/>
                  <a:ea typeface="+mj-ea"/>
                </a:rPr>
                <a:t>4.1</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、法務部</a:t>
              </a:r>
              <a:r>
                <a:rPr lang="en-US" altLang="zh-TW" dirty="0">
                  <a:solidFill>
                    <a:srgbClr val="FF0000"/>
                  </a:solidFill>
                  <a:latin typeface="Century Gothic" panose="020B0502020202020204" pitchFamily="34" charset="0"/>
                  <a:ea typeface="+mj-ea"/>
                </a:rPr>
                <a:t>3</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及內政部</a:t>
              </a:r>
              <a:r>
                <a:rPr lang="en-US" altLang="zh-TW" dirty="0">
                  <a:solidFill>
                    <a:srgbClr val="FF0000"/>
                  </a:solidFill>
                  <a:latin typeface="Century Gothic" panose="020B0502020202020204" pitchFamily="34" charset="0"/>
                  <a:ea typeface="+mj-ea"/>
                </a:rPr>
                <a:t>1.8</a:t>
              </a:r>
              <a:r>
                <a:rPr lang="zh-TW" altLang="en-US" dirty="0">
                  <a:solidFill>
                    <a:srgbClr val="FF0000"/>
                  </a:solidFill>
                  <a:latin typeface="Century Gothic" panose="020B0502020202020204" pitchFamily="34" charset="0"/>
                  <a:ea typeface="+mj-ea"/>
                </a:rPr>
                <a:t>億</a:t>
              </a:r>
            </a:p>
          </p:txBody>
        </p:sp>
      </p:grpSp>
      <p:grpSp>
        <p:nvGrpSpPr>
          <p:cNvPr id="38" name="组合 67"/>
          <p:cNvGrpSpPr/>
          <p:nvPr/>
        </p:nvGrpSpPr>
        <p:grpSpPr>
          <a:xfrm>
            <a:off x="6258403" y="807414"/>
            <a:ext cx="5933597" cy="1671291"/>
            <a:chOff x="1847588" y="2246663"/>
            <a:chExt cx="4463900" cy="1671291"/>
          </a:xfrm>
        </p:grpSpPr>
        <p:sp>
          <p:nvSpPr>
            <p:cNvPr id="39" name="文本框 68"/>
            <p:cNvSpPr txBox="1"/>
            <p:nvPr/>
          </p:nvSpPr>
          <p:spPr>
            <a:xfrm>
              <a:off x="1847588" y="2253993"/>
              <a:ext cx="2133781" cy="461665"/>
            </a:xfrm>
            <a:prstGeom prst="rect">
              <a:avLst/>
            </a:prstGeom>
            <a:noFill/>
          </p:spPr>
          <p:txBody>
            <a:bodyPr wrap="square" rtlCol="0">
              <a:spAutoFit/>
              <a:scene3d>
                <a:camera prst="orthographicFront"/>
                <a:lightRig rig="threePt" dir="t"/>
              </a:scene3d>
              <a:sp3d contourW="12700"/>
            </a:bodyPr>
            <a:lstStyle/>
            <a:p>
              <a:r>
                <a:rPr lang="zh-TW" altLang="en-US" sz="2400" b="1" dirty="0">
                  <a:solidFill>
                    <a:schemeClr val="tx1">
                      <a:lumMod val="75000"/>
                      <a:lumOff val="25000"/>
                    </a:schemeClr>
                  </a:solidFill>
                  <a:latin typeface="Century Gothic" panose="020B0502020202020204" pitchFamily="34" charset="0"/>
                </a:rPr>
                <a:t>緝毒</a:t>
              </a:r>
              <a:endParaRPr lang="zh-CN" altLang="en-US" sz="2400" b="1" dirty="0">
                <a:solidFill>
                  <a:schemeClr val="tx1">
                    <a:lumMod val="75000"/>
                    <a:lumOff val="25000"/>
                  </a:schemeClr>
                </a:solidFill>
                <a:latin typeface="Century Gothic" panose="020B0502020202020204" pitchFamily="34" charset="0"/>
              </a:endParaRPr>
            </a:p>
          </p:txBody>
        </p:sp>
        <p:sp>
          <p:nvSpPr>
            <p:cNvPr id="40" name="文本框 69"/>
            <p:cNvSpPr txBox="1"/>
            <p:nvPr/>
          </p:nvSpPr>
          <p:spPr>
            <a:xfrm>
              <a:off x="2359235" y="2246663"/>
              <a:ext cx="3952253" cy="1671291"/>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dirty="0">
                  <a:solidFill>
                    <a:schemeClr val="tx1">
                      <a:lumMod val="50000"/>
                      <a:lumOff val="50000"/>
                    </a:schemeClr>
                  </a:solidFill>
                  <a:latin typeface="Century Gothic" panose="020B0502020202020204" pitchFamily="34" charset="0"/>
                  <a:ea typeface="+mj-ea"/>
                </a:rPr>
                <a:t>增</a:t>
              </a:r>
              <a:r>
                <a:rPr lang="en-US" altLang="zh-TW" dirty="0">
                  <a:solidFill>
                    <a:srgbClr val="FF0000"/>
                  </a:solidFill>
                  <a:latin typeface="Century Gothic" panose="020B0502020202020204" pitchFamily="34" charset="0"/>
                  <a:ea typeface="+mj-ea"/>
                </a:rPr>
                <a:t>11</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，包括關務署增</a:t>
              </a:r>
              <a:r>
                <a:rPr lang="en-US" altLang="zh-TW" dirty="0">
                  <a:solidFill>
                    <a:schemeClr val="tx1">
                      <a:lumMod val="50000"/>
                      <a:lumOff val="50000"/>
                    </a:schemeClr>
                  </a:solidFill>
                  <a:latin typeface="Century Gothic" panose="020B0502020202020204" pitchFamily="34" charset="0"/>
                  <a:ea typeface="+mj-ea"/>
                </a:rPr>
                <a:t>X</a:t>
              </a:r>
              <a:r>
                <a:rPr lang="zh-TW" altLang="en-US" dirty="0">
                  <a:solidFill>
                    <a:schemeClr val="tx1">
                      <a:lumMod val="50000"/>
                      <a:lumOff val="50000"/>
                    </a:schemeClr>
                  </a:solidFill>
                  <a:latin typeface="Century Gothic" panose="020B0502020202020204" pitchFamily="34" charset="0"/>
                  <a:ea typeface="+mj-ea"/>
                </a:rPr>
                <a:t>光儀檢設備汰購及其維護約</a:t>
              </a:r>
              <a:r>
                <a:rPr lang="en-US" altLang="zh-TW" dirty="0">
                  <a:solidFill>
                    <a:srgbClr val="FF0000"/>
                  </a:solidFill>
                  <a:latin typeface="Century Gothic" panose="020B0502020202020204" pitchFamily="34" charset="0"/>
                  <a:ea typeface="+mj-ea"/>
                </a:rPr>
                <a:t>8</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、海巡署增科技查緝設備約</a:t>
              </a:r>
              <a:r>
                <a:rPr lang="en-US" altLang="zh-TW" dirty="0">
                  <a:solidFill>
                    <a:srgbClr val="FF0000"/>
                  </a:solidFill>
                  <a:latin typeface="Century Gothic" panose="020B0502020202020204" pitchFamily="34" charset="0"/>
                  <a:ea typeface="+mj-ea"/>
                </a:rPr>
                <a:t>7</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、調查局增科技查緝設備約</a:t>
              </a:r>
              <a:r>
                <a:rPr lang="en-US" altLang="zh-TW" dirty="0">
                  <a:solidFill>
                    <a:srgbClr val="FF0000"/>
                  </a:solidFill>
                  <a:latin typeface="Century Gothic" panose="020B0502020202020204" pitchFamily="34" charset="0"/>
                  <a:ea typeface="+mj-ea"/>
                </a:rPr>
                <a:t>2.3</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、內政部警政署增岸際與行動電話偵蒐設備約</a:t>
              </a:r>
              <a:r>
                <a:rPr lang="en-US" altLang="zh-TW" dirty="0">
                  <a:solidFill>
                    <a:srgbClr val="FF0000"/>
                  </a:solidFill>
                  <a:latin typeface="Century Gothic" panose="020B0502020202020204" pitchFamily="34" charset="0"/>
                  <a:ea typeface="+mj-ea"/>
                </a:rPr>
                <a:t>3.9</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、臺高檢署增檢舉查緝獎金及情勢研究員等專業人力共約</a:t>
              </a:r>
              <a:r>
                <a:rPr lang="en-US" altLang="zh-TW" dirty="0">
                  <a:solidFill>
                    <a:srgbClr val="FF0000"/>
                  </a:solidFill>
                  <a:latin typeface="Century Gothic" panose="020B0502020202020204" pitchFamily="34" charset="0"/>
                  <a:ea typeface="+mj-ea"/>
                </a:rPr>
                <a:t>0.8</a:t>
              </a:r>
              <a:r>
                <a:rPr lang="zh-TW" altLang="en-US" dirty="0">
                  <a:solidFill>
                    <a:srgbClr val="FF0000"/>
                  </a:solidFill>
                  <a:latin typeface="Century Gothic" panose="020B0502020202020204" pitchFamily="34" charset="0"/>
                  <a:ea typeface="+mj-ea"/>
                </a:rPr>
                <a:t>億</a:t>
              </a:r>
              <a:endParaRPr lang="en-US" altLang="zh-CN" dirty="0">
                <a:solidFill>
                  <a:srgbClr val="FF0000"/>
                </a:solidFill>
                <a:latin typeface="Century Gothic" panose="020B0502020202020204" pitchFamily="34" charset="0"/>
                <a:ea typeface="+mj-ea"/>
              </a:endParaRPr>
            </a:p>
          </p:txBody>
        </p:sp>
      </p:grpSp>
      <p:grpSp>
        <p:nvGrpSpPr>
          <p:cNvPr id="41" name="组合 70"/>
          <p:cNvGrpSpPr/>
          <p:nvPr/>
        </p:nvGrpSpPr>
        <p:grpSpPr>
          <a:xfrm>
            <a:off x="6256946" y="3592093"/>
            <a:ext cx="5841269" cy="1039708"/>
            <a:chOff x="1842489" y="1825071"/>
            <a:chExt cx="4270426" cy="1039708"/>
          </a:xfrm>
        </p:grpSpPr>
        <p:sp>
          <p:nvSpPr>
            <p:cNvPr id="42" name="文本框 71"/>
            <p:cNvSpPr txBox="1"/>
            <p:nvPr/>
          </p:nvSpPr>
          <p:spPr>
            <a:xfrm>
              <a:off x="1842489" y="1827807"/>
              <a:ext cx="2133781" cy="461665"/>
            </a:xfrm>
            <a:prstGeom prst="rect">
              <a:avLst/>
            </a:prstGeom>
            <a:noFill/>
          </p:spPr>
          <p:txBody>
            <a:bodyPr wrap="square" rtlCol="0">
              <a:spAutoFit/>
              <a:scene3d>
                <a:camera prst="orthographicFront"/>
                <a:lightRig rig="threePt" dir="t"/>
              </a:scene3d>
              <a:sp3d contourW="12700"/>
            </a:bodyPr>
            <a:lstStyle/>
            <a:p>
              <a:r>
                <a:rPr lang="zh-TW" altLang="en-US" sz="2400" b="1" dirty="0">
                  <a:solidFill>
                    <a:schemeClr val="tx1">
                      <a:lumMod val="75000"/>
                      <a:lumOff val="25000"/>
                    </a:schemeClr>
                  </a:solidFill>
                  <a:latin typeface="Century Gothic" panose="020B0502020202020204" pitchFamily="34" charset="0"/>
                </a:rPr>
                <a:t>戒毒</a:t>
              </a:r>
              <a:endParaRPr lang="zh-CN" altLang="en-US" sz="2400" b="1" dirty="0">
                <a:solidFill>
                  <a:schemeClr val="tx1">
                    <a:lumMod val="75000"/>
                    <a:lumOff val="25000"/>
                  </a:schemeClr>
                </a:solidFill>
                <a:latin typeface="Century Gothic" panose="020B0502020202020204" pitchFamily="34" charset="0"/>
              </a:endParaRPr>
            </a:p>
          </p:txBody>
        </p:sp>
        <p:sp>
          <p:nvSpPr>
            <p:cNvPr id="43" name="文本框 72"/>
            <p:cNvSpPr txBox="1"/>
            <p:nvPr/>
          </p:nvSpPr>
          <p:spPr>
            <a:xfrm>
              <a:off x="2340762" y="1825071"/>
              <a:ext cx="3772153" cy="1039708"/>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dirty="0">
                  <a:solidFill>
                    <a:schemeClr val="tx1">
                      <a:lumMod val="50000"/>
                      <a:lumOff val="50000"/>
                    </a:schemeClr>
                  </a:solidFill>
                  <a:latin typeface="Century Gothic" panose="020B0502020202020204" pitchFamily="34" charset="0"/>
                  <a:ea typeface="+mj-ea"/>
                </a:rPr>
                <a:t>增</a:t>
              </a:r>
              <a:r>
                <a:rPr lang="en-US" altLang="zh-TW" dirty="0">
                  <a:solidFill>
                    <a:srgbClr val="FF0000"/>
                  </a:solidFill>
                  <a:latin typeface="Century Gothic" panose="020B0502020202020204" pitchFamily="34" charset="0"/>
                  <a:ea typeface="+mj-ea"/>
                </a:rPr>
                <a:t>4</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，包括法務部增強化個別化及多元處遇經費約</a:t>
              </a:r>
              <a:r>
                <a:rPr lang="en-US" altLang="zh-TW" dirty="0">
                  <a:solidFill>
                    <a:srgbClr val="FF0000"/>
                  </a:solidFill>
                  <a:latin typeface="Century Gothic" panose="020B0502020202020204" pitchFamily="34" charset="0"/>
                  <a:ea typeface="+mj-ea"/>
                </a:rPr>
                <a:t>3</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、捐助更生保護團體辦理戒癮工作</a:t>
              </a:r>
              <a:r>
                <a:rPr lang="en-US" altLang="zh-TW" dirty="0">
                  <a:solidFill>
                    <a:srgbClr val="FF0000"/>
                  </a:solidFill>
                  <a:latin typeface="Century Gothic" panose="020B0502020202020204" pitchFamily="34" charset="0"/>
                  <a:ea typeface="+mj-ea"/>
                </a:rPr>
                <a:t>0.7</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、勞動部增復歸轉銜工作約</a:t>
              </a:r>
              <a:r>
                <a:rPr lang="en-US" altLang="zh-TW" dirty="0">
                  <a:solidFill>
                    <a:srgbClr val="FF0000"/>
                  </a:solidFill>
                  <a:latin typeface="Century Gothic" panose="020B0502020202020204" pitchFamily="34" charset="0"/>
                  <a:ea typeface="+mj-ea"/>
                </a:rPr>
                <a:t>0.3</a:t>
              </a:r>
              <a:r>
                <a:rPr lang="zh-TW" altLang="en-US" dirty="0">
                  <a:solidFill>
                    <a:srgbClr val="FF0000"/>
                  </a:solidFill>
                  <a:latin typeface="Century Gothic" panose="020B0502020202020204" pitchFamily="34" charset="0"/>
                  <a:ea typeface="+mj-ea"/>
                </a:rPr>
                <a:t>億</a:t>
              </a:r>
            </a:p>
          </p:txBody>
        </p:sp>
      </p:grpSp>
      <p:sp>
        <p:nvSpPr>
          <p:cNvPr id="44" name="iSlïḑe"/>
          <p:cNvSpPr>
            <a:spLocks/>
          </p:cNvSpPr>
          <p:nvPr/>
        </p:nvSpPr>
        <p:spPr bwMode="auto">
          <a:xfrm>
            <a:off x="5864401" y="797269"/>
            <a:ext cx="445351" cy="410158"/>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accent2"/>
          </a:solidFill>
          <a:ln>
            <a:noFill/>
          </a:ln>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nvGrpSpPr>
          <p:cNvPr id="45" name="组合 70"/>
          <p:cNvGrpSpPr/>
          <p:nvPr/>
        </p:nvGrpSpPr>
        <p:grpSpPr>
          <a:xfrm>
            <a:off x="6277513" y="5677805"/>
            <a:ext cx="6033622" cy="1065241"/>
            <a:chOff x="1786955" y="2534724"/>
            <a:chExt cx="4419973" cy="1065241"/>
          </a:xfrm>
        </p:grpSpPr>
        <p:sp>
          <p:nvSpPr>
            <p:cNvPr id="46" name="文本框 71"/>
            <p:cNvSpPr txBox="1"/>
            <p:nvPr/>
          </p:nvSpPr>
          <p:spPr>
            <a:xfrm>
              <a:off x="1786955" y="2534724"/>
              <a:ext cx="2133781" cy="461665"/>
            </a:xfrm>
            <a:prstGeom prst="rect">
              <a:avLst/>
            </a:prstGeom>
            <a:noFill/>
          </p:spPr>
          <p:txBody>
            <a:bodyPr wrap="square" rtlCol="0">
              <a:spAutoFit/>
              <a:scene3d>
                <a:camera prst="orthographicFront"/>
                <a:lightRig rig="threePt" dir="t"/>
              </a:scene3d>
              <a:sp3d contourW="12700"/>
            </a:bodyPr>
            <a:lstStyle/>
            <a:p>
              <a:r>
                <a:rPr lang="zh-TW" altLang="en-US" sz="2400" b="1" dirty="0">
                  <a:solidFill>
                    <a:schemeClr val="tx1">
                      <a:lumMod val="75000"/>
                      <a:lumOff val="25000"/>
                    </a:schemeClr>
                  </a:solidFill>
                  <a:latin typeface="Century Gothic" panose="020B0502020202020204" pitchFamily="34" charset="0"/>
                </a:rPr>
                <a:t>綜規</a:t>
              </a:r>
              <a:endParaRPr lang="zh-CN" altLang="en-US" sz="2400" b="1" dirty="0">
                <a:solidFill>
                  <a:schemeClr val="tx1">
                    <a:lumMod val="75000"/>
                    <a:lumOff val="25000"/>
                  </a:schemeClr>
                </a:solidFill>
                <a:latin typeface="Century Gothic" panose="020B0502020202020204" pitchFamily="34" charset="0"/>
              </a:endParaRPr>
            </a:p>
          </p:txBody>
        </p:sp>
        <p:sp>
          <p:nvSpPr>
            <p:cNvPr id="47" name="文本框 72"/>
            <p:cNvSpPr txBox="1"/>
            <p:nvPr/>
          </p:nvSpPr>
          <p:spPr>
            <a:xfrm>
              <a:off x="2278627" y="2560257"/>
              <a:ext cx="3928301" cy="1039708"/>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dirty="0">
                  <a:solidFill>
                    <a:schemeClr val="tx1">
                      <a:lumMod val="50000"/>
                      <a:lumOff val="50000"/>
                    </a:schemeClr>
                  </a:solidFill>
                  <a:latin typeface="Century Gothic" panose="020B0502020202020204" pitchFamily="34" charset="0"/>
                  <a:ea typeface="+mj-ea"/>
                </a:rPr>
                <a:t>增</a:t>
              </a:r>
              <a:r>
                <a:rPr lang="en-US" altLang="zh-TW" dirty="0">
                  <a:solidFill>
                    <a:srgbClr val="FF0000"/>
                  </a:solidFill>
                  <a:latin typeface="Century Gothic" panose="020B0502020202020204" pitchFamily="34" charset="0"/>
                  <a:ea typeface="+mj-ea"/>
                </a:rPr>
                <a:t>23</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，其中毒防基金增加約</a:t>
              </a:r>
              <a:r>
                <a:rPr lang="en-US" altLang="zh-TW" dirty="0">
                  <a:solidFill>
                    <a:srgbClr val="FF0000"/>
                  </a:solidFill>
                  <a:latin typeface="Century Gothic" panose="020B0502020202020204" pitchFamily="34" charset="0"/>
                  <a:ea typeface="+mj-ea"/>
                </a:rPr>
                <a:t>18</a:t>
              </a:r>
              <a:r>
                <a:rPr lang="zh-TW" altLang="en-US" dirty="0">
                  <a:solidFill>
                    <a:srgbClr val="FF0000"/>
                  </a:solidFill>
                  <a:latin typeface="Century Gothic" panose="020B0502020202020204" pitchFamily="34" charset="0"/>
                  <a:ea typeface="+mj-ea"/>
                </a:rPr>
                <a:t>億</a:t>
              </a:r>
              <a:r>
                <a:rPr lang="zh-TW" altLang="en-US" dirty="0">
                  <a:solidFill>
                    <a:schemeClr val="tx1">
                      <a:lumMod val="50000"/>
                      <a:lumOff val="50000"/>
                    </a:schemeClr>
                  </a:solidFill>
                  <a:latin typeface="Century Gothic" panose="020B0502020202020204" pitchFamily="34" charset="0"/>
                  <a:ea typeface="+mj-ea"/>
                </a:rPr>
                <a:t>，供跨部會用以推動「再犯防止推進計畫」、協助毒品施用者復歸社會及解決兒少用毒問題</a:t>
              </a:r>
              <a:endParaRPr lang="en-US" altLang="zh-CN" dirty="0">
                <a:solidFill>
                  <a:schemeClr val="tx1">
                    <a:lumMod val="50000"/>
                    <a:lumOff val="50000"/>
                  </a:schemeClr>
                </a:solidFill>
                <a:latin typeface="Century Gothic" panose="020B0502020202020204" pitchFamily="34" charset="0"/>
                <a:ea typeface="+mj-ea"/>
              </a:endParaRPr>
            </a:p>
          </p:txBody>
        </p:sp>
      </p:grpSp>
      <p:sp>
        <p:nvSpPr>
          <p:cNvPr id="57" name="矩形 56"/>
          <p:cNvSpPr/>
          <p:nvPr/>
        </p:nvSpPr>
        <p:spPr>
          <a:xfrm>
            <a:off x="2770999" y="1276409"/>
            <a:ext cx="2462148" cy="1077218"/>
          </a:xfrm>
          <a:prstGeom prst="rect">
            <a:avLst/>
          </a:prstGeom>
        </p:spPr>
        <p:txBody>
          <a:bodyPr wrap="none">
            <a:spAutoFit/>
          </a:bodyPr>
          <a:lstStyle/>
          <a:p>
            <a:pPr algn="ctr">
              <a:defRPr sz="2160" b="1" i="0" u="none" strike="noStrike" kern="1200" baseline="0">
                <a:solidFill>
                  <a:prstClr val="black"/>
                </a:solidFill>
                <a:latin typeface="+mn-lt"/>
                <a:ea typeface="+mn-ea"/>
                <a:cs typeface="+mn-cs"/>
              </a:defRPr>
            </a:pPr>
            <a:r>
              <a:rPr lang="en-US" altLang="zh-TW" sz="3200" dirty="0">
                <a:solidFill>
                  <a:srgbClr val="92D050"/>
                </a:solidFill>
              </a:rPr>
              <a:t>110-113</a:t>
            </a:r>
            <a:r>
              <a:rPr lang="zh-TW" altLang="en-US" sz="3200" dirty="0">
                <a:solidFill>
                  <a:srgbClr val="92D050"/>
                </a:solidFill>
              </a:rPr>
              <a:t>年計</a:t>
            </a:r>
            <a:endParaRPr lang="en-US" altLang="zh-TW" sz="3200" dirty="0">
              <a:solidFill>
                <a:srgbClr val="92D050"/>
              </a:solidFill>
            </a:endParaRPr>
          </a:p>
          <a:p>
            <a:pPr algn="ctr">
              <a:defRPr sz="2160" b="1" i="0" u="none" strike="noStrike" kern="1200" baseline="0">
                <a:solidFill>
                  <a:prstClr val="black"/>
                </a:solidFill>
                <a:latin typeface="+mn-lt"/>
                <a:ea typeface="+mn-ea"/>
                <a:cs typeface="+mn-cs"/>
              </a:defRPr>
            </a:pPr>
            <a:r>
              <a:rPr lang="en-US" altLang="zh-TW" sz="3200" dirty="0">
                <a:solidFill>
                  <a:srgbClr val="FF0000"/>
                </a:solidFill>
              </a:rPr>
              <a:t>153</a:t>
            </a:r>
            <a:r>
              <a:rPr lang="zh-TW" altLang="en-US" sz="3200" dirty="0">
                <a:solidFill>
                  <a:srgbClr val="92D050"/>
                </a:solidFill>
              </a:rPr>
              <a:t>億元</a:t>
            </a:r>
          </a:p>
        </p:txBody>
      </p:sp>
      <p:sp>
        <p:nvSpPr>
          <p:cNvPr id="58" name="iŝḷiḓé"/>
          <p:cNvSpPr/>
          <p:nvPr/>
        </p:nvSpPr>
        <p:spPr>
          <a:xfrm rot="18413963" flipH="1">
            <a:off x="317048" y="3437537"/>
            <a:ext cx="1541033" cy="1664515"/>
          </a:xfrm>
          <a:prstGeom prst="circularArrow">
            <a:avLst>
              <a:gd name="adj1" fmla="val 10980"/>
              <a:gd name="adj2" fmla="val 1181326"/>
              <a:gd name="adj3" fmla="val 4500000"/>
              <a:gd name="adj4" fmla="val 15113592"/>
              <a:gd name="adj5" fmla="val 1250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626" y="1045576"/>
            <a:ext cx="2630257" cy="2599815"/>
          </a:xfrm>
          <a:prstGeom prst="rect">
            <a:avLst/>
          </a:prstGeom>
        </p:spPr>
      </p:pic>
      <p:cxnSp>
        <p:nvCxnSpPr>
          <p:cNvPr id="48" name="直接连接符 7">
            <a:extLst>
              <a:ext uri="{FF2B5EF4-FFF2-40B4-BE49-F238E27FC236}">
                <a16:creationId xmlns:a16="http://schemas.microsoft.com/office/drawing/2014/main" id="{0D40CBD5-71CE-432C-A464-24A1CC0FB6A6}"/>
              </a:ext>
            </a:extLst>
          </p:cNvPr>
          <p:cNvCxnSpPr>
            <a:cxnSpLocks/>
          </p:cNvCxnSpPr>
          <p:nvPr/>
        </p:nvCxnSpPr>
        <p:spPr>
          <a:xfrm flipV="1">
            <a:off x="7016262" y="2433940"/>
            <a:ext cx="5081953" cy="9754"/>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9" name="直接连接符 7">
            <a:extLst>
              <a:ext uri="{FF2B5EF4-FFF2-40B4-BE49-F238E27FC236}">
                <a16:creationId xmlns:a16="http://schemas.microsoft.com/office/drawing/2014/main" id="{0D40CBD5-71CE-432C-A464-24A1CC0FB6A6}"/>
              </a:ext>
            </a:extLst>
          </p:cNvPr>
          <p:cNvCxnSpPr>
            <a:cxnSpLocks/>
          </p:cNvCxnSpPr>
          <p:nvPr/>
        </p:nvCxnSpPr>
        <p:spPr>
          <a:xfrm flipV="1">
            <a:off x="7024275" y="3537123"/>
            <a:ext cx="5081953" cy="9754"/>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0" name="直接连接符 7">
            <a:extLst>
              <a:ext uri="{FF2B5EF4-FFF2-40B4-BE49-F238E27FC236}">
                <a16:creationId xmlns:a16="http://schemas.microsoft.com/office/drawing/2014/main" id="{0D40CBD5-71CE-432C-A464-24A1CC0FB6A6}"/>
              </a:ext>
            </a:extLst>
          </p:cNvPr>
          <p:cNvCxnSpPr>
            <a:cxnSpLocks/>
          </p:cNvCxnSpPr>
          <p:nvPr/>
        </p:nvCxnSpPr>
        <p:spPr>
          <a:xfrm flipV="1">
            <a:off x="7032288" y="4640306"/>
            <a:ext cx="5081953" cy="9754"/>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2" name="直接连接符 7">
            <a:extLst>
              <a:ext uri="{FF2B5EF4-FFF2-40B4-BE49-F238E27FC236}">
                <a16:creationId xmlns:a16="http://schemas.microsoft.com/office/drawing/2014/main" id="{0D40CBD5-71CE-432C-A464-24A1CC0FB6A6}"/>
              </a:ext>
            </a:extLst>
          </p:cNvPr>
          <p:cNvCxnSpPr>
            <a:cxnSpLocks/>
          </p:cNvCxnSpPr>
          <p:nvPr/>
        </p:nvCxnSpPr>
        <p:spPr>
          <a:xfrm flipV="1">
            <a:off x="7040301" y="5743489"/>
            <a:ext cx="5081953" cy="9754"/>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7">
            <a:extLst>
              <a:ext uri="{FF2B5EF4-FFF2-40B4-BE49-F238E27FC236}">
                <a16:creationId xmlns:a16="http://schemas.microsoft.com/office/drawing/2014/main" id="{0D40CBD5-71CE-432C-A464-24A1CC0FB6A6}"/>
              </a:ext>
            </a:extLst>
          </p:cNvPr>
          <p:cNvCxnSpPr>
            <a:cxnSpLocks/>
          </p:cNvCxnSpPr>
          <p:nvPr/>
        </p:nvCxnSpPr>
        <p:spPr>
          <a:xfrm flipV="1">
            <a:off x="7032287" y="6733292"/>
            <a:ext cx="5081953" cy="9754"/>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65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22" presetClass="entr" presetSubtype="8"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22" presetClass="entr" presetSubtype="8"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par>
                                <p:cTn id="44" presetID="22" presetClass="entr" presetSubtype="8"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2" presetClass="entr" presetSubtype="8"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1" grpId="0" animBg="1"/>
      <p:bldP spid="44" grpId="0" animBg="1"/>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84108" y="2516387"/>
            <a:ext cx="6370027" cy="923330"/>
          </a:xfrm>
          <a:prstGeom prst="rect">
            <a:avLst/>
          </a:prstGeom>
          <a:noFill/>
        </p:spPr>
        <p:txBody>
          <a:bodyPr wrap="square" rtlCol="0">
            <a:spAutoFit/>
            <a:scene3d>
              <a:camera prst="orthographicFront"/>
              <a:lightRig rig="threePt" dir="t"/>
            </a:scene3d>
            <a:sp3d contourW="12700"/>
          </a:bodyPr>
          <a:lstStyle/>
          <a:p>
            <a:pPr algn="r"/>
            <a:r>
              <a:rPr lang="zh-TW" altLang="en-US" sz="5400" b="1" dirty="0">
                <a:solidFill>
                  <a:schemeClr val="tx1">
                    <a:lumMod val="85000"/>
                    <a:lumOff val="15000"/>
                  </a:schemeClr>
                </a:solidFill>
                <a:latin typeface="+mn-ea"/>
                <a:cs typeface="经典综艺体简" panose="02010609000101010101" pitchFamily="49" charset="-122"/>
              </a:rPr>
              <a:t>報告完畢  敬請指教</a:t>
            </a:r>
            <a:endParaRPr lang="zh-CN" altLang="en-US" sz="5400" b="1" dirty="0">
              <a:solidFill>
                <a:schemeClr val="tx1">
                  <a:lumMod val="85000"/>
                  <a:lumOff val="15000"/>
                </a:schemeClr>
              </a:solidFill>
              <a:latin typeface="+mn-ea"/>
              <a:cs typeface="经典综艺体简" panose="02010609000101010101" pitchFamily="49" charset="-122"/>
            </a:endParaRPr>
          </a:p>
        </p:txBody>
      </p:sp>
      <p:pic>
        <p:nvPicPr>
          <p:cNvPr id="15" name="圖片 14" descr="banner04_1.jpg - Windows 相片檢視器"/>
          <p:cNvPicPr>
            <a:picLocks noChangeAspect="1"/>
          </p:cNvPicPr>
          <p:nvPr/>
        </p:nvPicPr>
        <p:blipFill rotWithShape="1">
          <a:blip r:embed="rId3">
            <a:extLst>
              <a:ext uri="{28A0092B-C50C-407E-A947-70E740481C1C}">
                <a14:useLocalDpi xmlns:a14="http://schemas.microsoft.com/office/drawing/2010/main" val="0"/>
              </a:ext>
            </a:extLst>
          </a:blip>
          <a:srcRect l="22404" t="14321" r="30700" b="80784"/>
          <a:stretch/>
        </p:blipFill>
        <p:spPr>
          <a:xfrm>
            <a:off x="-120830" y="-143694"/>
            <a:ext cx="5537771" cy="7166823"/>
          </a:xfrm>
          <a:prstGeom prst="rect">
            <a:avLst/>
          </a:prstGeom>
          <a:ln>
            <a:noFill/>
          </a:ln>
          <a:effectLst>
            <a:softEdge rad="112500"/>
          </a:effectLst>
        </p:spPr>
      </p:pic>
      <p:grpSp>
        <p:nvGrpSpPr>
          <p:cNvPr id="28" name="组合 27"/>
          <p:cNvGrpSpPr/>
          <p:nvPr/>
        </p:nvGrpSpPr>
        <p:grpSpPr>
          <a:xfrm>
            <a:off x="1504355" y="879583"/>
            <a:ext cx="6826313" cy="4508626"/>
            <a:chOff x="2163778" y="1158843"/>
            <a:chExt cx="6826313" cy="4508626"/>
          </a:xfrm>
        </p:grpSpPr>
        <p:sp>
          <p:nvSpPr>
            <p:cNvPr id="26" name="任意多边形 25"/>
            <p:cNvSpPr/>
            <p:nvPr/>
          </p:nvSpPr>
          <p:spPr>
            <a:xfrm>
              <a:off x="2163778" y="1158843"/>
              <a:ext cx="6826313" cy="4508626"/>
            </a:xfrm>
            <a:custGeom>
              <a:avLst/>
              <a:gdLst>
                <a:gd name="connsiteX0" fmla="*/ 6762786 w 6826313"/>
                <a:gd name="connsiteY0" fmla="*/ 1876457 h 4508626"/>
                <a:gd name="connsiteX1" fmla="*/ 6826313 w 6826313"/>
                <a:gd name="connsiteY1" fmla="*/ 1876457 h 4508626"/>
                <a:gd name="connsiteX2" fmla="*/ 6826313 w 6826313"/>
                <a:gd name="connsiteY2" fmla="*/ 2139756 h 4508626"/>
                <a:gd name="connsiteX3" fmla="*/ 6762786 w 6826313"/>
                <a:gd name="connsiteY3" fmla="*/ 2139756 h 4508626"/>
                <a:gd name="connsiteX4" fmla="*/ 0 w 6826313"/>
                <a:gd name="connsiteY4" fmla="*/ 0 h 4508626"/>
                <a:gd name="connsiteX5" fmla="*/ 6826313 w 6826313"/>
                <a:gd name="connsiteY5" fmla="*/ 0 h 4508626"/>
                <a:gd name="connsiteX6" fmla="*/ 6826313 w 6826313"/>
                <a:gd name="connsiteY6" fmla="*/ 959382 h 4508626"/>
                <a:gd name="connsiteX7" fmla="*/ 6762786 w 6826313"/>
                <a:gd name="connsiteY7" fmla="*/ 959382 h 4508626"/>
                <a:gd name="connsiteX8" fmla="*/ 6762786 w 6826313"/>
                <a:gd name="connsiteY8" fmla="*/ 63527 h 4508626"/>
                <a:gd name="connsiteX9" fmla="*/ 63527 w 6826313"/>
                <a:gd name="connsiteY9" fmla="*/ 63527 h 4508626"/>
                <a:gd name="connsiteX10" fmla="*/ 63527 w 6826313"/>
                <a:gd name="connsiteY10" fmla="*/ 4445099 h 4508626"/>
                <a:gd name="connsiteX11" fmla="*/ 6762786 w 6826313"/>
                <a:gd name="connsiteY11" fmla="*/ 4445099 h 4508626"/>
                <a:gd name="connsiteX12" fmla="*/ 6762786 w 6826313"/>
                <a:gd name="connsiteY12" fmla="*/ 3756057 h 4508626"/>
                <a:gd name="connsiteX13" fmla="*/ 6826313 w 6826313"/>
                <a:gd name="connsiteY13" fmla="*/ 3756057 h 4508626"/>
                <a:gd name="connsiteX14" fmla="*/ 6826313 w 6826313"/>
                <a:gd name="connsiteY14" fmla="*/ 4508626 h 4508626"/>
                <a:gd name="connsiteX15" fmla="*/ 0 w 6826313"/>
                <a:gd name="connsiteY15" fmla="*/ 4508626 h 45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6313" h="4508626">
                  <a:moveTo>
                    <a:pt x="6762786" y="1876457"/>
                  </a:moveTo>
                  <a:lnTo>
                    <a:pt x="6826313" y="1876457"/>
                  </a:lnTo>
                  <a:lnTo>
                    <a:pt x="6826313" y="2139756"/>
                  </a:lnTo>
                  <a:lnTo>
                    <a:pt x="6762786" y="2139756"/>
                  </a:lnTo>
                  <a:close/>
                  <a:moveTo>
                    <a:pt x="0" y="0"/>
                  </a:moveTo>
                  <a:lnTo>
                    <a:pt x="6826313" y="0"/>
                  </a:lnTo>
                  <a:lnTo>
                    <a:pt x="6826313" y="959382"/>
                  </a:lnTo>
                  <a:lnTo>
                    <a:pt x="6762786" y="959382"/>
                  </a:lnTo>
                  <a:lnTo>
                    <a:pt x="6762786" y="63527"/>
                  </a:lnTo>
                  <a:lnTo>
                    <a:pt x="63527" y="63527"/>
                  </a:lnTo>
                  <a:lnTo>
                    <a:pt x="63527" y="4445099"/>
                  </a:lnTo>
                  <a:lnTo>
                    <a:pt x="6762786" y="4445099"/>
                  </a:lnTo>
                  <a:lnTo>
                    <a:pt x="6762786" y="3756057"/>
                  </a:lnTo>
                  <a:lnTo>
                    <a:pt x="6826313" y="3756057"/>
                  </a:lnTo>
                  <a:lnTo>
                    <a:pt x="6826313" y="4508626"/>
                  </a:lnTo>
                  <a:lnTo>
                    <a:pt x="0" y="45086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2163778" y="1161675"/>
              <a:ext cx="2484422" cy="517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163778" y="1184243"/>
              <a:ext cx="2484422" cy="461665"/>
            </a:xfrm>
            <a:prstGeom prst="rect">
              <a:avLst/>
            </a:prstGeom>
            <a:noFill/>
          </p:spPr>
          <p:txBody>
            <a:bodyPr wrap="square" rtlCol="0">
              <a:spAutoFit/>
              <a:scene3d>
                <a:camera prst="orthographicFront"/>
                <a:lightRig rig="threePt" dir="t"/>
              </a:scene3d>
              <a:sp3d contourW="12700"/>
            </a:bodyPr>
            <a:lstStyle/>
            <a:p>
              <a:pPr algn="ctr"/>
              <a:r>
                <a:rPr lang="zh-TW" altLang="en-US" sz="2400" dirty="0">
                  <a:solidFill>
                    <a:schemeClr val="bg1"/>
                  </a:solidFill>
                  <a:latin typeface="Century Gothic" panose="020B0502020202020204" pitchFamily="34" charset="0"/>
                  <a:cs typeface="经典综艺体简" panose="02010609000101010101" pitchFamily="49" charset="-122"/>
                </a:rPr>
                <a:t>新世代反毒策略</a:t>
              </a:r>
              <a:endParaRPr lang="zh-CN" altLang="en-US" sz="2400" dirty="0">
                <a:solidFill>
                  <a:schemeClr val="bg1"/>
                </a:solidFill>
                <a:latin typeface="Century Gothic" panose="020B0502020202020204" pitchFamily="34" charset="0"/>
                <a:cs typeface="经典综艺体简" panose="02010609000101010101" pitchFamily="49" charset="-122"/>
              </a:endParaRPr>
            </a:p>
          </p:txBody>
        </p:sp>
      </p:grpSp>
      <p:pic>
        <p:nvPicPr>
          <p:cNvPr id="16" name="Picture 2" descr="D:\$重要個人資料(勿刪)\Desktop\1911708091129a2fc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545" b="67909" l="0" r="92813">
                        <a14:foregroundMark x1="68875" y1="35727" x2="68875" y2="35727"/>
                        <a14:foregroundMark x1="69250" y1="44636" x2="69250" y2="44636"/>
                        <a14:foregroundMark x1="70938" y1="48636" x2="70938" y2="48636"/>
                        <a14:foregroundMark x1="39375" y1="58364" x2="39375" y2="58364"/>
                        <a14:foregroundMark x1="28188" y1="48636" x2="28188" y2="48636"/>
                        <a14:foregroundMark x1="28000" y1="52545" x2="28000" y2="52545"/>
                        <a14:foregroundMark x1="29688" y1="63000" x2="29688" y2="63000"/>
                        <a14:foregroundMark x1="46500" y1="58091" x2="46500" y2="58091"/>
                        <a14:foregroundMark x1="68000" y1="61182" x2="68000" y2="61182"/>
                        <a14:foregroundMark x1="70563" y1="39727" x2="70563" y2="39727"/>
                        <a14:foregroundMark x1="73063" y1="44000" x2="73063" y2="44000"/>
                        <a14:foregroundMark x1="71375" y1="35455" x2="71375" y2="35455"/>
                        <a14:foregroundMark x1="32000" y1="12455" x2="32000" y2="12455"/>
                        <a14:foregroundMark x1="54125" y1="54091" x2="54125" y2="54091"/>
                        <a14:foregroundMark x1="48625" y1="57455" x2="48625" y2="57455"/>
                        <a14:foregroundMark x1="51188" y1="57455" x2="51188" y2="57455"/>
                        <a14:foregroundMark x1="42313" y1="59636" x2="42313" y2="59636"/>
                        <a14:foregroundMark x1="41063" y1="60273" x2="41063" y2="60273"/>
                        <a14:foregroundMark x1="39125" y1="56273" x2="39125" y2="56273"/>
                        <a14:foregroundMark x1="49875" y1="60545" x2="49875" y2="60545"/>
                        <a14:foregroundMark x1="64438" y1="57182" x2="64438" y2="57182"/>
                        <a14:foregroundMark x1="62750" y1="57818" x2="62750" y2="57818"/>
                        <a14:foregroundMark x1="66313" y1="58091" x2="66313" y2="58091"/>
                        <a14:foregroundMark x1="64438" y1="59000" x2="64438" y2="59000"/>
                        <a14:foregroundMark x1="70313" y1="41818" x2="70313" y2="41818"/>
                        <a14:foregroundMark x1="37250" y1="61455" x2="37250" y2="61455"/>
                        <a14:foregroundMark x1="34938" y1="59364" x2="34938" y2="59364"/>
                        <a14:foregroundMark x1="26500" y1="54727" x2="26500" y2="54727"/>
                      </a14:backgroundRemoval>
                    </a14:imgEffect>
                  </a14:imgLayer>
                </a14:imgProps>
              </a:ext>
              <a:ext uri="{28A0092B-C50C-407E-A947-70E740481C1C}">
                <a14:useLocalDpi xmlns:a14="http://schemas.microsoft.com/office/drawing/2010/main" val="0"/>
              </a:ext>
            </a:extLst>
          </a:blip>
          <a:srcRect l="1861"/>
          <a:stretch/>
        </p:blipFill>
        <p:spPr bwMode="auto">
          <a:xfrm>
            <a:off x="0" y="2151842"/>
            <a:ext cx="5893596" cy="4259231"/>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1"/>
          </p:nvPr>
        </p:nvSpPr>
        <p:spPr/>
        <p:txBody>
          <a:bodyPr/>
          <a:lstStyle/>
          <a:p>
            <a:fld id="{5924C9F2-6427-4B92-A119-013226287370}" type="slidenum">
              <a:rPr lang="zh-TW" altLang="en-US" smtClean="0"/>
              <a:pPr/>
              <a:t>21</a:t>
            </a:fld>
            <a:endParaRPr lang="zh-TW" altLang="en-US" dirty="0"/>
          </a:p>
        </p:txBody>
      </p:sp>
    </p:spTree>
    <p:extLst>
      <p:ext uri="{BB962C8B-B14F-4D97-AF65-F5344CB8AC3E}">
        <p14:creationId xmlns:p14="http://schemas.microsoft.com/office/powerpoint/2010/main" val="2713222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41025" y="218860"/>
            <a:ext cx="4058631" cy="1014413"/>
            <a:chOff x="441025" y="218860"/>
            <a:chExt cx="4058631" cy="1014413"/>
          </a:xfrm>
        </p:grpSpPr>
        <p:sp>
          <p:nvSpPr>
            <p:cNvPr id="29" name="文本框 28"/>
            <p:cNvSpPr txBox="1"/>
            <p:nvPr/>
          </p:nvSpPr>
          <p:spPr>
            <a:xfrm>
              <a:off x="595313" y="387468"/>
              <a:ext cx="3904343"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dirty="0"/>
                <a:t>反毒工作架構與分工</a:t>
              </a:r>
              <a:endParaRPr lang="zh-CN" altLang="en-US" dirty="0"/>
            </a:p>
          </p:txBody>
        </p:sp>
        <p:sp>
          <p:nvSpPr>
            <p:cNvPr id="28" name="任意多边形 27"/>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圓角矩形 32"/>
          <p:cNvSpPr/>
          <p:nvPr/>
        </p:nvSpPr>
        <p:spPr>
          <a:xfrm>
            <a:off x="4585692" y="318333"/>
            <a:ext cx="3201170" cy="1212817"/>
          </a:xfrm>
          <a:prstGeom prst="roundRect">
            <a:avLst>
              <a:gd name="adj" fmla="val 10000"/>
            </a:avLst>
          </a:prstGeom>
          <a:solidFill>
            <a:schemeClr val="accent5"/>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grpSp>
        <p:nvGrpSpPr>
          <p:cNvPr id="34" name="群組 33"/>
          <p:cNvGrpSpPr/>
          <p:nvPr/>
        </p:nvGrpSpPr>
        <p:grpSpPr>
          <a:xfrm>
            <a:off x="4683729" y="212305"/>
            <a:ext cx="3201170" cy="1212817"/>
            <a:chOff x="6185780" y="308356"/>
            <a:chExt cx="3201170" cy="1212817"/>
          </a:xfrm>
        </p:grpSpPr>
        <p:sp>
          <p:nvSpPr>
            <p:cNvPr id="38" name="圓角矩形 37"/>
            <p:cNvSpPr/>
            <p:nvPr/>
          </p:nvSpPr>
          <p:spPr>
            <a:xfrm>
              <a:off x="6185780" y="308356"/>
              <a:ext cx="3201170" cy="1212817"/>
            </a:xfrm>
            <a:prstGeom prst="roundRect">
              <a:avLst>
                <a:gd name="adj" fmla="val 10000"/>
              </a:avLst>
            </a:prstGeom>
            <a:solidFill>
              <a:sysClr val="window" lastClr="FFFFFF">
                <a:alpha val="90000"/>
                <a:hueOff val="0"/>
                <a:satOff val="0"/>
                <a:lumOff val="0"/>
                <a:alphaOff val="0"/>
              </a:sysClr>
            </a:solidFill>
            <a:ln w="25400" cap="flat" cmpd="sng" algn="ctr">
              <a:solidFill>
                <a:schemeClr val="accent3">
                  <a:lumMod val="60000"/>
                  <a:lumOff val="4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圓角矩形 5"/>
            <p:cNvSpPr txBox="1"/>
            <p:nvPr/>
          </p:nvSpPr>
          <p:spPr>
            <a:xfrm>
              <a:off x="6221302" y="352456"/>
              <a:ext cx="3130126" cy="1141773"/>
            </a:xfrm>
            <a:prstGeom prst="rect">
              <a:avLst/>
            </a:prstGeom>
            <a:ln>
              <a:solidFill>
                <a:schemeClr val="accent3">
                  <a:lumMod val="60000"/>
                  <a:lumOff val="4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a:solidFill>
                    <a:sysClr val="windowText" lastClr="000000">
                      <a:hueOff val="0"/>
                      <a:satOff val="0"/>
                      <a:lumOff val="0"/>
                      <a:alphaOff val="0"/>
                    </a:sysClr>
                  </a:solidFill>
                  <a:latin typeface="+mn-ea"/>
                  <a:cs typeface="+mn-cs"/>
                </a:rPr>
                <a:t>行政院</a:t>
              </a:r>
              <a:endParaRPr lang="en-US" altLang="zh-TW" sz="2600" b="1" kern="1200" dirty="0">
                <a:solidFill>
                  <a:sysClr val="windowText" lastClr="000000">
                    <a:hueOff val="0"/>
                    <a:satOff val="0"/>
                    <a:lumOff val="0"/>
                    <a:alphaOff val="0"/>
                  </a:sysClr>
                </a:solidFill>
                <a:latin typeface="+mn-ea"/>
                <a:cs typeface="+mn-cs"/>
              </a:endParaRPr>
            </a:p>
            <a:p>
              <a:pPr lvl="0" algn="ctr" defTabSz="1155700">
                <a:lnSpc>
                  <a:spcPct val="90000"/>
                </a:lnSpc>
                <a:spcBef>
                  <a:spcPct val="0"/>
                </a:spcBef>
                <a:spcAft>
                  <a:spcPct val="35000"/>
                </a:spcAft>
              </a:pPr>
              <a:r>
                <a:rPr lang="zh-TW" altLang="en-US" sz="2600" b="1" kern="1200" dirty="0">
                  <a:solidFill>
                    <a:sysClr val="windowText" lastClr="000000">
                      <a:hueOff val="0"/>
                      <a:satOff val="0"/>
                      <a:lumOff val="0"/>
                      <a:alphaOff val="0"/>
                    </a:sysClr>
                  </a:solidFill>
                  <a:latin typeface="+mn-ea"/>
                  <a:cs typeface="+mn-cs"/>
                </a:rPr>
                <a:t>新世代反毒策略</a:t>
              </a:r>
            </a:p>
          </p:txBody>
        </p:sp>
      </p:grpSp>
      <p:sp>
        <p:nvSpPr>
          <p:cNvPr id="13" name="任意多边形 9"/>
          <p:cNvSpPr/>
          <p:nvPr/>
        </p:nvSpPr>
        <p:spPr>
          <a:xfrm>
            <a:off x="4622514" y="2028392"/>
            <a:ext cx="3331892" cy="2987556"/>
          </a:xfrm>
          <a:custGeom>
            <a:avLst/>
            <a:gdLst>
              <a:gd name="connsiteX0" fmla="*/ 0 w 4108862"/>
              <a:gd name="connsiteY0" fmla="*/ 0 h 4108862"/>
              <a:gd name="connsiteX1" fmla="*/ 551527 w 4108862"/>
              <a:gd name="connsiteY1" fmla="*/ 0 h 4108862"/>
              <a:gd name="connsiteX2" fmla="*/ 686820 w 4108862"/>
              <a:gd name="connsiteY2" fmla="*/ 65174 h 4108862"/>
              <a:gd name="connsiteX3" fmla="*/ 2004348 w 4108862"/>
              <a:gd name="connsiteY3" fmla="*/ 331171 h 4108862"/>
              <a:gd name="connsiteX4" fmla="*/ 3321876 w 4108862"/>
              <a:gd name="connsiteY4" fmla="*/ 65174 h 4108862"/>
              <a:gd name="connsiteX5" fmla="*/ 3457169 w 4108862"/>
              <a:gd name="connsiteY5" fmla="*/ 0 h 4108862"/>
              <a:gd name="connsiteX6" fmla="*/ 4108862 w 4108862"/>
              <a:gd name="connsiteY6" fmla="*/ 0 h 4108862"/>
              <a:gd name="connsiteX7" fmla="*/ 4108862 w 4108862"/>
              <a:gd name="connsiteY7" fmla="*/ 528334 h 4108862"/>
              <a:gd name="connsiteX8" fmla="*/ 4008389 w 4108862"/>
              <a:gd name="connsiteY8" fmla="*/ 736903 h 4108862"/>
              <a:gd name="connsiteX9" fmla="*/ 3742392 w 4108862"/>
              <a:gd name="connsiteY9" fmla="*/ 2054431 h 4108862"/>
              <a:gd name="connsiteX10" fmla="*/ 4008389 w 4108862"/>
              <a:gd name="connsiteY10" fmla="*/ 3371959 h 4108862"/>
              <a:gd name="connsiteX11" fmla="*/ 4108862 w 4108862"/>
              <a:gd name="connsiteY11" fmla="*/ 3580528 h 4108862"/>
              <a:gd name="connsiteX12" fmla="*/ 4108862 w 4108862"/>
              <a:gd name="connsiteY12" fmla="*/ 4108862 h 4108862"/>
              <a:gd name="connsiteX13" fmla="*/ 3568871 w 4108862"/>
              <a:gd name="connsiteY13" fmla="*/ 4108862 h 4108862"/>
              <a:gd name="connsiteX14" fmla="*/ 3321876 w 4108862"/>
              <a:gd name="connsiteY14" fmla="*/ 3989878 h 4108862"/>
              <a:gd name="connsiteX15" fmla="*/ 2004348 w 4108862"/>
              <a:gd name="connsiteY15" fmla="*/ 3723881 h 4108862"/>
              <a:gd name="connsiteX16" fmla="*/ 686820 w 4108862"/>
              <a:gd name="connsiteY16" fmla="*/ 3989878 h 4108862"/>
              <a:gd name="connsiteX17" fmla="*/ 439825 w 4108862"/>
              <a:gd name="connsiteY17" fmla="*/ 4108862 h 4108862"/>
              <a:gd name="connsiteX18" fmla="*/ 0 w 4108862"/>
              <a:gd name="connsiteY18" fmla="*/ 4108862 h 4108862"/>
              <a:gd name="connsiteX19" fmla="*/ 0 w 4108862"/>
              <a:gd name="connsiteY19" fmla="*/ 3588761 h 4108862"/>
              <a:gd name="connsiteX20" fmla="*/ 109224 w 4108862"/>
              <a:gd name="connsiteY20" fmla="*/ 3362026 h 4108862"/>
              <a:gd name="connsiteX21" fmla="*/ 375221 w 4108862"/>
              <a:gd name="connsiteY21" fmla="*/ 2044498 h 4108862"/>
              <a:gd name="connsiteX22" fmla="*/ 109224 w 4108862"/>
              <a:gd name="connsiteY22" fmla="*/ 726970 h 4108862"/>
              <a:gd name="connsiteX23" fmla="*/ 0 w 4108862"/>
              <a:gd name="connsiteY23" fmla="*/ 500235 h 4108862"/>
              <a:gd name="connsiteX24" fmla="*/ 0 w 4108862"/>
              <a:gd name="connsiteY24" fmla="*/ 0 h 4108862"/>
              <a:gd name="connsiteX25" fmla="*/ 2054431 w 4108862"/>
              <a:gd name="connsiteY25" fmla="*/ 586280 h 4108862"/>
              <a:gd name="connsiteX26" fmla="*/ 586280 w 4108862"/>
              <a:gd name="connsiteY26" fmla="*/ 2054431 h 4108862"/>
              <a:gd name="connsiteX27" fmla="*/ 2054431 w 4108862"/>
              <a:gd name="connsiteY27" fmla="*/ 3522582 h 4108862"/>
              <a:gd name="connsiteX28" fmla="*/ 3522582 w 4108862"/>
              <a:gd name="connsiteY28" fmla="*/ 2054431 h 4108862"/>
              <a:gd name="connsiteX29" fmla="*/ 2054431 w 4108862"/>
              <a:gd name="connsiteY29" fmla="*/ 586280 h 410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08862" h="4108862">
                <a:moveTo>
                  <a:pt x="0" y="0"/>
                </a:moveTo>
                <a:lnTo>
                  <a:pt x="551527" y="0"/>
                </a:lnTo>
                <a:lnTo>
                  <a:pt x="686820" y="65174"/>
                </a:lnTo>
                <a:cubicBezTo>
                  <a:pt x="1091775" y="236456"/>
                  <a:pt x="1537001" y="331171"/>
                  <a:pt x="2004348" y="331171"/>
                </a:cubicBezTo>
                <a:cubicBezTo>
                  <a:pt x="2471695" y="331171"/>
                  <a:pt x="2916921" y="236456"/>
                  <a:pt x="3321876" y="65174"/>
                </a:cubicBezTo>
                <a:lnTo>
                  <a:pt x="3457169" y="0"/>
                </a:lnTo>
                <a:lnTo>
                  <a:pt x="4108862" y="0"/>
                </a:lnTo>
                <a:lnTo>
                  <a:pt x="4108862" y="528334"/>
                </a:lnTo>
                <a:lnTo>
                  <a:pt x="4008389" y="736903"/>
                </a:lnTo>
                <a:cubicBezTo>
                  <a:pt x="3837107" y="1141858"/>
                  <a:pt x="3742392" y="1587084"/>
                  <a:pt x="3742392" y="2054431"/>
                </a:cubicBezTo>
                <a:cubicBezTo>
                  <a:pt x="3742392" y="2521778"/>
                  <a:pt x="3837107" y="2967003"/>
                  <a:pt x="4008389" y="3371959"/>
                </a:cubicBezTo>
                <a:lnTo>
                  <a:pt x="4108862" y="3580528"/>
                </a:lnTo>
                <a:lnTo>
                  <a:pt x="4108862" y="4108862"/>
                </a:lnTo>
                <a:lnTo>
                  <a:pt x="3568871" y="4108862"/>
                </a:lnTo>
                <a:lnTo>
                  <a:pt x="3321876" y="3989878"/>
                </a:lnTo>
                <a:cubicBezTo>
                  <a:pt x="2916921" y="3818596"/>
                  <a:pt x="2471695" y="3723881"/>
                  <a:pt x="2004348" y="3723881"/>
                </a:cubicBezTo>
                <a:cubicBezTo>
                  <a:pt x="1537001" y="3723881"/>
                  <a:pt x="1091775" y="3818596"/>
                  <a:pt x="686820" y="3989878"/>
                </a:cubicBezTo>
                <a:lnTo>
                  <a:pt x="439825" y="4108862"/>
                </a:lnTo>
                <a:lnTo>
                  <a:pt x="0" y="4108862"/>
                </a:lnTo>
                <a:lnTo>
                  <a:pt x="0" y="3588761"/>
                </a:lnTo>
                <a:lnTo>
                  <a:pt x="109224" y="3362026"/>
                </a:lnTo>
                <a:cubicBezTo>
                  <a:pt x="280506" y="2957071"/>
                  <a:pt x="375221" y="2511845"/>
                  <a:pt x="375221" y="2044498"/>
                </a:cubicBezTo>
                <a:cubicBezTo>
                  <a:pt x="375221" y="1577151"/>
                  <a:pt x="280506" y="1131925"/>
                  <a:pt x="109224" y="726970"/>
                </a:cubicBezTo>
                <a:lnTo>
                  <a:pt x="0" y="500235"/>
                </a:lnTo>
                <a:lnTo>
                  <a:pt x="0" y="0"/>
                </a:lnTo>
                <a:close/>
                <a:moveTo>
                  <a:pt x="2054431" y="586280"/>
                </a:moveTo>
                <a:cubicBezTo>
                  <a:pt x="1243594" y="586280"/>
                  <a:pt x="586280" y="1243594"/>
                  <a:pt x="586280" y="2054431"/>
                </a:cubicBezTo>
                <a:cubicBezTo>
                  <a:pt x="586280" y="2865268"/>
                  <a:pt x="1243594" y="3522582"/>
                  <a:pt x="2054431" y="3522582"/>
                </a:cubicBezTo>
                <a:cubicBezTo>
                  <a:pt x="2865268" y="3522582"/>
                  <a:pt x="3522582" y="2865268"/>
                  <a:pt x="3522582" y="2054431"/>
                </a:cubicBezTo>
                <a:cubicBezTo>
                  <a:pt x="3522582" y="1243594"/>
                  <a:pt x="2865268" y="586280"/>
                  <a:pt x="2054431" y="586280"/>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0"/>
          <p:cNvSpPr/>
          <p:nvPr/>
        </p:nvSpPr>
        <p:spPr>
          <a:xfrm>
            <a:off x="3712046" y="4625923"/>
            <a:ext cx="1419633" cy="1419633"/>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1"/>
          <p:cNvSpPr/>
          <p:nvPr/>
        </p:nvSpPr>
        <p:spPr>
          <a:xfrm>
            <a:off x="7410758" y="1493472"/>
            <a:ext cx="1419633" cy="1419633"/>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3"/>
          <p:cNvSpPr/>
          <p:nvPr/>
        </p:nvSpPr>
        <p:spPr>
          <a:xfrm>
            <a:off x="7349859" y="4449901"/>
            <a:ext cx="1419633" cy="1419633"/>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8"/>
          <p:cNvSpPr/>
          <p:nvPr/>
        </p:nvSpPr>
        <p:spPr>
          <a:xfrm>
            <a:off x="5406151" y="2572654"/>
            <a:ext cx="1662764" cy="1662764"/>
          </a:xfrm>
          <a:prstGeom prst="ellipse">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600992" y="2372984"/>
            <a:ext cx="3772737" cy="861774"/>
          </a:xfrm>
          <a:prstGeom prst="rect">
            <a:avLst/>
          </a:prstGeom>
        </p:spPr>
        <p:txBody>
          <a:bodyPr wrap="square">
            <a:spAutoFit/>
          </a:bodyPr>
          <a:lstStyle/>
          <a:p>
            <a:pPr>
              <a:lnSpc>
                <a:spcPts val="3000"/>
              </a:lnSpc>
            </a:pPr>
            <a:r>
              <a:rPr lang="zh-TW" altLang="en-US" sz="2800" dirty="0">
                <a:solidFill>
                  <a:srgbClr val="18478F"/>
                </a:solidFill>
                <a:effectLst>
                  <a:outerShdw blurRad="38100" dist="38100" dir="2700000" algn="tl">
                    <a:srgbClr val="000000">
                      <a:alpha val="43137"/>
                    </a:srgbClr>
                  </a:outerShdw>
                </a:effectLst>
                <a:latin typeface="+mn-ea"/>
                <a:cs typeface="Open Sans" panose="020B0606030504020204" pitchFamily="34" charset="0"/>
              </a:rPr>
              <a:t>衛福部食藥署</a:t>
            </a:r>
            <a:endParaRPr lang="en-US" altLang="zh-TW" sz="2800" dirty="0">
              <a:solidFill>
                <a:srgbClr val="18478F"/>
              </a:solidFill>
              <a:effectLst>
                <a:outerShdw blurRad="38100" dist="38100" dir="2700000" algn="tl">
                  <a:srgbClr val="000000">
                    <a:alpha val="43137"/>
                  </a:srgbClr>
                </a:outerShdw>
              </a:effectLst>
              <a:latin typeface="+mn-ea"/>
              <a:cs typeface="Open Sans" panose="020B0606030504020204" pitchFamily="34" charset="0"/>
            </a:endParaRPr>
          </a:p>
          <a:p>
            <a:pPr>
              <a:lnSpc>
                <a:spcPts val="3000"/>
              </a:lnSpc>
            </a:pPr>
            <a:r>
              <a:rPr lang="zh-TW" alt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rPr>
              <a:t>監控藥物濫用及管控毒品先驅原料</a:t>
            </a:r>
            <a:endParaRPr 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endParaRPr>
          </a:p>
        </p:txBody>
      </p:sp>
      <p:sp>
        <p:nvSpPr>
          <p:cNvPr id="45" name="椭圆 10"/>
          <p:cNvSpPr/>
          <p:nvPr/>
        </p:nvSpPr>
        <p:spPr>
          <a:xfrm>
            <a:off x="3592042" y="1582967"/>
            <a:ext cx="1419633" cy="1419633"/>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îśḻîďé"/>
          <p:cNvSpPr/>
          <p:nvPr/>
        </p:nvSpPr>
        <p:spPr>
          <a:xfrm>
            <a:off x="3481517" y="6259441"/>
            <a:ext cx="5865683" cy="569064"/>
          </a:xfrm>
          <a:prstGeom prst="rect">
            <a:avLst/>
          </a:prstGeom>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algn="ctr"/>
            <a:r>
              <a:rPr lang="zh-TW" altLang="en-US" sz="2800" dirty="0"/>
              <a:t>各地方政府毒品危害防制中心</a:t>
            </a:r>
            <a:endParaRPr sz="2800" dirty="0"/>
          </a:p>
        </p:txBody>
      </p:sp>
      <p:sp>
        <p:nvSpPr>
          <p:cNvPr id="47" name="文本框 28"/>
          <p:cNvSpPr txBox="1"/>
          <p:nvPr/>
        </p:nvSpPr>
        <p:spPr>
          <a:xfrm>
            <a:off x="7615549" y="1944791"/>
            <a:ext cx="1168599"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solidFill>
                  <a:srgbClr val="FF0000"/>
                </a:solidFill>
              </a:rPr>
              <a:t>驗</a:t>
            </a:r>
            <a:r>
              <a:rPr lang="zh-TW" altLang="en-US" sz="3200" dirty="0">
                <a:solidFill>
                  <a:schemeClr val="bg1"/>
                </a:solidFill>
              </a:rPr>
              <a:t>毒</a:t>
            </a:r>
            <a:endParaRPr lang="zh-CN" altLang="en-US" sz="3200" dirty="0">
              <a:solidFill>
                <a:schemeClr val="bg1"/>
              </a:solidFill>
            </a:endParaRPr>
          </a:p>
        </p:txBody>
      </p:sp>
      <p:sp>
        <p:nvSpPr>
          <p:cNvPr id="48" name="文本框 28"/>
          <p:cNvSpPr txBox="1"/>
          <p:nvPr/>
        </p:nvSpPr>
        <p:spPr>
          <a:xfrm>
            <a:off x="3926372" y="5182166"/>
            <a:ext cx="1097565"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solidFill>
                  <a:srgbClr val="FF0000"/>
                </a:solidFill>
              </a:rPr>
              <a:t>識</a:t>
            </a:r>
            <a:r>
              <a:rPr lang="zh-TW" altLang="en-US" sz="3200" dirty="0">
                <a:solidFill>
                  <a:schemeClr val="bg1"/>
                </a:solidFill>
              </a:rPr>
              <a:t>毒</a:t>
            </a:r>
            <a:endParaRPr lang="zh-CN" altLang="en-US" sz="3200" dirty="0">
              <a:solidFill>
                <a:schemeClr val="bg1"/>
              </a:solidFill>
            </a:endParaRPr>
          </a:p>
        </p:txBody>
      </p:sp>
      <p:sp>
        <p:nvSpPr>
          <p:cNvPr id="49" name="文本框 28"/>
          <p:cNvSpPr txBox="1"/>
          <p:nvPr/>
        </p:nvSpPr>
        <p:spPr>
          <a:xfrm>
            <a:off x="5727289" y="2918497"/>
            <a:ext cx="1097565" cy="1077218"/>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solidFill>
                  <a:schemeClr val="bg1"/>
                </a:solidFill>
              </a:rPr>
              <a:t>綜合規劃</a:t>
            </a:r>
            <a:endParaRPr lang="zh-CN" altLang="en-US" sz="3200" dirty="0">
              <a:solidFill>
                <a:schemeClr val="bg1"/>
              </a:solidFill>
            </a:endParaRPr>
          </a:p>
        </p:txBody>
      </p:sp>
      <p:sp>
        <p:nvSpPr>
          <p:cNvPr id="50" name="文本框 28"/>
          <p:cNvSpPr txBox="1"/>
          <p:nvPr/>
        </p:nvSpPr>
        <p:spPr>
          <a:xfrm>
            <a:off x="7580754" y="4998376"/>
            <a:ext cx="1097565"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solidFill>
                  <a:srgbClr val="FF0000"/>
                </a:solidFill>
              </a:rPr>
              <a:t>戒</a:t>
            </a:r>
            <a:r>
              <a:rPr lang="zh-TW" altLang="en-US" sz="3200" dirty="0">
                <a:solidFill>
                  <a:schemeClr val="bg1"/>
                </a:solidFill>
              </a:rPr>
              <a:t>毒</a:t>
            </a:r>
            <a:endParaRPr lang="zh-CN" altLang="en-US" sz="3200" dirty="0">
              <a:solidFill>
                <a:schemeClr val="bg1"/>
              </a:solidFill>
            </a:endParaRPr>
          </a:p>
        </p:txBody>
      </p:sp>
      <p:sp>
        <p:nvSpPr>
          <p:cNvPr id="51" name="文本框 28"/>
          <p:cNvSpPr txBox="1"/>
          <p:nvPr/>
        </p:nvSpPr>
        <p:spPr>
          <a:xfrm>
            <a:off x="3774450" y="2015031"/>
            <a:ext cx="1097565"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solidFill>
                  <a:srgbClr val="FF0000"/>
                </a:solidFill>
              </a:rPr>
              <a:t>緝</a:t>
            </a:r>
            <a:r>
              <a:rPr lang="zh-TW" altLang="en-US" sz="3200" dirty="0">
                <a:solidFill>
                  <a:schemeClr val="bg1"/>
                </a:solidFill>
              </a:rPr>
              <a:t>毒</a:t>
            </a:r>
            <a:endParaRPr lang="zh-CN" altLang="en-US" sz="3200" dirty="0">
              <a:solidFill>
                <a:schemeClr val="bg1"/>
              </a:solidFill>
            </a:endParaRPr>
          </a:p>
        </p:txBody>
      </p:sp>
      <p:sp>
        <p:nvSpPr>
          <p:cNvPr id="5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417707" y="4128248"/>
            <a:ext cx="3772737" cy="1031051"/>
          </a:xfrm>
          <a:prstGeom prst="rect">
            <a:avLst/>
          </a:prstGeom>
        </p:spPr>
        <p:txBody>
          <a:bodyPr wrap="square">
            <a:spAutoFit/>
          </a:bodyPr>
          <a:lstStyle/>
          <a:p>
            <a:pPr algn="ctr">
              <a:lnSpc>
                <a:spcPts val="3000"/>
              </a:lnSpc>
            </a:pPr>
            <a:r>
              <a:rPr lang="zh-TW" altLang="en-US" sz="2800" dirty="0">
                <a:solidFill>
                  <a:srgbClr val="18478F"/>
                </a:solidFill>
                <a:effectLst>
                  <a:outerShdw blurRad="38100" dist="38100" dir="2700000" algn="tl">
                    <a:srgbClr val="000000">
                      <a:alpha val="43137"/>
                    </a:srgbClr>
                  </a:outerShdw>
                </a:effectLst>
                <a:latin typeface="+mn-ea"/>
                <a:cs typeface="Open Sans" panose="020B0606030504020204" pitchFamily="34" charset="0"/>
              </a:rPr>
              <a:t>法務部</a:t>
            </a:r>
            <a:endParaRPr lang="en-US" altLang="zh-TW" sz="2800" dirty="0">
              <a:solidFill>
                <a:srgbClr val="18478F"/>
              </a:solidFill>
              <a:effectLst>
                <a:outerShdw blurRad="38100" dist="38100" dir="2700000" algn="tl">
                  <a:srgbClr val="000000">
                    <a:alpha val="43137"/>
                  </a:srgbClr>
                </a:outerShdw>
              </a:effectLst>
              <a:latin typeface="+mn-ea"/>
              <a:cs typeface="Open Sans" panose="020B0606030504020204" pitchFamily="34" charset="0"/>
            </a:endParaRPr>
          </a:p>
          <a:p>
            <a:pPr algn="ctr"/>
            <a:r>
              <a:rPr lang="zh-TW" alt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rPr>
              <a:t>政策規劃及</a:t>
            </a:r>
            <a:endParaRPr lang="en-US" altLang="zh-TW"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endParaRPr>
          </a:p>
          <a:p>
            <a:pPr algn="ctr"/>
            <a:r>
              <a:rPr lang="zh-TW" alt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rPr>
              <a:t>修法配套</a:t>
            </a:r>
            <a:endParaRPr lang="en-US" altLang="zh-TW"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endParaRPr>
          </a:p>
        </p:txBody>
      </p:sp>
      <p:sp>
        <p:nvSpPr>
          <p:cNvPr id="5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669238" y="5368172"/>
            <a:ext cx="3772737" cy="861774"/>
          </a:xfrm>
          <a:prstGeom prst="rect">
            <a:avLst/>
          </a:prstGeom>
        </p:spPr>
        <p:txBody>
          <a:bodyPr wrap="square">
            <a:spAutoFit/>
          </a:bodyPr>
          <a:lstStyle/>
          <a:p>
            <a:pPr>
              <a:lnSpc>
                <a:spcPts val="3000"/>
              </a:lnSpc>
            </a:pPr>
            <a:r>
              <a:rPr lang="zh-TW" altLang="en-US" sz="2800" dirty="0">
                <a:solidFill>
                  <a:srgbClr val="18478F"/>
                </a:solidFill>
                <a:effectLst>
                  <a:outerShdw blurRad="38100" dist="38100" dir="2700000" algn="tl">
                    <a:srgbClr val="000000">
                      <a:alpha val="43137"/>
                    </a:srgbClr>
                  </a:outerShdw>
                </a:effectLst>
                <a:latin typeface="+mn-ea"/>
                <a:cs typeface="Open Sans" panose="020B0606030504020204" pitchFamily="34" charset="0"/>
              </a:rPr>
              <a:t>衛福部</a:t>
            </a:r>
            <a:endParaRPr lang="en-US" altLang="zh-TW" sz="2800" dirty="0">
              <a:solidFill>
                <a:srgbClr val="18478F"/>
              </a:solidFill>
              <a:effectLst>
                <a:outerShdw blurRad="38100" dist="38100" dir="2700000" algn="tl">
                  <a:srgbClr val="000000">
                    <a:alpha val="43137"/>
                  </a:srgbClr>
                </a:outerShdw>
              </a:effectLst>
              <a:latin typeface="+mn-ea"/>
              <a:cs typeface="Open Sans" panose="020B0606030504020204" pitchFamily="34" charset="0"/>
            </a:endParaRPr>
          </a:p>
          <a:p>
            <a:pPr>
              <a:lnSpc>
                <a:spcPts val="3000"/>
              </a:lnSpc>
            </a:pPr>
            <a:r>
              <a:rPr lang="zh-TW" alt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rPr>
              <a:t>減少再次施用毒品者</a:t>
            </a:r>
            <a:endParaRPr 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endParaRPr>
          </a:p>
        </p:txBody>
      </p:sp>
      <p:sp>
        <p:nvSpPr>
          <p:cNvPr id="5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01038" y="5418157"/>
            <a:ext cx="3772737" cy="861774"/>
          </a:xfrm>
          <a:prstGeom prst="rect">
            <a:avLst/>
          </a:prstGeom>
        </p:spPr>
        <p:txBody>
          <a:bodyPr wrap="square">
            <a:spAutoFit/>
          </a:bodyPr>
          <a:lstStyle/>
          <a:p>
            <a:pPr algn="r">
              <a:lnSpc>
                <a:spcPts val="3000"/>
              </a:lnSpc>
            </a:pPr>
            <a:r>
              <a:rPr lang="zh-TW" altLang="en-US" sz="2800" dirty="0">
                <a:solidFill>
                  <a:srgbClr val="18478F"/>
                </a:solidFill>
                <a:effectLst>
                  <a:outerShdw blurRad="38100" dist="38100" dir="2700000" algn="tl">
                    <a:srgbClr val="000000">
                      <a:alpha val="43137"/>
                    </a:srgbClr>
                  </a:outerShdw>
                </a:effectLst>
                <a:latin typeface="+mn-ea"/>
                <a:cs typeface="Open Sans" panose="020B0606030504020204" pitchFamily="34" charset="0"/>
              </a:rPr>
              <a:t>教育部</a:t>
            </a:r>
            <a:endParaRPr lang="en-US" altLang="zh-TW" sz="2800" dirty="0">
              <a:solidFill>
                <a:srgbClr val="18478F"/>
              </a:solidFill>
              <a:effectLst>
                <a:outerShdw blurRad="38100" dist="38100" dir="2700000" algn="tl">
                  <a:srgbClr val="000000">
                    <a:alpha val="43137"/>
                  </a:srgbClr>
                </a:outerShdw>
              </a:effectLst>
              <a:latin typeface="+mn-ea"/>
              <a:cs typeface="Open Sans" panose="020B0606030504020204" pitchFamily="34" charset="0"/>
            </a:endParaRPr>
          </a:p>
          <a:p>
            <a:pPr algn="r">
              <a:lnSpc>
                <a:spcPts val="3000"/>
              </a:lnSpc>
            </a:pPr>
            <a:r>
              <a:rPr lang="zh-TW" alt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rPr>
              <a:t>減少初次施用毒品者</a:t>
            </a:r>
            <a:endParaRPr 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endParaRPr>
          </a:p>
        </p:txBody>
      </p:sp>
      <p:sp>
        <p:nvSpPr>
          <p:cNvPr id="5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0691" y="2428296"/>
            <a:ext cx="3772737" cy="820546"/>
          </a:xfrm>
          <a:prstGeom prst="rect">
            <a:avLst/>
          </a:prstGeom>
        </p:spPr>
        <p:txBody>
          <a:bodyPr wrap="square">
            <a:spAutoFit/>
          </a:bodyPr>
          <a:lstStyle/>
          <a:p>
            <a:pPr algn="r">
              <a:lnSpc>
                <a:spcPts val="3000"/>
              </a:lnSpc>
            </a:pPr>
            <a:r>
              <a:rPr lang="zh-TW" altLang="en-US" sz="2800" dirty="0">
                <a:solidFill>
                  <a:srgbClr val="18478F"/>
                </a:solidFill>
                <a:effectLst>
                  <a:outerShdw blurRad="38100" dist="38100" dir="2700000" algn="tl">
                    <a:srgbClr val="000000">
                      <a:alpha val="43137"/>
                    </a:srgbClr>
                  </a:outerShdw>
                </a:effectLst>
                <a:latin typeface="+mn-ea"/>
                <a:cs typeface="Open Sans" panose="020B0606030504020204" pitchFamily="34" charset="0"/>
              </a:rPr>
              <a:t>法務部</a:t>
            </a:r>
            <a:endParaRPr lang="en-US" altLang="zh-TW" sz="2800" dirty="0">
              <a:solidFill>
                <a:srgbClr val="18478F"/>
              </a:solidFill>
              <a:effectLst>
                <a:outerShdw blurRad="38100" dist="38100" dir="2700000" algn="tl">
                  <a:srgbClr val="000000">
                    <a:alpha val="43137"/>
                  </a:srgbClr>
                </a:outerShdw>
              </a:effectLst>
              <a:latin typeface="+mn-ea"/>
              <a:cs typeface="Open Sans" panose="020B0606030504020204" pitchFamily="34" charset="0"/>
            </a:endParaRPr>
          </a:p>
          <a:p>
            <a:pPr algn="r">
              <a:lnSpc>
                <a:spcPts val="3000"/>
              </a:lnSpc>
            </a:pPr>
            <a:r>
              <a:rPr lang="zh-TW" alt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rPr>
              <a:t>查緝境內外毒品供給</a:t>
            </a:r>
            <a:endParaRPr lang="en-US" dirty="0">
              <a:solidFill>
                <a:schemeClr val="tx1">
                  <a:lumMod val="50000"/>
                  <a:lumOff val="50000"/>
                </a:schemeClr>
              </a:solidFill>
              <a:effectLst>
                <a:outerShdw blurRad="38100" dist="38100" dir="2700000" algn="tl">
                  <a:srgbClr val="000000">
                    <a:alpha val="43137"/>
                  </a:srgbClr>
                </a:outerShdw>
              </a:effectLst>
              <a:latin typeface="+mn-ea"/>
              <a:cs typeface="Open Sans" panose="020B0606030504020204" pitchFamily="34" charset="0"/>
            </a:endParaRPr>
          </a:p>
        </p:txBody>
      </p:sp>
      <p:grpSp>
        <p:nvGrpSpPr>
          <p:cNvPr id="57" name="组合 35"/>
          <p:cNvGrpSpPr/>
          <p:nvPr/>
        </p:nvGrpSpPr>
        <p:grpSpPr>
          <a:xfrm>
            <a:off x="10878584" y="1834103"/>
            <a:ext cx="1249077" cy="930651"/>
            <a:chOff x="328613" y="4324350"/>
            <a:chExt cx="1841500" cy="1306513"/>
          </a:xfrm>
        </p:grpSpPr>
        <p:sp>
          <p:nvSpPr>
            <p:cNvPr id="58" name="Freeform 14"/>
            <p:cNvSpPr>
              <a:spLocks/>
            </p:cNvSpPr>
            <p:nvPr/>
          </p:nvSpPr>
          <p:spPr bwMode="auto">
            <a:xfrm>
              <a:off x="328613" y="5019675"/>
              <a:ext cx="1385887" cy="611188"/>
            </a:xfrm>
            <a:custGeom>
              <a:avLst/>
              <a:gdLst>
                <a:gd name="T0" fmla="*/ 804 w 873"/>
                <a:gd name="T1" fmla="*/ 281 h 385"/>
                <a:gd name="T2" fmla="*/ 804 w 873"/>
                <a:gd name="T3" fmla="*/ 281 h 385"/>
                <a:gd name="T4" fmla="*/ 779 w 873"/>
                <a:gd name="T5" fmla="*/ 279 h 385"/>
                <a:gd name="T6" fmla="*/ 779 w 873"/>
                <a:gd name="T7" fmla="*/ 279 h 385"/>
                <a:gd name="T8" fmla="*/ 750 w 873"/>
                <a:gd name="T9" fmla="*/ 277 h 385"/>
                <a:gd name="T10" fmla="*/ 721 w 873"/>
                <a:gd name="T11" fmla="*/ 268 h 385"/>
                <a:gd name="T12" fmla="*/ 694 w 873"/>
                <a:gd name="T13" fmla="*/ 260 h 385"/>
                <a:gd name="T14" fmla="*/ 667 w 873"/>
                <a:gd name="T15" fmla="*/ 247 h 385"/>
                <a:gd name="T16" fmla="*/ 642 w 873"/>
                <a:gd name="T17" fmla="*/ 233 h 385"/>
                <a:gd name="T18" fmla="*/ 617 w 873"/>
                <a:gd name="T19" fmla="*/ 214 h 385"/>
                <a:gd name="T20" fmla="*/ 596 w 873"/>
                <a:gd name="T21" fmla="*/ 195 h 385"/>
                <a:gd name="T22" fmla="*/ 575 w 873"/>
                <a:gd name="T23" fmla="*/ 172 h 385"/>
                <a:gd name="T24" fmla="*/ 575 w 873"/>
                <a:gd name="T25" fmla="*/ 172 h 385"/>
                <a:gd name="T26" fmla="*/ 554 w 873"/>
                <a:gd name="T27" fmla="*/ 147 h 385"/>
                <a:gd name="T28" fmla="*/ 537 w 873"/>
                <a:gd name="T29" fmla="*/ 118 h 385"/>
                <a:gd name="T30" fmla="*/ 525 w 873"/>
                <a:gd name="T31" fmla="*/ 89 h 385"/>
                <a:gd name="T32" fmla="*/ 515 w 873"/>
                <a:gd name="T33" fmla="*/ 58 h 385"/>
                <a:gd name="T34" fmla="*/ 435 w 873"/>
                <a:gd name="T35" fmla="*/ 147 h 385"/>
                <a:gd name="T36" fmla="*/ 308 w 873"/>
                <a:gd name="T37" fmla="*/ 0 h 385"/>
                <a:gd name="T38" fmla="*/ 308 w 873"/>
                <a:gd name="T39" fmla="*/ 0 h 385"/>
                <a:gd name="T40" fmla="*/ 279 w 873"/>
                <a:gd name="T41" fmla="*/ 12 h 385"/>
                <a:gd name="T42" fmla="*/ 250 w 873"/>
                <a:gd name="T43" fmla="*/ 25 h 385"/>
                <a:gd name="T44" fmla="*/ 223 w 873"/>
                <a:gd name="T45" fmla="*/ 39 h 385"/>
                <a:gd name="T46" fmla="*/ 198 w 873"/>
                <a:gd name="T47" fmla="*/ 58 h 385"/>
                <a:gd name="T48" fmla="*/ 173 w 873"/>
                <a:gd name="T49" fmla="*/ 77 h 385"/>
                <a:gd name="T50" fmla="*/ 150 w 873"/>
                <a:gd name="T51" fmla="*/ 97 h 385"/>
                <a:gd name="T52" fmla="*/ 127 w 873"/>
                <a:gd name="T53" fmla="*/ 120 h 385"/>
                <a:gd name="T54" fmla="*/ 106 w 873"/>
                <a:gd name="T55" fmla="*/ 143 h 385"/>
                <a:gd name="T56" fmla="*/ 87 w 873"/>
                <a:gd name="T57" fmla="*/ 170 h 385"/>
                <a:gd name="T58" fmla="*/ 69 w 873"/>
                <a:gd name="T59" fmla="*/ 197 h 385"/>
                <a:gd name="T60" fmla="*/ 52 w 873"/>
                <a:gd name="T61" fmla="*/ 225 h 385"/>
                <a:gd name="T62" fmla="*/ 40 w 873"/>
                <a:gd name="T63" fmla="*/ 256 h 385"/>
                <a:gd name="T64" fmla="*/ 27 w 873"/>
                <a:gd name="T65" fmla="*/ 285 h 385"/>
                <a:gd name="T66" fmla="*/ 15 w 873"/>
                <a:gd name="T67" fmla="*/ 318 h 385"/>
                <a:gd name="T68" fmla="*/ 6 w 873"/>
                <a:gd name="T69" fmla="*/ 352 h 385"/>
                <a:gd name="T70" fmla="*/ 0 w 873"/>
                <a:gd name="T71" fmla="*/ 385 h 385"/>
                <a:gd name="T72" fmla="*/ 873 w 873"/>
                <a:gd name="T73" fmla="*/ 385 h 385"/>
                <a:gd name="T74" fmla="*/ 873 w 873"/>
                <a:gd name="T75" fmla="*/ 385 h 385"/>
                <a:gd name="T76" fmla="*/ 867 w 873"/>
                <a:gd name="T77" fmla="*/ 358 h 385"/>
                <a:gd name="T78" fmla="*/ 860 w 873"/>
                <a:gd name="T79" fmla="*/ 331 h 385"/>
                <a:gd name="T80" fmla="*/ 852 w 873"/>
                <a:gd name="T81" fmla="*/ 304 h 385"/>
                <a:gd name="T82" fmla="*/ 844 w 873"/>
                <a:gd name="T83" fmla="*/ 279 h 385"/>
                <a:gd name="T84" fmla="*/ 844 w 873"/>
                <a:gd name="T85" fmla="*/ 279 h 385"/>
                <a:gd name="T86" fmla="*/ 823 w 873"/>
                <a:gd name="T87" fmla="*/ 281 h 385"/>
                <a:gd name="T88" fmla="*/ 804 w 873"/>
                <a:gd name="T89" fmla="*/ 281 h 385"/>
                <a:gd name="T90" fmla="*/ 804 w 873"/>
                <a:gd name="T91" fmla="*/ 28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3" h="385">
                  <a:moveTo>
                    <a:pt x="804" y="281"/>
                  </a:moveTo>
                  <a:lnTo>
                    <a:pt x="804" y="281"/>
                  </a:lnTo>
                  <a:lnTo>
                    <a:pt x="779" y="279"/>
                  </a:lnTo>
                  <a:lnTo>
                    <a:pt x="779" y="279"/>
                  </a:lnTo>
                  <a:lnTo>
                    <a:pt x="750" y="277"/>
                  </a:lnTo>
                  <a:lnTo>
                    <a:pt x="721" y="268"/>
                  </a:lnTo>
                  <a:lnTo>
                    <a:pt x="694" y="260"/>
                  </a:lnTo>
                  <a:lnTo>
                    <a:pt x="667" y="247"/>
                  </a:lnTo>
                  <a:lnTo>
                    <a:pt x="642" y="233"/>
                  </a:lnTo>
                  <a:lnTo>
                    <a:pt x="617" y="214"/>
                  </a:lnTo>
                  <a:lnTo>
                    <a:pt x="596" y="195"/>
                  </a:lnTo>
                  <a:lnTo>
                    <a:pt x="575" y="172"/>
                  </a:lnTo>
                  <a:lnTo>
                    <a:pt x="575" y="172"/>
                  </a:lnTo>
                  <a:lnTo>
                    <a:pt x="554" y="147"/>
                  </a:lnTo>
                  <a:lnTo>
                    <a:pt x="537" y="118"/>
                  </a:lnTo>
                  <a:lnTo>
                    <a:pt x="525" y="89"/>
                  </a:lnTo>
                  <a:lnTo>
                    <a:pt x="515" y="58"/>
                  </a:lnTo>
                  <a:lnTo>
                    <a:pt x="435" y="147"/>
                  </a:lnTo>
                  <a:lnTo>
                    <a:pt x="308" y="0"/>
                  </a:lnTo>
                  <a:lnTo>
                    <a:pt x="308" y="0"/>
                  </a:lnTo>
                  <a:lnTo>
                    <a:pt x="279" y="12"/>
                  </a:lnTo>
                  <a:lnTo>
                    <a:pt x="250" y="25"/>
                  </a:lnTo>
                  <a:lnTo>
                    <a:pt x="223" y="39"/>
                  </a:lnTo>
                  <a:lnTo>
                    <a:pt x="198" y="58"/>
                  </a:lnTo>
                  <a:lnTo>
                    <a:pt x="173" y="77"/>
                  </a:lnTo>
                  <a:lnTo>
                    <a:pt x="150" y="97"/>
                  </a:lnTo>
                  <a:lnTo>
                    <a:pt x="127" y="120"/>
                  </a:lnTo>
                  <a:lnTo>
                    <a:pt x="106" y="143"/>
                  </a:lnTo>
                  <a:lnTo>
                    <a:pt x="87" y="170"/>
                  </a:lnTo>
                  <a:lnTo>
                    <a:pt x="69" y="197"/>
                  </a:lnTo>
                  <a:lnTo>
                    <a:pt x="52" y="225"/>
                  </a:lnTo>
                  <a:lnTo>
                    <a:pt x="40" y="256"/>
                  </a:lnTo>
                  <a:lnTo>
                    <a:pt x="27" y="285"/>
                  </a:lnTo>
                  <a:lnTo>
                    <a:pt x="15" y="318"/>
                  </a:lnTo>
                  <a:lnTo>
                    <a:pt x="6" y="352"/>
                  </a:lnTo>
                  <a:lnTo>
                    <a:pt x="0" y="385"/>
                  </a:lnTo>
                  <a:lnTo>
                    <a:pt x="873" y="385"/>
                  </a:lnTo>
                  <a:lnTo>
                    <a:pt x="873" y="385"/>
                  </a:lnTo>
                  <a:lnTo>
                    <a:pt x="867" y="358"/>
                  </a:lnTo>
                  <a:lnTo>
                    <a:pt x="860" y="331"/>
                  </a:lnTo>
                  <a:lnTo>
                    <a:pt x="852" y="304"/>
                  </a:lnTo>
                  <a:lnTo>
                    <a:pt x="844" y="279"/>
                  </a:lnTo>
                  <a:lnTo>
                    <a:pt x="844" y="279"/>
                  </a:lnTo>
                  <a:lnTo>
                    <a:pt x="823" y="281"/>
                  </a:lnTo>
                  <a:lnTo>
                    <a:pt x="804" y="281"/>
                  </a:lnTo>
                  <a:lnTo>
                    <a:pt x="804" y="28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
            <p:cNvSpPr>
              <a:spLocks/>
            </p:cNvSpPr>
            <p:nvPr/>
          </p:nvSpPr>
          <p:spPr bwMode="auto">
            <a:xfrm>
              <a:off x="682625" y="4324350"/>
              <a:ext cx="668337" cy="677863"/>
            </a:xfrm>
            <a:custGeom>
              <a:avLst/>
              <a:gdLst>
                <a:gd name="T0" fmla="*/ 283 w 421"/>
                <a:gd name="T1" fmla="*/ 392 h 427"/>
                <a:gd name="T2" fmla="*/ 298 w 421"/>
                <a:gd name="T3" fmla="*/ 323 h 427"/>
                <a:gd name="T4" fmla="*/ 327 w 421"/>
                <a:gd name="T5" fmla="*/ 260 h 427"/>
                <a:gd name="T6" fmla="*/ 369 w 421"/>
                <a:gd name="T7" fmla="*/ 208 h 427"/>
                <a:gd name="T8" fmla="*/ 421 w 421"/>
                <a:gd name="T9" fmla="*/ 165 h 427"/>
                <a:gd name="T10" fmla="*/ 417 w 421"/>
                <a:gd name="T11" fmla="*/ 148 h 427"/>
                <a:gd name="T12" fmla="*/ 402 w 421"/>
                <a:gd name="T13" fmla="*/ 115 h 427"/>
                <a:gd name="T14" fmla="*/ 383 w 421"/>
                <a:gd name="T15" fmla="*/ 85 h 427"/>
                <a:gd name="T16" fmla="*/ 360 w 421"/>
                <a:gd name="T17" fmla="*/ 58 h 427"/>
                <a:gd name="T18" fmla="*/ 333 w 421"/>
                <a:gd name="T19" fmla="*/ 37 h 427"/>
                <a:gd name="T20" fmla="*/ 302 w 421"/>
                <a:gd name="T21" fmla="*/ 19 h 427"/>
                <a:gd name="T22" fmla="*/ 269 w 421"/>
                <a:gd name="T23" fmla="*/ 6 h 427"/>
                <a:gd name="T24" fmla="*/ 231 w 421"/>
                <a:gd name="T25" fmla="*/ 0 h 427"/>
                <a:gd name="T26" fmla="*/ 212 w 421"/>
                <a:gd name="T27" fmla="*/ 0 h 427"/>
                <a:gd name="T28" fmla="*/ 171 w 421"/>
                <a:gd name="T29" fmla="*/ 4 h 427"/>
                <a:gd name="T30" fmla="*/ 129 w 421"/>
                <a:gd name="T31" fmla="*/ 17 h 427"/>
                <a:gd name="T32" fmla="*/ 94 w 421"/>
                <a:gd name="T33" fmla="*/ 35 h 427"/>
                <a:gd name="T34" fmla="*/ 62 w 421"/>
                <a:gd name="T35" fmla="*/ 62 h 427"/>
                <a:gd name="T36" fmla="*/ 35 w 421"/>
                <a:gd name="T37" fmla="*/ 94 h 427"/>
                <a:gd name="T38" fmla="*/ 17 w 421"/>
                <a:gd name="T39" fmla="*/ 131 h 427"/>
                <a:gd name="T40" fmla="*/ 4 w 421"/>
                <a:gd name="T41" fmla="*/ 171 h 427"/>
                <a:gd name="T42" fmla="*/ 0 w 421"/>
                <a:gd name="T43" fmla="*/ 212 h 427"/>
                <a:gd name="T44" fmla="*/ 0 w 421"/>
                <a:gd name="T45" fmla="*/ 235 h 427"/>
                <a:gd name="T46" fmla="*/ 8 w 421"/>
                <a:gd name="T47" fmla="*/ 277 h 427"/>
                <a:gd name="T48" fmla="*/ 25 w 421"/>
                <a:gd name="T49" fmla="*/ 315 h 427"/>
                <a:gd name="T50" fmla="*/ 48 w 421"/>
                <a:gd name="T51" fmla="*/ 350 h 427"/>
                <a:gd name="T52" fmla="*/ 77 w 421"/>
                <a:gd name="T53" fmla="*/ 379 h 427"/>
                <a:gd name="T54" fmla="*/ 110 w 421"/>
                <a:gd name="T55" fmla="*/ 402 h 427"/>
                <a:gd name="T56" fmla="*/ 150 w 421"/>
                <a:gd name="T57" fmla="*/ 417 h 427"/>
                <a:gd name="T58" fmla="*/ 192 w 421"/>
                <a:gd name="T59" fmla="*/ 425 h 427"/>
                <a:gd name="T60" fmla="*/ 212 w 421"/>
                <a:gd name="T61" fmla="*/ 427 h 427"/>
                <a:gd name="T62" fmla="*/ 248 w 421"/>
                <a:gd name="T63" fmla="*/ 423 h 427"/>
                <a:gd name="T64" fmla="*/ 281 w 421"/>
                <a:gd name="T65" fmla="*/ 415 h 427"/>
                <a:gd name="T66" fmla="*/ 283 w 421"/>
                <a:gd name="T67" fmla="*/ 39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1" h="427">
                  <a:moveTo>
                    <a:pt x="283" y="392"/>
                  </a:moveTo>
                  <a:lnTo>
                    <a:pt x="283" y="392"/>
                  </a:lnTo>
                  <a:lnTo>
                    <a:pt x="287" y="356"/>
                  </a:lnTo>
                  <a:lnTo>
                    <a:pt x="298" y="323"/>
                  </a:lnTo>
                  <a:lnTo>
                    <a:pt x="310" y="292"/>
                  </a:lnTo>
                  <a:lnTo>
                    <a:pt x="327" y="260"/>
                  </a:lnTo>
                  <a:lnTo>
                    <a:pt x="346" y="233"/>
                  </a:lnTo>
                  <a:lnTo>
                    <a:pt x="369" y="208"/>
                  </a:lnTo>
                  <a:lnTo>
                    <a:pt x="394" y="185"/>
                  </a:lnTo>
                  <a:lnTo>
                    <a:pt x="421" y="165"/>
                  </a:lnTo>
                  <a:lnTo>
                    <a:pt x="421" y="165"/>
                  </a:lnTo>
                  <a:lnTo>
                    <a:pt x="417" y="148"/>
                  </a:lnTo>
                  <a:lnTo>
                    <a:pt x="410" y="131"/>
                  </a:lnTo>
                  <a:lnTo>
                    <a:pt x="402" y="115"/>
                  </a:lnTo>
                  <a:lnTo>
                    <a:pt x="394" y="100"/>
                  </a:lnTo>
                  <a:lnTo>
                    <a:pt x="383" y="85"/>
                  </a:lnTo>
                  <a:lnTo>
                    <a:pt x="373" y="71"/>
                  </a:lnTo>
                  <a:lnTo>
                    <a:pt x="360" y="58"/>
                  </a:lnTo>
                  <a:lnTo>
                    <a:pt x="348" y="48"/>
                  </a:lnTo>
                  <a:lnTo>
                    <a:pt x="333" y="37"/>
                  </a:lnTo>
                  <a:lnTo>
                    <a:pt x="319" y="27"/>
                  </a:lnTo>
                  <a:lnTo>
                    <a:pt x="302" y="19"/>
                  </a:lnTo>
                  <a:lnTo>
                    <a:pt x="285" y="12"/>
                  </a:lnTo>
                  <a:lnTo>
                    <a:pt x="269" y="6"/>
                  </a:lnTo>
                  <a:lnTo>
                    <a:pt x="250" y="2"/>
                  </a:lnTo>
                  <a:lnTo>
                    <a:pt x="231" y="0"/>
                  </a:lnTo>
                  <a:lnTo>
                    <a:pt x="212" y="0"/>
                  </a:lnTo>
                  <a:lnTo>
                    <a:pt x="212" y="0"/>
                  </a:lnTo>
                  <a:lnTo>
                    <a:pt x="192" y="0"/>
                  </a:lnTo>
                  <a:lnTo>
                    <a:pt x="171" y="4"/>
                  </a:lnTo>
                  <a:lnTo>
                    <a:pt x="150" y="10"/>
                  </a:lnTo>
                  <a:lnTo>
                    <a:pt x="129" y="17"/>
                  </a:lnTo>
                  <a:lnTo>
                    <a:pt x="110" y="25"/>
                  </a:lnTo>
                  <a:lnTo>
                    <a:pt x="94" y="35"/>
                  </a:lnTo>
                  <a:lnTo>
                    <a:pt x="77" y="48"/>
                  </a:lnTo>
                  <a:lnTo>
                    <a:pt x="62" y="62"/>
                  </a:lnTo>
                  <a:lnTo>
                    <a:pt x="48" y="77"/>
                  </a:lnTo>
                  <a:lnTo>
                    <a:pt x="35" y="94"/>
                  </a:lnTo>
                  <a:lnTo>
                    <a:pt x="25" y="112"/>
                  </a:lnTo>
                  <a:lnTo>
                    <a:pt x="17" y="131"/>
                  </a:lnTo>
                  <a:lnTo>
                    <a:pt x="8" y="150"/>
                  </a:lnTo>
                  <a:lnTo>
                    <a:pt x="4" y="171"/>
                  </a:lnTo>
                  <a:lnTo>
                    <a:pt x="0" y="192"/>
                  </a:lnTo>
                  <a:lnTo>
                    <a:pt x="0" y="212"/>
                  </a:lnTo>
                  <a:lnTo>
                    <a:pt x="0" y="212"/>
                  </a:lnTo>
                  <a:lnTo>
                    <a:pt x="0" y="235"/>
                  </a:lnTo>
                  <a:lnTo>
                    <a:pt x="4" y="256"/>
                  </a:lnTo>
                  <a:lnTo>
                    <a:pt x="8" y="277"/>
                  </a:lnTo>
                  <a:lnTo>
                    <a:pt x="17" y="296"/>
                  </a:lnTo>
                  <a:lnTo>
                    <a:pt x="25" y="315"/>
                  </a:lnTo>
                  <a:lnTo>
                    <a:pt x="35" y="333"/>
                  </a:lnTo>
                  <a:lnTo>
                    <a:pt x="48" y="350"/>
                  </a:lnTo>
                  <a:lnTo>
                    <a:pt x="62" y="365"/>
                  </a:lnTo>
                  <a:lnTo>
                    <a:pt x="77" y="379"/>
                  </a:lnTo>
                  <a:lnTo>
                    <a:pt x="94" y="390"/>
                  </a:lnTo>
                  <a:lnTo>
                    <a:pt x="110" y="402"/>
                  </a:lnTo>
                  <a:lnTo>
                    <a:pt x="129" y="410"/>
                  </a:lnTo>
                  <a:lnTo>
                    <a:pt x="150" y="417"/>
                  </a:lnTo>
                  <a:lnTo>
                    <a:pt x="171" y="423"/>
                  </a:lnTo>
                  <a:lnTo>
                    <a:pt x="192" y="425"/>
                  </a:lnTo>
                  <a:lnTo>
                    <a:pt x="212" y="427"/>
                  </a:lnTo>
                  <a:lnTo>
                    <a:pt x="212" y="427"/>
                  </a:lnTo>
                  <a:lnTo>
                    <a:pt x="231" y="427"/>
                  </a:lnTo>
                  <a:lnTo>
                    <a:pt x="248" y="423"/>
                  </a:lnTo>
                  <a:lnTo>
                    <a:pt x="264" y="421"/>
                  </a:lnTo>
                  <a:lnTo>
                    <a:pt x="281" y="415"/>
                  </a:lnTo>
                  <a:lnTo>
                    <a:pt x="281" y="415"/>
                  </a:lnTo>
                  <a:lnTo>
                    <a:pt x="283" y="392"/>
                  </a:lnTo>
                  <a:lnTo>
                    <a:pt x="283" y="392"/>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6"/>
            <p:cNvSpPr>
              <a:spLocks noEditPoints="1"/>
            </p:cNvSpPr>
            <p:nvPr/>
          </p:nvSpPr>
          <p:spPr bwMode="auto">
            <a:xfrm>
              <a:off x="1195388" y="4578350"/>
              <a:ext cx="974725" cy="1052513"/>
            </a:xfrm>
            <a:custGeom>
              <a:avLst/>
              <a:gdLst>
                <a:gd name="T0" fmla="*/ 491 w 614"/>
                <a:gd name="T1" fmla="*/ 371 h 663"/>
                <a:gd name="T2" fmla="*/ 516 w 614"/>
                <a:gd name="T3" fmla="*/ 282 h 663"/>
                <a:gd name="T4" fmla="*/ 506 w 614"/>
                <a:gd name="T5" fmla="*/ 180 h 663"/>
                <a:gd name="T6" fmla="*/ 456 w 614"/>
                <a:gd name="T7" fmla="*/ 92 h 663"/>
                <a:gd name="T8" fmla="*/ 400 w 614"/>
                <a:gd name="T9" fmla="*/ 42 h 663"/>
                <a:gd name="T10" fmla="*/ 306 w 614"/>
                <a:gd name="T11" fmla="*/ 5 h 663"/>
                <a:gd name="T12" fmla="*/ 229 w 614"/>
                <a:gd name="T13" fmla="*/ 2 h 663"/>
                <a:gd name="T14" fmla="*/ 133 w 614"/>
                <a:gd name="T15" fmla="*/ 32 h 663"/>
                <a:gd name="T16" fmla="*/ 58 w 614"/>
                <a:gd name="T17" fmla="*/ 96 h 663"/>
                <a:gd name="T18" fmla="*/ 12 w 614"/>
                <a:gd name="T19" fmla="*/ 184 h 663"/>
                <a:gd name="T20" fmla="*/ 0 w 614"/>
                <a:gd name="T21" fmla="*/ 261 h 663"/>
                <a:gd name="T22" fmla="*/ 21 w 614"/>
                <a:gd name="T23" fmla="*/ 359 h 663"/>
                <a:gd name="T24" fmla="*/ 60 w 614"/>
                <a:gd name="T25" fmla="*/ 423 h 663"/>
                <a:gd name="T26" fmla="*/ 139 w 614"/>
                <a:gd name="T27" fmla="*/ 488 h 663"/>
                <a:gd name="T28" fmla="*/ 237 w 614"/>
                <a:gd name="T29" fmla="*/ 515 h 663"/>
                <a:gd name="T30" fmla="*/ 325 w 614"/>
                <a:gd name="T31" fmla="*/ 509 h 663"/>
                <a:gd name="T32" fmla="*/ 483 w 614"/>
                <a:gd name="T33" fmla="*/ 646 h 663"/>
                <a:gd name="T34" fmla="*/ 527 w 614"/>
                <a:gd name="T35" fmla="*/ 663 h 663"/>
                <a:gd name="T36" fmla="*/ 585 w 614"/>
                <a:gd name="T37" fmla="*/ 644 h 663"/>
                <a:gd name="T38" fmla="*/ 610 w 614"/>
                <a:gd name="T39" fmla="*/ 607 h 663"/>
                <a:gd name="T40" fmla="*/ 604 w 614"/>
                <a:gd name="T41" fmla="*/ 546 h 663"/>
                <a:gd name="T42" fmla="*/ 452 w 614"/>
                <a:gd name="T43" fmla="*/ 275 h 663"/>
                <a:gd name="T44" fmla="*/ 429 w 614"/>
                <a:gd name="T45" fmla="*/ 348 h 663"/>
                <a:gd name="T46" fmla="*/ 383 w 614"/>
                <a:gd name="T47" fmla="*/ 407 h 663"/>
                <a:gd name="T48" fmla="*/ 319 w 614"/>
                <a:gd name="T49" fmla="*/ 442 h 663"/>
                <a:gd name="T50" fmla="*/ 241 w 614"/>
                <a:gd name="T51" fmla="*/ 450 h 663"/>
                <a:gd name="T52" fmla="*/ 185 w 614"/>
                <a:gd name="T53" fmla="*/ 436 h 663"/>
                <a:gd name="T54" fmla="*/ 125 w 614"/>
                <a:gd name="T55" fmla="*/ 396 h 663"/>
                <a:gd name="T56" fmla="*/ 83 w 614"/>
                <a:gd name="T57" fmla="*/ 334 h 663"/>
                <a:gd name="T58" fmla="*/ 66 w 614"/>
                <a:gd name="T59" fmla="*/ 261 h 663"/>
                <a:gd name="T60" fmla="*/ 75 w 614"/>
                <a:gd name="T61" fmla="*/ 203 h 663"/>
                <a:gd name="T62" fmla="*/ 110 w 614"/>
                <a:gd name="T63" fmla="*/ 136 h 663"/>
                <a:gd name="T64" fmla="*/ 166 w 614"/>
                <a:gd name="T65" fmla="*/ 90 h 663"/>
                <a:gd name="T66" fmla="*/ 237 w 614"/>
                <a:gd name="T67" fmla="*/ 67 h 663"/>
                <a:gd name="T68" fmla="*/ 296 w 614"/>
                <a:gd name="T69" fmla="*/ 69 h 663"/>
                <a:gd name="T70" fmla="*/ 366 w 614"/>
                <a:gd name="T71" fmla="*/ 96 h 663"/>
                <a:gd name="T72" fmla="*/ 419 w 614"/>
                <a:gd name="T73" fmla="*/ 148 h 663"/>
                <a:gd name="T74" fmla="*/ 448 w 614"/>
                <a:gd name="T75" fmla="*/ 217 h 663"/>
                <a:gd name="T76" fmla="*/ 452 w 614"/>
                <a:gd name="T77" fmla="*/ 275 h 663"/>
                <a:gd name="T78" fmla="*/ 260 w 614"/>
                <a:gd name="T79" fmla="*/ 98 h 663"/>
                <a:gd name="T80" fmla="*/ 166 w 614"/>
                <a:gd name="T81" fmla="*/ 132 h 663"/>
                <a:gd name="T82" fmla="*/ 160 w 614"/>
                <a:gd name="T83" fmla="*/ 148 h 663"/>
                <a:gd name="T84" fmla="*/ 173 w 614"/>
                <a:gd name="T85" fmla="*/ 159 h 663"/>
                <a:gd name="T86" fmla="*/ 202 w 614"/>
                <a:gd name="T87" fmla="*/ 144 h 663"/>
                <a:gd name="T88" fmla="*/ 260 w 614"/>
                <a:gd name="T89" fmla="*/ 130 h 663"/>
                <a:gd name="T90" fmla="*/ 316 w 614"/>
                <a:gd name="T91" fmla="*/ 144 h 663"/>
                <a:gd name="T92" fmla="*/ 358 w 614"/>
                <a:gd name="T93" fmla="*/ 175 h 663"/>
                <a:gd name="T94" fmla="*/ 375 w 614"/>
                <a:gd name="T95" fmla="*/ 173 h 663"/>
                <a:gd name="T96" fmla="*/ 375 w 614"/>
                <a:gd name="T97" fmla="*/ 153 h 663"/>
                <a:gd name="T98" fmla="*/ 344 w 614"/>
                <a:gd name="T99" fmla="*/ 123 h 663"/>
                <a:gd name="T100" fmla="*/ 289 w 614"/>
                <a:gd name="T101" fmla="*/ 10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4" h="663">
                  <a:moveTo>
                    <a:pt x="596" y="532"/>
                  </a:moveTo>
                  <a:lnTo>
                    <a:pt x="477" y="398"/>
                  </a:lnTo>
                  <a:lnTo>
                    <a:pt x="477" y="398"/>
                  </a:lnTo>
                  <a:lnTo>
                    <a:pt x="491" y="371"/>
                  </a:lnTo>
                  <a:lnTo>
                    <a:pt x="504" y="342"/>
                  </a:lnTo>
                  <a:lnTo>
                    <a:pt x="512" y="313"/>
                  </a:lnTo>
                  <a:lnTo>
                    <a:pt x="516" y="282"/>
                  </a:lnTo>
                  <a:lnTo>
                    <a:pt x="516" y="282"/>
                  </a:lnTo>
                  <a:lnTo>
                    <a:pt x="516" y="255"/>
                  </a:lnTo>
                  <a:lnTo>
                    <a:pt x="516" y="230"/>
                  </a:lnTo>
                  <a:lnTo>
                    <a:pt x="512" y="205"/>
                  </a:lnTo>
                  <a:lnTo>
                    <a:pt x="506" y="180"/>
                  </a:lnTo>
                  <a:lnTo>
                    <a:pt x="496" y="157"/>
                  </a:lnTo>
                  <a:lnTo>
                    <a:pt x="485" y="134"/>
                  </a:lnTo>
                  <a:lnTo>
                    <a:pt x="473" y="113"/>
                  </a:lnTo>
                  <a:lnTo>
                    <a:pt x="456" y="92"/>
                  </a:lnTo>
                  <a:lnTo>
                    <a:pt x="456" y="92"/>
                  </a:lnTo>
                  <a:lnTo>
                    <a:pt x="439" y="73"/>
                  </a:lnTo>
                  <a:lnTo>
                    <a:pt x="421" y="57"/>
                  </a:lnTo>
                  <a:lnTo>
                    <a:pt x="400" y="42"/>
                  </a:lnTo>
                  <a:lnTo>
                    <a:pt x="379" y="30"/>
                  </a:lnTo>
                  <a:lnTo>
                    <a:pt x="356" y="19"/>
                  </a:lnTo>
                  <a:lnTo>
                    <a:pt x="331" y="11"/>
                  </a:lnTo>
                  <a:lnTo>
                    <a:pt x="306" y="5"/>
                  </a:lnTo>
                  <a:lnTo>
                    <a:pt x="281" y="0"/>
                  </a:lnTo>
                  <a:lnTo>
                    <a:pt x="281" y="0"/>
                  </a:lnTo>
                  <a:lnTo>
                    <a:pt x="256" y="0"/>
                  </a:lnTo>
                  <a:lnTo>
                    <a:pt x="229" y="2"/>
                  </a:lnTo>
                  <a:lnTo>
                    <a:pt x="204" y="7"/>
                  </a:lnTo>
                  <a:lnTo>
                    <a:pt x="179" y="13"/>
                  </a:lnTo>
                  <a:lnTo>
                    <a:pt x="156" y="21"/>
                  </a:lnTo>
                  <a:lnTo>
                    <a:pt x="133" y="32"/>
                  </a:lnTo>
                  <a:lnTo>
                    <a:pt x="112" y="46"/>
                  </a:lnTo>
                  <a:lnTo>
                    <a:pt x="94" y="61"/>
                  </a:lnTo>
                  <a:lnTo>
                    <a:pt x="75" y="77"/>
                  </a:lnTo>
                  <a:lnTo>
                    <a:pt x="58" y="96"/>
                  </a:lnTo>
                  <a:lnTo>
                    <a:pt x="44" y="115"/>
                  </a:lnTo>
                  <a:lnTo>
                    <a:pt x="31" y="138"/>
                  </a:lnTo>
                  <a:lnTo>
                    <a:pt x="21" y="161"/>
                  </a:lnTo>
                  <a:lnTo>
                    <a:pt x="12" y="184"/>
                  </a:lnTo>
                  <a:lnTo>
                    <a:pt x="6" y="209"/>
                  </a:lnTo>
                  <a:lnTo>
                    <a:pt x="2" y="236"/>
                  </a:lnTo>
                  <a:lnTo>
                    <a:pt x="2" y="236"/>
                  </a:lnTo>
                  <a:lnTo>
                    <a:pt x="0" y="261"/>
                  </a:lnTo>
                  <a:lnTo>
                    <a:pt x="2" y="286"/>
                  </a:lnTo>
                  <a:lnTo>
                    <a:pt x="6" y="311"/>
                  </a:lnTo>
                  <a:lnTo>
                    <a:pt x="12" y="336"/>
                  </a:lnTo>
                  <a:lnTo>
                    <a:pt x="21" y="359"/>
                  </a:lnTo>
                  <a:lnTo>
                    <a:pt x="33" y="382"/>
                  </a:lnTo>
                  <a:lnTo>
                    <a:pt x="46" y="405"/>
                  </a:lnTo>
                  <a:lnTo>
                    <a:pt x="60" y="423"/>
                  </a:lnTo>
                  <a:lnTo>
                    <a:pt x="60" y="423"/>
                  </a:lnTo>
                  <a:lnTo>
                    <a:pt x="79" y="442"/>
                  </a:lnTo>
                  <a:lnTo>
                    <a:pt x="98" y="461"/>
                  </a:lnTo>
                  <a:lnTo>
                    <a:pt x="119" y="475"/>
                  </a:lnTo>
                  <a:lnTo>
                    <a:pt x="139" y="488"/>
                  </a:lnTo>
                  <a:lnTo>
                    <a:pt x="162" y="498"/>
                  </a:lnTo>
                  <a:lnTo>
                    <a:pt x="187" y="507"/>
                  </a:lnTo>
                  <a:lnTo>
                    <a:pt x="210" y="513"/>
                  </a:lnTo>
                  <a:lnTo>
                    <a:pt x="237" y="515"/>
                  </a:lnTo>
                  <a:lnTo>
                    <a:pt x="237" y="515"/>
                  </a:lnTo>
                  <a:lnTo>
                    <a:pt x="266" y="517"/>
                  </a:lnTo>
                  <a:lnTo>
                    <a:pt x="296" y="513"/>
                  </a:lnTo>
                  <a:lnTo>
                    <a:pt x="325" y="509"/>
                  </a:lnTo>
                  <a:lnTo>
                    <a:pt x="352" y="498"/>
                  </a:lnTo>
                  <a:lnTo>
                    <a:pt x="473" y="636"/>
                  </a:lnTo>
                  <a:lnTo>
                    <a:pt x="473" y="636"/>
                  </a:lnTo>
                  <a:lnTo>
                    <a:pt x="483" y="646"/>
                  </a:lnTo>
                  <a:lnTo>
                    <a:pt x="498" y="655"/>
                  </a:lnTo>
                  <a:lnTo>
                    <a:pt x="512" y="661"/>
                  </a:lnTo>
                  <a:lnTo>
                    <a:pt x="527" y="663"/>
                  </a:lnTo>
                  <a:lnTo>
                    <a:pt x="527" y="663"/>
                  </a:lnTo>
                  <a:lnTo>
                    <a:pt x="544" y="663"/>
                  </a:lnTo>
                  <a:lnTo>
                    <a:pt x="558" y="661"/>
                  </a:lnTo>
                  <a:lnTo>
                    <a:pt x="573" y="655"/>
                  </a:lnTo>
                  <a:lnTo>
                    <a:pt x="585" y="644"/>
                  </a:lnTo>
                  <a:lnTo>
                    <a:pt x="585" y="644"/>
                  </a:lnTo>
                  <a:lnTo>
                    <a:pt x="598" y="634"/>
                  </a:lnTo>
                  <a:lnTo>
                    <a:pt x="606" y="619"/>
                  </a:lnTo>
                  <a:lnTo>
                    <a:pt x="610" y="607"/>
                  </a:lnTo>
                  <a:lnTo>
                    <a:pt x="614" y="590"/>
                  </a:lnTo>
                  <a:lnTo>
                    <a:pt x="614" y="575"/>
                  </a:lnTo>
                  <a:lnTo>
                    <a:pt x="610" y="561"/>
                  </a:lnTo>
                  <a:lnTo>
                    <a:pt x="604" y="546"/>
                  </a:lnTo>
                  <a:lnTo>
                    <a:pt x="596" y="532"/>
                  </a:lnTo>
                  <a:lnTo>
                    <a:pt x="596" y="532"/>
                  </a:lnTo>
                  <a:close/>
                  <a:moveTo>
                    <a:pt x="452" y="275"/>
                  </a:moveTo>
                  <a:lnTo>
                    <a:pt x="452" y="275"/>
                  </a:lnTo>
                  <a:lnTo>
                    <a:pt x="448" y="294"/>
                  </a:lnTo>
                  <a:lnTo>
                    <a:pt x="444" y="313"/>
                  </a:lnTo>
                  <a:lnTo>
                    <a:pt x="437" y="332"/>
                  </a:lnTo>
                  <a:lnTo>
                    <a:pt x="429" y="348"/>
                  </a:lnTo>
                  <a:lnTo>
                    <a:pt x="421" y="365"/>
                  </a:lnTo>
                  <a:lnTo>
                    <a:pt x="408" y="380"/>
                  </a:lnTo>
                  <a:lnTo>
                    <a:pt x="396" y="392"/>
                  </a:lnTo>
                  <a:lnTo>
                    <a:pt x="383" y="407"/>
                  </a:lnTo>
                  <a:lnTo>
                    <a:pt x="369" y="417"/>
                  </a:lnTo>
                  <a:lnTo>
                    <a:pt x="352" y="428"/>
                  </a:lnTo>
                  <a:lnTo>
                    <a:pt x="335" y="436"/>
                  </a:lnTo>
                  <a:lnTo>
                    <a:pt x="319" y="442"/>
                  </a:lnTo>
                  <a:lnTo>
                    <a:pt x="300" y="446"/>
                  </a:lnTo>
                  <a:lnTo>
                    <a:pt x="281" y="450"/>
                  </a:lnTo>
                  <a:lnTo>
                    <a:pt x="262" y="450"/>
                  </a:lnTo>
                  <a:lnTo>
                    <a:pt x="241" y="450"/>
                  </a:lnTo>
                  <a:lnTo>
                    <a:pt x="241" y="450"/>
                  </a:lnTo>
                  <a:lnTo>
                    <a:pt x="223" y="448"/>
                  </a:lnTo>
                  <a:lnTo>
                    <a:pt x="204" y="442"/>
                  </a:lnTo>
                  <a:lnTo>
                    <a:pt x="185" y="436"/>
                  </a:lnTo>
                  <a:lnTo>
                    <a:pt x="169" y="428"/>
                  </a:lnTo>
                  <a:lnTo>
                    <a:pt x="152" y="419"/>
                  </a:lnTo>
                  <a:lnTo>
                    <a:pt x="137" y="409"/>
                  </a:lnTo>
                  <a:lnTo>
                    <a:pt x="125" y="396"/>
                  </a:lnTo>
                  <a:lnTo>
                    <a:pt x="112" y="382"/>
                  </a:lnTo>
                  <a:lnTo>
                    <a:pt x="100" y="367"/>
                  </a:lnTo>
                  <a:lnTo>
                    <a:pt x="91" y="350"/>
                  </a:lnTo>
                  <a:lnTo>
                    <a:pt x="83" y="334"/>
                  </a:lnTo>
                  <a:lnTo>
                    <a:pt x="75" y="317"/>
                  </a:lnTo>
                  <a:lnTo>
                    <a:pt x="71" y="298"/>
                  </a:lnTo>
                  <a:lnTo>
                    <a:pt x="69" y="280"/>
                  </a:lnTo>
                  <a:lnTo>
                    <a:pt x="66" y="261"/>
                  </a:lnTo>
                  <a:lnTo>
                    <a:pt x="66" y="242"/>
                  </a:lnTo>
                  <a:lnTo>
                    <a:pt x="66" y="242"/>
                  </a:lnTo>
                  <a:lnTo>
                    <a:pt x="71" y="221"/>
                  </a:lnTo>
                  <a:lnTo>
                    <a:pt x="75" y="203"/>
                  </a:lnTo>
                  <a:lnTo>
                    <a:pt x="81" y="186"/>
                  </a:lnTo>
                  <a:lnTo>
                    <a:pt x="89" y="167"/>
                  </a:lnTo>
                  <a:lnTo>
                    <a:pt x="98" y="153"/>
                  </a:lnTo>
                  <a:lnTo>
                    <a:pt x="110" y="136"/>
                  </a:lnTo>
                  <a:lnTo>
                    <a:pt x="121" y="123"/>
                  </a:lnTo>
                  <a:lnTo>
                    <a:pt x="135" y="111"/>
                  </a:lnTo>
                  <a:lnTo>
                    <a:pt x="150" y="98"/>
                  </a:lnTo>
                  <a:lnTo>
                    <a:pt x="166" y="90"/>
                  </a:lnTo>
                  <a:lnTo>
                    <a:pt x="183" y="82"/>
                  </a:lnTo>
                  <a:lnTo>
                    <a:pt x="200" y="75"/>
                  </a:lnTo>
                  <a:lnTo>
                    <a:pt x="219" y="69"/>
                  </a:lnTo>
                  <a:lnTo>
                    <a:pt x="237" y="67"/>
                  </a:lnTo>
                  <a:lnTo>
                    <a:pt x="256" y="65"/>
                  </a:lnTo>
                  <a:lnTo>
                    <a:pt x="277" y="65"/>
                  </a:lnTo>
                  <a:lnTo>
                    <a:pt x="277" y="65"/>
                  </a:lnTo>
                  <a:lnTo>
                    <a:pt x="296" y="69"/>
                  </a:lnTo>
                  <a:lnTo>
                    <a:pt x="314" y="73"/>
                  </a:lnTo>
                  <a:lnTo>
                    <a:pt x="333" y="80"/>
                  </a:lnTo>
                  <a:lnTo>
                    <a:pt x="350" y="88"/>
                  </a:lnTo>
                  <a:lnTo>
                    <a:pt x="366" y="96"/>
                  </a:lnTo>
                  <a:lnTo>
                    <a:pt x="381" y="109"/>
                  </a:lnTo>
                  <a:lnTo>
                    <a:pt x="394" y="121"/>
                  </a:lnTo>
                  <a:lnTo>
                    <a:pt x="406" y="134"/>
                  </a:lnTo>
                  <a:lnTo>
                    <a:pt x="419" y="148"/>
                  </a:lnTo>
                  <a:lnTo>
                    <a:pt x="427" y="165"/>
                  </a:lnTo>
                  <a:lnTo>
                    <a:pt x="435" y="182"/>
                  </a:lnTo>
                  <a:lnTo>
                    <a:pt x="444" y="198"/>
                  </a:lnTo>
                  <a:lnTo>
                    <a:pt x="448" y="217"/>
                  </a:lnTo>
                  <a:lnTo>
                    <a:pt x="450" y="236"/>
                  </a:lnTo>
                  <a:lnTo>
                    <a:pt x="452" y="255"/>
                  </a:lnTo>
                  <a:lnTo>
                    <a:pt x="452" y="275"/>
                  </a:lnTo>
                  <a:lnTo>
                    <a:pt x="452" y="275"/>
                  </a:lnTo>
                  <a:close/>
                  <a:moveTo>
                    <a:pt x="273" y="100"/>
                  </a:moveTo>
                  <a:lnTo>
                    <a:pt x="273" y="100"/>
                  </a:lnTo>
                  <a:lnTo>
                    <a:pt x="260" y="98"/>
                  </a:lnTo>
                  <a:lnTo>
                    <a:pt x="260" y="98"/>
                  </a:lnTo>
                  <a:lnTo>
                    <a:pt x="233" y="100"/>
                  </a:lnTo>
                  <a:lnTo>
                    <a:pt x="210" y="107"/>
                  </a:lnTo>
                  <a:lnTo>
                    <a:pt x="187" y="117"/>
                  </a:lnTo>
                  <a:lnTo>
                    <a:pt x="166" y="132"/>
                  </a:lnTo>
                  <a:lnTo>
                    <a:pt x="166" y="132"/>
                  </a:lnTo>
                  <a:lnTo>
                    <a:pt x="162" y="136"/>
                  </a:lnTo>
                  <a:lnTo>
                    <a:pt x="160" y="142"/>
                  </a:lnTo>
                  <a:lnTo>
                    <a:pt x="160" y="148"/>
                  </a:lnTo>
                  <a:lnTo>
                    <a:pt x="162" y="153"/>
                  </a:lnTo>
                  <a:lnTo>
                    <a:pt x="162" y="153"/>
                  </a:lnTo>
                  <a:lnTo>
                    <a:pt x="169" y="157"/>
                  </a:lnTo>
                  <a:lnTo>
                    <a:pt x="173" y="159"/>
                  </a:lnTo>
                  <a:lnTo>
                    <a:pt x="179" y="159"/>
                  </a:lnTo>
                  <a:lnTo>
                    <a:pt x="185" y="155"/>
                  </a:lnTo>
                  <a:lnTo>
                    <a:pt x="185" y="155"/>
                  </a:lnTo>
                  <a:lnTo>
                    <a:pt x="202" y="144"/>
                  </a:lnTo>
                  <a:lnTo>
                    <a:pt x="219" y="136"/>
                  </a:lnTo>
                  <a:lnTo>
                    <a:pt x="239" y="132"/>
                  </a:lnTo>
                  <a:lnTo>
                    <a:pt x="260" y="130"/>
                  </a:lnTo>
                  <a:lnTo>
                    <a:pt x="260" y="130"/>
                  </a:lnTo>
                  <a:lnTo>
                    <a:pt x="271" y="130"/>
                  </a:lnTo>
                  <a:lnTo>
                    <a:pt x="271" y="130"/>
                  </a:lnTo>
                  <a:lnTo>
                    <a:pt x="294" y="136"/>
                  </a:lnTo>
                  <a:lnTo>
                    <a:pt x="316" y="144"/>
                  </a:lnTo>
                  <a:lnTo>
                    <a:pt x="335" y="157"/>
                  </a:lnTo>
                  <a:lnTo>
                    <a:pt x="352" y="171"/>
                  </a:lnTo>
                  <a:lnTo>
                    <a:pt x="352" y="171"/>
                  </a:lnTo>
                  <a:lnTo>
                    <a:pt x="358" y="175"/>
                  </a:lnTo>
                  <a:lnTo>
                    <a:pt x="364" y="178"/>
                  </a:lnTo>
                  <a:lnTo>
                    <a:pt x="371" y="175"/>
                  </a:lnTo>
                  <a:lnTo>
                    <a:pt x="375" y="173"/>
                  </a:lnTo>
                  <a:lnTo>
                    <a:pt x="375" y="173"/>
                  </a:lnTo>
                  <a:lnTo>
                    <a:pt x="377" y="169"/>
                  </a:lnTo>
                  <a:lnTo>
                    <a:pt x="379" y="163"/>
                  </a:lnTo>
                  <a:lnTo>
                    <a:pt x="379" y="157"/>
                  </a:lnTo>
                  <a:lnTo>
                    <a:pt x="375" y="153"/>
                  </a:lnTo>
                  <a:lnTo>
                    <a:pt x="375" y="153"/>
                  </a:lnTo>
                  <a:lnTo>
                    <a:pt x="366" y="142"/>
                  </a:lnTo>
                  <a:lnTo>
                    <a:pt x="354" y="132"/>
                  </a:lnTo>
                  <a:lnTo>
                    <a:pt x="344" y="123"/>
                  </a:lnTo>
                  <a:lnTo>
                    <a:pt x="331" y="117"/>
                  </a:lnTo>
                  <a:lnTo>
                    <a:pt x="316" y="111"/>
                  </a:lnTo>
                  <a:lnTo>
                    <a:pt x="304" y="105"/>
                  </a:lnTo>
                  <a:lnTo>
                    <a:pt x="289" y="102"/>
                  </a:lnTo>
                  <a:lnTo>
                    <a:pt x="273" y="100"/>
                  </a:lnTo>
                  <a:lnTo>
                    <a:pt x="273" y="10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4" name="组合 38"/>
          <p:cNvGrpSpPr/>
          <p:nvPr/>
        </p:nvGrpSpPr>
        <p:grpSpPr>
          <a:xfrm>
            <a:off x="1288245" y="1682000"/>
            <a:ext cx="1320336" cy="1097538"/>
            <a:chOff x="365125" y="4138613"/>
            <a:chExt cx="1908176" cy="1627188"/>
          </a:xfrm>
        </p:grpSpPr>
        <p:sp>
          <p:nvSpPr>
            <p:cNvPr id="65" name="Freeform 29"/>
            <p:cNvSpPr>
              <a:spLocks/>
            </p:cNvSpPr>
            <p:nvPr/>
          </p:nvSpPr>
          <p:spPr bwMode="auto">
            <a:xfrm>
              <a:off x="1557338" y="4138613"/>
              <a:ext cx="715963" cy="720725"/>
            </a:xfrm>
            <a:custGeom>
              <a:avLst/>
              <a:gdLst>
                <a:gd name="T0" fmla="*/ 363 w 451"/>
                <a:gd name="T1" fmla="*/ 446 h 454"/>
                <a:gd name="T2" fmla="*/ 363 w 451"/>
                <a:gd name="T3" fmla="*/ 446 h 454"/>
                <a:gd name="T4" fmla="*/ 355 w 451"/>
                <a:gd name="T5" fmla="*/ 452 h 454"/>
                <a:gd name="T6" fmla="*/ 343 w 451"/>
                <a:gd name="T7" fmla="*/ 454 h 454"/>
                <a:gd name="T8" fmla="*/ 332 w 451"/>
                <a:gd name="T9" fmla="*/ 452 h 454"/>
                <a:gd name="T10" fmla="*/ 324 w 451"/>
                <a:gd name="T11" fmla="*/ 446 h 454"/>
                <a:gd name="T12" fmla="*/ 8 w 451"/>
                <a:gd name="T13" fmla="*/ 130 h 454"/>
                <a:gd name="T14" fmla="*/ 8 w 451"/>
                <a:gd name="T15" fmla="*/ 130 h 454"/>
                <a:gd name="T16" fmla="*/ 2 w 451"/>
                <a:gd name="T17" fmla="*/ 119 h 454"/>
                <a:gd name="T18" fmla="*/ 0 w 451"/>
                <a:gd name="T19" fmla="*/ 109 h 454"/>
                <a:gd name="T20" fmla="*/ 2 w 451"/>
                <a:gd name="T21" fmla="*/ 99 h 454"/>
                <a:gd name="T22" fmla="*/ 8 w 451"/>
                <a:gd name="T23" fmla="*/ 88 h 454"/>
                <a:gd name="T24" fmla="*/ 85 w 451"/>
                <a:gd name="T25" fmla="*/ 11 h 454"/>
                <a:gd name="T26" fmla="*/ 85 w 451"/>
                <a:gd name="T27" fmla="*/ 11 h 454"/>
                <a:gd name="T28" fmla="*/ 96 w 451"/>
                <a:gd name="T29" fmla="*/ 2 h 454"/>
                <a:gd name="T30" fmla="*/ 106 w 451"/>
                <a:gd name="T31" fmla="*/ 0 h 454"/>
                <a:gd name="T32" fmla="*/ 117 w 451"/>
                <a:gd name="T33" fmla="*/ 2 h 454"/>
                <a:gd name="T34" fmla="*/ 127 w 451"/>
                <a:gd name="T35" fmla="*/ 11 h 454"/>
                <a:gd name="T36" fmla="*/ 443 w 451"/>
                <a:gd name="T37" fmla="*/ 324 h 454"/>
                <a:gd name="T38" fmla="*/ 443 w 451"/>
                <a:gd name="T39" fmla="*/ 324 h 454"/>
                <a:gd name="T40" fmla="*/ 449 w 451"/>
                <a:gd name="T41" fmla="*/ 335 h 454"/>
                <a:gd name="T42" fmla="*/ 451 w 451"/>
                <a:gd name="T43" fmla="*/ 345 h 454"/>
                <a:gd name="T44" fmla="*/ 449 w 451"/>
                <a:gd name="T45" fmla="*/ 358 h 454"/>
                <a:gd name="T46" fmla="*/ 443 w 451"/>
                <a:gd name="T47" fmla="*/ 366 h 454"/>
                <a:gd name="T48" fmla="*/ 363 w 451"/>
                <a:gd name="T49" fmla="*/ 44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1" h="454">
                  <a:moveTo>
                    <a:pt x="363" y="446"/>
                  </a:moveTo>
                  <a:lnTo>
                    <a:pt x="363" y="446"/>
                  </a:lnTo>
                  <a:lnTo>
                    <a:pt x="355" y="452"/>
                  </a:lnTo>
                  <a:lnTo>
                    <a:pt x="343" y="454"/>
                  </a:lnTo>
                  <a:lnTo>
                    <a:pt x="332" y="452"/>
                  </a:lnTo>
                  <a:lnTo>
                    <a:pt x="324" y="446"/>
                  </a:lnTo>
                  <a:lnTo>
                    <a:pt x="8" y="130"/>
                  </a:lnTo>
                  <a:lnTo>
                    <a:pt x="8" y="130"/>
                  </a:lnTo>
                  <a:lnTo>
                    <a:pt x="2" y="119"/>
                  </a:lnTo>
                  <a:lnTo>
                    <a:pt x="0" y="109"/>
                  </a:lnTo>
                  <a:lnTo>
                    <a:pt x="2" y="99"/>
                  </a:lnTo>
                  <a:lnTo>
                    <a:pt x="8" y="88"/>
                  </a:lnTo>
                  <a:lnTo>
                    <a:pt x="85" y="11"/>
                  </a:lnTo>
                  <a:lnTo>
                    <a:pt x="85" y="11"/>
                  </a:lnTo>
                  <a:lnTo>
                    <a:pt x="96" y="2"/>
                  </a:lnTo>
                  <a:lnTo>
                    <a:pt x="106" y="0"/>
                  </a:lnTo>
                  <a:lnTo>
                    <a:pt x="117" y="2"/>
                  </a:lnTo>
                  <a:lnTo>
                    <a:pt x="127" y="11"/>
                  </a:lnTo>
                  <a:lnTo>
                    <a:pt x="443" y="324"/>
                  </a:lnTo>
                  <a:lnTo>
                    <a:pt x="443" y="324"/>
                  </a:lnTo>
                  <a:lnTo>
                    <a:pt x="449" y="335"/>
                  </a:lnTo>
                  <a:lnTo>
                    <a:pt x="451" y="345"/>
                  </a:lnTo>
                  <a:lnTo>
                    <a:pt x="449" y="358"/>
                  </a:lnTo>
                  <a:lnTo>
                    <a:pt x="443" y="366"/>
                  </a:lnTo>
                  <a:lnTo>
                    <a:pt x="363" y="446"/>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0"/>
            <p:cNvSpPr>
              <a:spLocks/>
            </p:cNvSpPr>
            <p:nvPr/>
          </p:nvSpPr>
          <p:spPr bwMode="auto">
            <a:xfrm>
              <a:off x="673100" y="4624388"/>
              <a:ext cx="1271588" cy="1141413"/>
            </a:xfrm>
            <a:custGeom>
              <a:avLst/>
              <a:gdLst>
                <a:gd name="T0" fmla="*/ 402 w 801"/>
                <a:gd name="T1" fmla="*/ 163 h 719"/>
                <a:gd name="T2" fmla="*/ 368 w 801"/>
                <a:gd name="T3" fmla="*/ 211 h 719"/>
                <a:gd name="T4" fmla="*/ 312 w 801"/>
                <a:gd name="T5" fmla="*/ 232 h 719"/>
                <a:gd name="T6" fmla="*/ 260 w 801"/>
                <a:gd name="T7" fmla="*/ 221 h 719"/>
                <a:gd name="T8" fmla="*/ 233 w 801"/>
                <a:gd name="T9" fmla="*/ 202 h 719"/>
                <a:gd name="T10" fmla="*/ 205 w 801"/>
                <a:gd name="T11" fmla="*/ 152 h 719"/>
                <a:gd name="T12" fmla="*/ 207 w 801"/>
                <a:gd name="T13" fmla="*/ 96 h 719"/>
                <a:gd name="T14" fmla="*/ 3 w 801"/>
                <a:gd name="T15" fmla="*/ 242 h 719"/>
                <a:gd name="T16" fmla="*/ 30 w 801"/>
                <a:gd name="T17" fmla="*/ 290 h 719"/>
                <a:gd name="T18" fmla="*/ 97 w 801"/>
                <a:gd name="T19" fmla="*/ 232 h 719"/>
                <a:gd name="T20" fmla="*/ 151 w 801"/>
                <a:gd name="T21" fmla="*/ 232 h 719"/>
                <a:gd name="T22" fmla="*/ 184 w 801"/>
                <a:gd name="T23" fmla="*/ 259 h 719"/>
                <a:gd name="T24" fmla="*/ 197 w 801"/>
                <a:gd name="T25" fmla="*/ 299 h 719"/>
                <a:gd name="T26" fmla="*/ 247 w 801"/>
                <a:gd name="T27" fmla="*/ 319 h 719"/>
                <a:gd name="T28" fmla="*/ 268 w 801"/>
                <a:gd name="T29" fmla="*/ 357 h 719"/>
                <a:gd name="T30" fmla="*/ 295 w 801"/>
                <a:gd name="T31" fmla="*/ 376 h 719"/>
                <a:gd name="T32" fmla="*/ 329 w 801"/>
                <a:gd name="T33" fmla="*/ 403 h 719"/>
                <a:gd name="T34" fmla="*/ 341 w 801"/>
                <a:gd name="T35" fmla="*/ 443 h 719"/>
                <a:gd name="T36" fmla="*/ 394 w 801"/>
                <a:gd name="T37" fmla="*/ 464 h 719"/>
                <a:gd name="T38" fmla="*/ 412 w 801"/>
                <a:gd name="T39" fmla="*/ 501 h 719"/>
                <a:gd name="T40" fmla="*/ 402 w 801"/>
                <a:gd name="T41" fmla="*/ 556 h 719"/>
                <a:gd name="T42" fmla="*/ 444 w 801"/>
                <a:gd name="T43" fmla="*/ 704 h 719"/>
                <a:gd name="T44" fmla="*/ 477 w 801"/>
                <a:gd name="T45" fmla="*/ 719 h 719"/>
                <a:gd name="T46" fmla="*/ 513 w 801"/>
                <a:gd name="T47" fmla="*/ 704 h 719"/>
                <a:gd name="T48" fmla="*/ 525 w 801"/>
                <a:gd name="T49" fmla="*/ 679 h 719"/>
                <a:gd name="T50" fmla="*/ 519 w 801"/>
                <a:gd name="T51" fmla="*/ 643 h 719"/>
                <a:gd name="T52" fmla="*/ 433 w 801"/>
                <a:gd name="T53" fmla="*/ 556 h 719"/>
                <a:gd name="T54" fmla="*/ 437 w 801"/>
                <a:gd name="T55" fmla="*/ 537 h 719"/>
                <a:gd name="T56" fmla="*/ 460 w 801"/>
                <a:gd name="T57" fmla="*/ 537 h 719"/>
                <a:gd name="T58" fmla="*/ 552 w 801"/>
                <a:gd name="T59" fmla="*/ 623 h 719"/>
                <a:gd name="T60" fmla="*/ 588 w 801"/>
                <a:gd name="T61" fmla="*/ 623 h 719"/>
                <a:gd name="T62" fmla="*/ 611 w 801"/>
                <a:gd name="T63" fmla="*/ 604 h 719"/>
                <a:gd name="T64" fmla="*/ 617 w 801"/>
                <a:gd name="T65" fmla="*/ 568 h 719"/>
                <a:gd name="T66" fmla="*/ 529 w 801"/>
                <a:gd name="T67" fmla="*/ 468 h 719"/>
                <a:gd name="T68" fmla="*/ 525 w 801"/>
                <a:gd name="T69" fmla="*/ 451 h 719"/>
                <a:gd name="T70" fmla="*/ 540 w 801"/>
                <a:gd name="T71" fmla="*/ 441 h 719"/>
                <a:gd name="T72" fmla="*/ 628 w 801"/>
                <a:gd name="T73" fmla="*/ 520 h 719"/>
                <a:gd name="T74" fmla="*/ 661 w 801"/>
                <a:gd name="T75" fmla="*/ 535 h 719"/>
                <a:gd name="T76" fmla="*/ 695 w 801"/>
                <a:gd name="T77" fmla="*/ 520 h 719"/>
                <a:gd name="T78" fmla="*/ 709 w 801"/>
                <a:gd name="T79" fmla="*/ 495 h 719"/>
                <a:gd name="T80" fmla="*/ 701 w 801"/>
                <a:gd name="T81" fmla="*/ 459 h 719"/>
                <a:gd name="T82" fmla="*/ 617 w 801"/>
                <a:gd name="T83" fmla="*/ 372 h 719"/>
                <a:gd name="T84" fmla="*/ 621 w 801"/>
                <a:gd name="T85" fmla="*/ 353 h 719"/>
                <a:gd name="T86" fmla="*/ 644 w 801"/>
                <a:gd name="T87" fmla="*/ 353 h 719"/>
                <a:gd name="T88" fmla="*/ 734 w 801"/>
                <a:gd name="T89" fmla="*/ 439 h 719"/>
                <a:gd name="T90" fmla="*/ 772 w 801"/>
                <a:gd name="T91" fmla="*/ 439 h 719"/>
                <a:gd name="T92" fmla="*/ 793 w 801"/>
                <a:gd name="T93" fmla="*/ 422 h 719"/>
                <a:gd name="T94" fmla="*/ 801 w 801"/>
                <a:gd name="T95" fmla="*/ 384 h 719"/>
                <a:gd name="T96" fmla="*/ 787 w 801"/>
                <a:gd name="T97" fmla="*/ 36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1" h="719">
                  <a:moveTo>
                    <a:pt x="787" y="361"/>
                  </a:moveTo>
                  <a:lnTo>
                    <a:pt x="500" y="75"/>
                  </a:lnTo>
                  <a:lnTo>
                    <a:pt x="425" y="100"/>
                  </a:lnTo>
                  <a:lnTo>
                    <a:pt x="402" y="163"/>
                  </a:lnTo>
                  <a:lnTo>
                    <a:pt x="402" y="163"/>
                  </a:lnTo>
                  <a:lnTo>
                    <a:pt x="394" y="181"/>
                  </a:lnTo>
                  <a:lnTo>
                    <a:pt x="383" y="198"/>
                  </a:lnTo>
                  <a:lnTo>
                    <a:pt x="368" y="211"/>
                  </a:lnTo>
                  <a:lnTo>
                    <a:pt x="350" y="221"/>
                  </a:lnTo>
                  <a:lnTo>
                    <a:pt x="350" y="221"/>
                  </a:lnTo>
                  <a:lnTo>
                    <a:pt x="331" y="230"/>
                  </a:lnTo>
                  <a:lnTo>
                    <a:pt x="312" y="232"/>
                  </a:lnTo>
                  <a:lnTo>
                    <a:pt x="291" y="232"/>
                  </a:lnTo>
                  <a:lnTo>
                    <a:pt x="270" y="227"/>
                  </a:lnTo>
                  <a:lnTo>
                    <a:pt x="270" y="227"/>
                  </a:lnTo>
                  <a:lnTo>
                    <a:pt x="260" y="221"/>
                  </a:lnTo>
                  <a:lnTo>
                    <a:pt x="249" y="217"/>
                  </a:lnTo>
                  <a:lnTo>
                    <a:pt x="241" y="211"/>
                  </a:lnTo>
                  <a:lnTo>
                    <a:pt x="233" y="202"/>
                  </a:lnTo>
                  <a:lnTo>
                    <a:pt x="233" y="202"/>
                  </a:lnTo>
                  <a:lnTo>
                    <a:pt x="222" y="192"/>
                  </a:lnTo>
                  <a:lnTo>
                    <a:pt x="214" y="179"/>
                  </a:lnTo>
                  <a:lnTo>
                    <a:pt x="210" y="167"/>
                  </a:lnTo>
                  <a:lnTo>
                    <a:pt x="205" y="152"/>
                  </a:lnTo>
                  <a:lnTo>
                    <a:pt x="203" y="138"/>
                  </a:lnTo>
                  <a:lnTo>
                    <a:pt x="201" y="123"/>
                  </a:lnTo>
                  <a:lnTo>
                    <a:pt x="203" y="110"/>
                  </a:lnTo>
                  <a:lnTo>
                    <a:pt x="207" y="96"/>
                  </a:lnTo>
                  <a:lnTo>
                    <a:pt x="241" y="0"/>
                  </a:lnTo>
                  <a:lnTo>
                    <a:pt x="7" y="234"/>
                  </a:lnTo>
                  <a:lnTo>
                    <a:pt x="7" y="234"/>
                  </a:lnTo>
                  <a:lnTo>
                    <a:pt x="3" y="242"/>
                  </a:lnTo>
                  <a:lnTo>
                    <a:pt x="0" y="250"/>
                  </a:lnTo>
                  <a:lnTo>
                    <a:pt x="3" y="259"/>
                  </a:lnTo>
                  <a:lnTo>
                    <a:pt x="7" y="267"/>
                  </a:lnTo>
                  <a:lnTo>
                    <a:pt x="30" y="290"/>
                  </a:lnTo>
                  <a:lnTo>
                    <a:pt x="74" y="248"/>
                  </a:lnTo>
                  <a:lnTo>
                    <a:pt x="74" y="248"/>
                  </a:lnTo>
                  <a:lnTo>
                    <a:pt x="84" y="238"/>
                  </a:lnTo>
                  <a:lnTo>
                    <a:pt x="97" y="232"/>
                  </a:lnTo>
                  <a:lnTo>
                    <a:pt x="109" y="227"/>
                  </a:lnTo>
                  <a:lnTo>
                    <a:pt x="124" y="225"/>
                  </a:lnTo>
                  <a:lnTo>
                    <a:pt x="138" y="227"/>
                  </a:lnTo>
                  <a:lnTo>
                    <a:pt x="151" y="232"/>
                  </a:lnTo>
                  <a:lnTo>
                    <a:pt x="164" y="238"/>
                  </a:lnTo>
                  <a:lnTo>
                    <a:pt x="176" y="248"/>
                  </a:lnTo>
                  <a:lnTo>
                    <a:pt x="176" y="248"/>
                  </a:lnTo>
                  <a:lnTo>
                    <a:pt x="184" y="259"/>
                  </a:lnTo>
                  <a:lnTo>
                    <a:pt x="191" y="271"/>
                  </a:lnTo>
                  <a:lnTo>
                    <a:pt x="195" y="284"/>
                  </a:lnTo>
                  <a:lnTo>
                    <a:pt x="197" y="299"/>
                  </a:lnTo>
                  <a:lnTo>
                    <a:pt x="197" y="299"/>
                  </a:lnTo>
                  <a:lnTo>
                    <a:pt x="210" y="301"/>
                  </a:lnTo>
                  <a:lnTo>
                    <a:pt x="224" y="305"/>
                  </a:lnTo>
                  <a:lnTo>
                    <a:pt x="237" y="311"/>
                  </a:lnTo>
                  <a:lnTo>
                    <a:pt x="247" y="319"/>
                  </a:lnTo>
                  <a:lnTo>
                    <a:pt x="247" y="319"/>
                  </a:lnTo>
                  <a:lnTo>
                    <a:pt x="258" y="332"/>
                  </a:lnTo>
                  <a:lnTo>
                    <a:pt x="264" y="345"/>
                  </a:lnTo>
                  <a:lnTo>
                    <a:pt x="268" y="357"/>
                  </a:lnTo>
                  <a:lnTo>
                    <a:pt x="268" y="372"/>
                  </a:lnTo>
                  <a:lnTo>
                    <a:pt x="268" y="372"/>
                  </a:lnTo>
                  <a:lnTo>
                    <a:pt x="283" y="372"/>
                  </a:lnTo>
                  <a:lnTo>
                    <a:pt x="295" y="376"/>
                  </a:lnTo>
                  <a:lnTo>
                    <a:pt x="308" y="382"/>
                  </a:lnTo>
                  <a:lnTo>
                    <a:pt x="320" y="393"/>
                  </a:lnTo>
                  <a:lnTo>
                    <a:pt x="320" y="393"/>
                  </a:lnTo>
                  <a:lnTo>
                    <a:pt x="329" y="403"/>
                  </a:lnTo>
                  <a:lnTo>
                    <a:pt x="335" y="416"/>
                  </a:lnTo>
                  <a:lnTo>
                    <a:pt x="339" y="430"/>
                  </a:lnTo>
                  <a:lnTo>
                    <a:pt x="341" y="443"/>
                  </a:lnTo>
                  <a:lnTo>
                    <a:pt x="341" y="443"/>
                  </a:lnTo>
                  <a:lnTo>
                    <a:pt x="356" y="445"/>
                  </a:lnTo>
                  <a:lnTo>
                    <a:pt x="368" y="449"/>
                  </a:lnTo>
                  <a:lnTo>
                    <a:pt x="381" y="455"/>
                  </a:lnTo>
                  <a:lnTo>
                    <a:pt x="394" y="464"/>
                  </a:lnTo>
                  <a:lnTo>
                    <a:pt x="394" y="464"/>
                  </a:lnTo>
                  <a:lnTo>
                    <a:pt x="402" y="476"/>
                  </a:lnTo>
                  <a:lnTo>
                    <a:pt x="408" y="489"/>
                  </a:lnTo>
                  <a:lnTo>
                    <a:pt x="412" y="501"/>
                  </a:lnTo>
                  <a:lnTo>
                    <a:pt x="414" y="516"/>
                  </a:lnTo>
                  <a:lnTo>
                    <a:pt x="412" y="531"/>
                  </a:lnTo>
                  <a:lnTo>
                    <a:pt x="408" y="543"/>
                  </a:lnTo>
                  <a:lnTo>
                    <a:pt x="402" y="556"/>
                  </a:lnTo>
                  <a:lnTo>
                    <a:pt x="391" y="566"/>
                  </a:lnTo>
                  <a:lnTo>
                    <a:pt x="350" y="610"/>
                  </a:lnTo>
                  <a:lnTo>
                    <a:pt x="444" y="704"/>
                  </a:lnTo>
                  <a:lnTo>
                    <a:pt x="444" y="704"/>
                  </a:lnTo>
                  <a:lnTo>
                    <a:pt x="452" y="710"/>
                  </a:lnTo>
                  <a:lnTo>
                    <a:pt x="460" y="715"/>
                  </a:lnTo>
                  <a:lnTo>
                    <a:pt x="469" y="717"/>
                  </a:lnTo>
                  <a:lnTo>
                    <a:pt x="477" y="719"/>
                  </a:lnTo>
                  <a:lnTo>
                    <a:pt x="488" y="717"/>
                  </a:lnTo>
                  <a:lnTo>
                    <a:pt x="496" y="715"/>
                  </a:lnTo>
                  <a:lnTo>
                    <a:pt x="504" y="710"/>
                  </a:lnTo>
                  <a:lnTo>
                    <a:pt x="513" y="704"/>
                  </a:lnTo>
                  <a:lnTo>
                    <a:pt x="513" y="704"/>
                  </a:lnTo>
                  <a:lnTo>
                    <a:pt x="519" y="696"/>
                  </a:lnTo>
                  <a:lnTo>
                    <a:pt x="523" y="687"/>
                  </a:lnTo>
                  <a:lnTo>
                    <a:pt x="525" y="679"/>
                  </a:lnTo>
                  <a:lnTo>
                    <a:pt x="527" y="669"/>
                  </a:lnTo>
                  <a:lnTo>
                    <a:pt x="525" y="660"/>
                  </a:lnTo>
                  <a:lnTo>
                    <a:pt x="523" y="652"/>
                  </a:lnTo>
                  <a:lnTo>
                    <a:pt x="519" y="643"/>
                  </a:lnTo>
                  <a:lnTo>
                    <a:pt x="513" y="635"/>
                  </a:lnTo>
                  <a:lnTo>
                    <a:pt x="437" y="560"/>
                  </a:lnTo>
                  <a:lnTo>
                    <a:pt x="437" y="560"/>
                  </a:lnTo>
                  <a:lnTo>
                    <a:pt x="433" y="556"/>
                  </a:lnTo>
                  <a:lnTo>
                    <a:pt x="433" y="549"/>
                  </a:lnTo>
                  <a:lnTo>
                    <a:pt x="433" y="543"/>
                  </a:lnTo>
                  <a:lnTo>
                    <a:pt x="437" y="537"/>
                  </a:lnTo>
                  <a:lnTo>
                    <a:pt x="437" y="537"/>
                  </a:lnTo>
                  <a:lnTo>
                    <a:pt x="442" y="533"/>
                  </a:lnTo>
                  <a:lnTo>
                    <a:pt x="448" y="533"/>
                  </a:lnTo>
                  <a:lnTo>
                    <a:pt x="454" y="533"/>
                  </a:lnTo>
                  <a:lnTo>
                    <a:pt x="460" y="537"/>
                  </a:lnTo>
                  <a:lnTo>
                    <a:pt x="536" y="612"/>
                  </a:lnTo>
                  <a:lnTo>
                    <a:pt x="536" y="612"/>
                  </a:lnTo>
                  <a:lnTo>
                    <a:pt x="544" y="618"/>
                  </a:lnTo>
                  <a:lnTo>
                    <a:pt x="552" y="623"/>
                  </a:lnTo>
                  <a:lnTo>
                    <a:pt x="561" y="625"/>
                  </a:lnTo>
                  <a:lnTo>
                    <a:pt x="569" y="627"/>
                  </a:lnTo>
                  <a:lnTo>
                    <a:pt x="580" y="625"/>
                  </a:lnTo>
                  <a:lnTo>
                    <a:pt x="588" y="623"/>
                  </a:lnTo>
                  <a:lnTo>
                    <a:pt x="596" y="618"/>
                  </a:lnTo>
                  <a:lnTo>
                    <a:pt x="605" y="612"/>
                  </a:lnTo>
                  <a:lnTo>
                    <a:pt x="605" y="612"/>
                  </a:lnTo>
                  <a:lnTo>
                    <a:pt x="611" y="604"/>
                  </a:lnTo>
                  <a:lnTo>
                    <a:pt x="615" y="595"/>
                  </a:lnTo>
                  <a:lnTo>
                    <a:pt x="617" y="587"/>
                  </a:lnTo>
                  <a:lnTo>
                    <a:pt x="617" y="579"/>
                  </a:lnTo>
                  <a:lnTo>
                    <a:pt x="617" y="568"/>
                  </a:lnTo>
                  <a:lnTo>
                    <a:pt x="615" y="560"/>
                  </a:lnTo>
                  <a:lnTo>
                    <a:pt x="611" y="551"/>
                  </a:lnTo>
                  <a:lnTo>
                    <a:pt x="605" y="543"/>
                  </a:lnTo>
                  <a:lnTo>
                    <a:pt x="529" y="468"/>
                  </a:lnTo>
                  <a:lnTo>
                    <a:pt x="529" y="468"/>
                  </a:lnTo>
                  <a:lnTo>
                    <a:pt x="525" y="464"/>
                  </a:lnTo>
                  <a:lnTo>
                    <a:pt x="523" y="457"/>
                  </a:lnTo>
                  <a:lnTo>
                    <a:pt x="525" y="451"/>
                  </a:lnTo>
                  <a:lnTo>
                    <a:pt x="529" y="445"/>
                  </a:lnTo>
                  <a:lnTo>
                    <a:pt x="529" y="445"/>
                  </a:lnTo>
                  <a:lnTo>
                    <a:pt x="534" y="441"/>
                  </a:lnTo>
                  <a:lnTo>
                    <a:pt x="540" y="441"/>
                  </a:lnTo>
                  <a:lnTo>
                    <a:pt x="546" y="441"/>
                  </a:lnTo>
                  <a:lnTo>
                    <a:pt x="552" y="445"/>
                  </a:lnTo>
                  <a:lnTo>
                    <a:pt x="628" y="520"/>
                  </a:lnTo>
                  <a:lnTo>
                    <a:pt x="628" y="520"/>
                  </a:lnTo>
                  <a:lnTo>
                    <a:pt x="634" y="526"/>
                  </a:lnTo>
                  <a:lnTo>
                    <a:pt x="642" y="531"/>
                  </a:lnTo>
                  <a:lnTo>
                    <a:pt x="653" y="533"/>
                  </a:lnTo>
                  <a:lnTo>
                    <a:pt x="661" y="535"/>
                  </a:lnTo>
                  <a:lnTo>
                    <a:pt x="672" y="533"/>
                  </a:lnTo>
                  <a:lnTo>
                    <a:pt x="680" y="531"/>
                  </a:lnTo>
                  <a:lnTo>
                    <a:pt x="688" y="526"/>
                  </a:lnTo>
                  <a:lnTo>
                    <a:pt x="695" y="520"/>
                  </a:lnTo>
                  <a:lnTo>
                    <a:pt x="695" y="520"/>
                  </a:lnTo>
                  <a:lnTo>
                    <a:pt x="701" y="512"/>
                  </a:lnTo>
                  <a:lnTo>
                    <a:pt x="707" y="503"/>
                  </a:lnTo>
                  <a:lnTo>
                    <a:pt x="709" y="495"/>
                  </a:lnTo>
                  <a:lnTo>
                    <a:pt x="709" y="487"/>
                  </a:lnTo>
                  <a:lnTo>
                    <a:pt x="709" y="476"/>
                  </a:lnTo>
                  <a:lnTo>
                    <a:pt x="707" y="468"/>
                  </a:lnTo>
                  <a:lnTo>
                    <a:pt x="701" y="459"/>
                  </a:lnTo>
                  <a:lnTo>
                    <a:pt x="697" y="451"/>
                  </a:lnTo>
                  <a:lnTo>
                    <a:pt x="621" y="376"/>
                  </a:lnTo>
                  <a:lnTo>
                    <a:pt x="621" y="376"/>
                  </a:lnTo>
                  <a:lnTo>
                    <a:pt x="617" y="372"/>
                  </a:lnTo>
                  <a:lnTo>
                    <a:pt x="615" y="365"/>
                  </a:lnTo>
                  <a:lnTo>
                    <a:pt x="617" y="359"/>
                  </a:lnTo>
                  <a:lnTo>
                    <a:pt x="621" y="353"/>
                  </a:lnTo>
                  <a:lnTo>
                    <a:pt x="621" y="353"/>
                  </a:lnTo>
                  <a:lnTo>
                    <a:pt x="626" y="351"/>
                  </a:lnTo>
                  <a:lnTo>
                    <a:pt x="632" y="349"/>
                  </a:lnTo>
                  <a:lnTo>
                    <a:pt x="638" y="351"/>
                  </a:lnTo>
                  <a:lnTo>
                    <a:pt x="644" y="353"/>
                  </a:lnTo>
                  <a:lnTo>
                    <a:pt x="720" y="428"/>
                  </a:lnTo>
                  <a:lnTo>
                    <a:pt x="720" y="428"/>
                  </a:lnTo>
                  <a:lnTo>
                    <a:pt x="726" y="434"/>
                  </a:lnTo>
                  <a:lnTo>
                    <a:pt x="734" y="439"/>
                  </a:lnTo>
                  <a:lnTo>
                    <a:pt x="745" y="443"/>
                  </a:lnTo>
                  <a:lnTo>
                    <a:pt x="753" y="443"/>
                  </a:lnTo>
                  <a:lnTo>
                    <a:pt x="762" y="443"/>
                  </a:lnTo>
                  <a:lnTo>
                    <a:pt x="772" y="439"/>
                  </a:lnTo>
                  <a:lnTo>
                    <a:pt x="780" y="434"/>
                  </a:lnTo>
                  <a:lnTo>
                    <a:pt x="787" y="428"/>
                  </a:lnTo>
                  <a:lnTo>
                    <a:pt x="787" y="428"/>
                  </a:lnTo>
                  <a:lnTo>
                    <a:pt x="793" y="422"/>
                  </a:lnTo>
                  <a:lnTo>
                    <a:pt x="797" y="413"/>
                  </a:lnTo>
                  <a:lnTo>
                    <a:pt x="801" y="403"/>
                  </a:lnTo>
                  <a:lnTo>
                    <a:pt x="801" y="395"/>
                  </a:lnTo>
                  <a:lnTo>
                    <a:pt x="801" y="384"/>
                  </a:lnTo>
                  <a:lnTo>
                    <a:pt x="797" y="376"/>
                  </a:lnTo>
                  <a:lnTo>
                    <a:pt x="793" y="368"/>
                  </a:lnTo>
                  <a:lnTo>
                    <a:pt x="787" y="361"/>
                  </a:lnTo>
                  <a:lnTo>
                    <a:pt x="787" y="36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1"/>
            <p:cNvSpPr>
              <a:spLocks/>
            </p:cNvSpPr>
            <p:nvPr/>
          </p:nvSpPr>
          <p:spPr bwMode="auto">
            <a:xfrm>
              <a:off x="365125" y="4238625"/>
              <a:ext cx="773113" cy="776288"/>
            </a:xfrm>
            <a:custGeom>
              <a:avLst/>
              <a:gdLst>
                <a:gd name="T0" fmla="*/ 479 w 487"/>
                <a:gd name="T1" fmla="*/ 94 h 489"/>
                <a:gd name="T2" fmla="*/ 479 w 487"/>
                <a:gd name="T3" fmla="*/ 94 h 489"/>
                <a:gd name="T4" fmla="*/ 485 w 487"/>
                <a:gd name="T5" fmla="*/ 105 h 489"/>
                <a:gd name="T6" fmla="*/ 487 w 487"/>
                <a:gd name="T7" fmla="*/ 115 h 489"/>
                <a:gd name="T8" fmla="*/ 485 w 487"/>
                <a:gd name="T9" fmla="*/ 125 h 489"/>
                <a:gd name="T10" fmla="*/ 479 w 487"/>
                <a:gd name="T11" fmla="*/ 136 h 489"/>
                <a:gd name="T12" fmla="*/ 134 w 487"/>
                <a:gd name="T13" fmla="*/ 479 h 489"/>
                <a:gd name="T14" fmla="*/ 134 w 487"/>
                <a:gd name="T15" fmla="*/ 479 h 489"/>
                <a:gd name="T16" fmla="*/ 125 w 487"/>
                <a:gd name="T17" fmla="*/ 485 h 489"/>
                <a:gd name="T18" fmla="*/ 113 w 487"/>
                <a:gd name="T19" fmla="*/ 489 h 489"/>
                <a:gd name="T20" fmla="*/ 102 w 487"/>
                <a:gd name="T21" fmla="*/ 485 h 489"/>
                <a:gd name="T22" fmla="*/ 92 w 487"/>
                <a:gd name="T23" fmla="*/ 479 h 489"/>
                <a:gd name="T24" fmla="*/ 8 w 487"/>
                <a:gd name="T25" fmla="*/ 395 h 489"/>
                <a:gd name="T26" fmla="*/ 8 w 487"/>
                <a:gd name="T27" fmla="*/ 395 h 489"/>
                <a:gd name="T28" fmla="*/ 2 w 487"/>
                <a:gd name="T29" fmla="*/ 385 h 489"/>
                <a:gd name="T30" fmla="*/ 0 w 487"/>
                <a:gd name="T31" fmla="*/ 374 h 489"/>
                <a:gd name="T32" fmla="*/ 2 w 487"/>
                <a:gd name="T33" fmla="*/ 364 h 489"/>
                <a:gd name="T34" fmla="*/ 8 w 487"/>
                <a:gd name="T35" fmla="*/ 353 h 489"/>
                <a:gd name="T36" fmla="*/ 353 w 487"/>
                <a:gd name="T37" fmla="*/ 8 h 489"/>
                <a:gd name="T38" fmla="*/ 353 w 487"/>
                <a:gd name="T39" fmla="*/ 8 h 489"/>
                <a:gd name="T40" fmla="*/ 362 w 487"/>
                <a:gd name="T41" fmla="*/ 2 h 489"/>
                <a:gd name="T42" fmla="*/ 372 w 487"/>
                <a:gd name="T43" fmla="*/ 0 h 489"/>
                <a:gd name="T44" fmla="*/ 385 w 487"/>
                <a:gd name="T45" fmla="*/ 2 h 489"/>
                <a:gd name="T46" fmla="*/ 393 w 487"/>
                <a:gd name="T47" fmla="*/ 8 h 489"/>
                <a:gd name="T48" fmla="*/ 479 w 487"/>
                <a:gd name="T49" fmla="*/ 9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7" h="489">
                  <a:moveTo>
                    <a:pt x="479" y="94"/>
                  </a:moveTo>
                  <a:lnTo>
                    <a:pt x="479" y="94"/>
                  </a:lnTo>
                  <a:lnTo>
                    <a:pt x="485" y="105"/>
                  </a:lnTo>
                  <a:lnTo>
                    <a:pt x="487" y="115"/>
                  </a:lnTo>
                  <a:lnTo>
                    <a:pt x="485" y="125"/>
                  </a:lnTo>
                  <a:lnTo>
                    <a:pt x="479" y="136"/>
                  </a:lnTo>
                  <a:lnTo>
                    <a:pt x="134" y="479"/>
                  </a:lnTo>
                  <a:lnTo>
                    <a:pt x="134" y="479"/>
                  </a:lnTo>
                  <a:lnTo>
                    <a:pt x="125" y="485"/>
                  </a:lnTo>
                  <a:lnTo>
                    <a:pt x="113" y="489"/>
                  </a:lnTo>
                  <a:lnTo>
                    <a:pt x="102" y="485"/>
                  </a:lnTo>
                  <a:lnTo>
                    <a:pt x="92" y="479"/>
                  </a:lnTo>
                  <a:lnTo>
                    <a:pt x="8" y="395"/>
                  </a:lnTo>
                  <a:lnTo>
                    <a:pt x="8" y="395"/>
                  </a:lnTo>
                  <a:lnTo>
                    <a:pt x="2" y="385"/>
                  </a:lnTo>
                  <a:lnTo>
                    <a:pt x="0" y="374"/>
                  </a:lnTo>
                  <a:lnTo>
                    <a:pt x="2" y="364"/>
                  </a:lnTo>
                  <a:lnTo>
                    <a:pt x="8" y="353"/>
                  </a:lnTo>
                  <a:lnTo>
                    <a:pt x="353" y="8"/>
                  </a:lnTo>
                  <a:lnTo>
                    <a:pt x="353" y="8"/>
                  </a:lnTo>
                  <a:lnTo>
                    <a:pt x="362" y="2"/>
                  </a:lnTo>
                  <a:lnTo>
                    <a:pt x="372" y="0"/>
                  </a:lnTo>
                  <a:lnTo>
                    <a:pt x="385" y="2"/>
                  </a:lnTo>
                  <a:lnTo>
                    <a:pt x="393" y="8"/>
                  </a:lnTo>
                  <a:lnTo>
                    <a:pt x="479" y="94"/>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2"/>
            <p:cNvSpPr>
              <a:spLocks noEditPoints="1"/>
            </p:cNvSpPr>
            <p:nvPr/>
          </p:nvSpPr>
          <p:spPr bwMode="auto">
            <a:xfrm>
              <a:off x="714375" y="4421188"/>
              <a:ext cx="1214438" cy="1177925"/>
            </a:xfrm>
            <a:custGeom>
              <a:avLst/>
              <a:gdLst>
                <a:gd name="T0" fmla="*/ 547 w 765"/>
                <a:gd name="T1" fmla="*/ 13 h 742"/>
                <a:gd name="T2" fmla="*/ 506 w 765"/>
                <a:gd name="T3" fmla="*/ 0 h 742"/>
                <a:gd name="T4" fmla="*/ 470 w 765"/>
                <a:gd name="T5" fmla="*/ 8 h 742"/>
                <a:gd name="T6" fmla="*/ 273 w 765"/>
                <a:gd name="T7" fmla="*/ 102 h 742"/>
                <a:gd name="T8" fmla="*/ 221 w 765"/>
                <a:gd name="T9" fmla="*/ 236 h 742"/>
                <a:gd name="T10" fmla="*/ 219 w 765"/>
                <a:gd name="T11" fmla="*/ 274 h 742"/>
                <a:gd name="T12" fmla="*/ 236 w 765"/>
                <a:gd name="T13" fmla="*/ 305 h 742"/>
                <a:gd name="T14" fmla="*/ 263 w 765"/>
                <a:gd name="T15" fmla="*/ 322 h 742"/>
                <a:gd name="T16" fmla="*/ 313 w 765"/>
                <a:gd name="T17" fmla="*/ 318 h 742"/>
                <a:gd name="T18" fmla="*/ 347 w 765"/>
                <a:gd name="T19" fmla="*/ 280 h 742"/>
                <a:gd name="T20" fmla="*/ 744 w 765"/>
                <a:gd name="T21" fmla="*/ 312 h 742"/>
                <a:gd name="T22" fmla="*/ 763 w 765"/>
                <a:gd name="T23" fmla="*/ 274 h 742"/>
                <a:gd name="T24" fmla="*/ 752 w 765"/>
                <a:gd name="T25" fmla="*/ 220 h 742"/>
                <a:gd name="T26" fmla="*/ 125 w 765"/>
                <a:gd name="T27" fmla="*/ 399 h 742"/>
                <a:gd name="T28" fmla="*/ 98 w 765"/>
                <a:gd name="T29" fmla="*/ 389 h 742"/>
                <a:gd name="T30" fmla="*/ 71 w 765"/>
                <a:gd name="T31" fmla="*/ 399 h 742"/>
                <a:gd name="T32" fmla="*/ 4 w 765"/>
                <a:gd name="T33" fmla="*/ 473 h 742"/>
                <a:gd name="T34" fmla="*/ 4 w 765"/>
                <a:gd name="T35" fmla="*/ 502 h 742"/>
                <a:gd name="T36" fmla="*/ 16 w 765"/>
                <a:gd name="T37" fmla="*/ 519 h 742"/>
                <a:gd name="T38" fmla="*/ 46 w 765"/>
                <a:gd name="T39" fmla="*/ 525 h 742"/>
                <a:gd name="T40" fmla="*/ 125 w 765"/>
                <a:gd name="T41" fmla="*/ 454 h 742"/>
                <a:gd name="T42" fmla="*/ 135 w 765"/>
                <a:gd name="T43" fmla="*/ 435 h 742"/>
                <a:gd name="T44" fmla="*/ 129 w 765"/>
                <a:gd name="T45" fmla="*/ 406 h 742"/>
                <a:gd name="T46" fmla="*/ 198 w 765"/>
                <a:gd name="T47" fmla="*/ 473 h 742"/>
                <a:gd name="T48" fmla="*/ 171 w 765"/>
                <a:gd name="T49" fmla="*/ 460 h 742"/>
                <a:gd name="T50" fmla="*/ 144 w 765"/>
                <a:gd name="T51" fmla="*/ 473 h 742"/>
                <a:gd name="T52" fmla="*/ 75 w 765"/>
                <a:gd name="T53" fmla="*/ 544 h 742"/>
                <a:gd name="T54" fmla="*/ 75 w 765"/>
                <a:gd name="T55" fmla="*/ 573 h 742"/>
                <a:gd name="T56" fmla="*/ 89 w 765"/>
                <a:gd name="T57" fmla="*/ 592 h 742"/>
                <a:gd name="T58" fmla="*/ 119 w 765"/>
                <a:gd name="T59" fmla="*/ 596 h 742"/>
                <a:gd name="T60" fmla="*/ 198 w 765"/>
                <a:gd name="T61" fmla="*/ 527 h 742"/>
                <a:gd name="T62" fmla="*/ 209 w 765"/>
                <a:gd name="T63" fmla="*/ 506 h 742"/>
                <a:gd name="T64" fmla="*/ 202 w 765"/>
                <a:gd name="T65" fmla="*/ 479 h 742"/>
                <a:gd name="T66" fmla="*/ 227 w 765"/>
                <a:gd name="T67" fmla="*/ 677 h 742"/>
                <a:gd name="T68" fmla="*/ 217 w 765"/>
                <a:gd name="T69" fmla="*/ 696 h 742"/>
                <a:gd name="T70" fmla="*/ 223 w 765"/>
                <a:gd name="T71" fmla="*/ 725 h 742"/>
                <a:gd name="T72" fmla="*/ 240 w 765"/>
                <a:gd name="T73" fmla="*/ 738 h 742"/>
                <a:gd name="T74" fmla="*/ 269 w 765"/>
                <a:gd name="T75" fmla="*/ 738 h 742"/>
                <a:gd name="T76" fmla="*/ 342 w 765"/>
                <a:gd name="T77" fmla="*/ 671 h 742"/>
                <a:gd name="T78" fmla="*/ 353 w 765"/>
                <a:gd name="T79" fmla="*/ 644 h 742"/>
                <a:gd name="T80" fmla="*/ 342 w 765"/>
                <a:gd name="T81" fmla="*/ 617 h 742"/>
                <a:gd name="T82" fmla="*/ 322 w 765"/>
                <a:gd name="T83" fmla="*/ 606 h 742"/>
                <a:gd name="T84" fmla="*/ 294 w 765"/>
                <a:gd name="T85" fmla="*/ 613 h 742"/>
                <a:gd name="T86" fmla="*/ 269 w 765"/>
                <a:gd name="T87" fmla="*/ 544 h 742"/>
                <a:gd name="T88" fmla="*/ 242 w 765"/>
                <a:gd name="T89" fmla="*/ 533 h 742"/>
                <a:gd name="T90" fmla="*/ 215 w 765"/>
                <a:gd name="T91" fmla="*/ 544 h 742"/>
                <a:gd name="T92" fmla="*/ 148 w 765"/>
                <a:gd name="T93" fmla="*/ 617 h 742"/>
                <a:gd name="T94" fmla="*/ 148 w 765"/>
                <a:gd name="T95" fmla="*/ 646 h 742"/>
                <a:gd name="T96" fmla="*/ 163 w 765"/>
                <a:gd name="T97" fmla="*/ 663 h 742"/>
                <a:gd name="T98" fmla="*/ 190 w 765"/>
                <a:gd name="T99" fmla="*/ 669 h 742"/>
                <a:gd name="T100" fmla="*/ 269 w 765"/>
                <a:gd name="T101" fmla="*/ 598 h 742"/>
                <a:gd name="T102" fmla="*/ 280 w 765"/>
                <a:gd name="T103" fmla="*/ 579 h 742"/>
                <a:gd name="T104" fmla="*/ 276 w 765"/>
                <a:gd name="T105" fmla="*/ 55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 h="742">
                  <a:moveTo>
                    <a:pt x="744" y="207"/>
                  </a:moveTo>
                  <a:lnTo>
                    <a:pt x="558" y="21"/>
                  </a:lnTo>
                  <a:lnTo>
                    <a:pt x="558" y="21"/>
                  </a:lnTo>
                  <a:lnTo>
                    <a:pt x="547" y="13"/>
                  </a:lnTo>
                  <a:lnTo>
                    <a:pt x="539" y="6"/>
                  </a:lnTo>
                  <a:lnTo>
                    <a:pt x="529" y="2"/>
                  </a:lnTo>
                  <a:lnTo>
                    <a:pt x="518" y="0"/>
                  </a:lnTo>
                  <a:lnTo>
                    <a:pt x="506" y="0"/>
                  </a:lnTo>
                  <a:lnTo>
                    <a:pt x="495" y="0"/>
                  </a:lnTo>
                  <a:lnTo>
                    <a:pt x="483" y="4"/>
                  </a:lnTo>
                  <a:lnTo>
                    <a:pt x="470" y="8"/>
                  </a:lnTo>
                  <a:lnTo>
                    <a:pt x="470" y="8"/>
                  </a:lnTo>
                  <a:lnTo>
                    <a:pt x="299" y="86"/>
                  </a:lnTo>
                  <a:lnTo>
                    <a:pt x="299" y="86"/>
                  </a:lnTo>
                  <a:lnTo>
                    <a:pt x="286" y="92"/>
                  </a:lnTo>
                  <a:lnTo>
                    <a:pt x="273" y="102"/>
                  </a:lnTo>
                  <a:lnTo>
                    <a:pt x="265" y="113"/>
                  </a:lnTo>
                  <a:lnTo>
                    <a:pt x="259" y="128"/>
                  </a:lnTo>
                  <a:lnTo>
                    <a:pt x="221" y="236"/>
                  </a:lnTo>
                  <a:lnTo>
                    <a:pt x="221" y="236"/>
                  </a:lnTo>
                  <a:lnTo>
                    <a:pt x="219" y="247"/>
                  </a:lnTo>
                  <a:lnTo>
                    <a:pt x="217" y="255"/>
                  </a:lnTo>
                  <a:lnTo>
                    <a:pt x="217" y="266"/>
                  </a:lnTo>
                  <a:lnTo>
                    <a:pt x="219" y="274"/>
                  </a:lnTo>
                  <a:lnTo>
                    <a:pt x="221" y="282"/>
                  </a:lnTo>
                  <a:lnTo>
                    <a:pt x="225" y="291"/>
                  </a:lnTo>
                  <a:lnTo>
                    <a:pt x="232" y="299"/>
                  </a:lnTo>
                  <a:lnTo>
                    <a:pt x="236" y="305"/>
                  </a:lnTo>
                  <a:lnTo>
                    <a:pt x="236" y="305"/>
                  </a:lnTo>
                  <a:lnTo>
                    <a:pt x="248" y="316"/>
                  </a:lnTo>
                  <a:lnTo>
                    <a:pt x="263" y="322"/>
                  </a:lnTo>
                  <a:lnTo>
                    <a:pt x="263" y="322"/>
                  </a:lnTo>
                  <a:lnTo>
                    <a:pt x="276" y="324"/>
                  </a:lnTo>
                  <a:lnTo>
                    <a:pt x="288" y="324"/>
                  </a:lnTo>
                  <a:lnTo>
                    <a:pt x="301" y="322"/>
                  </a:lnTo>
                  <a:lnTo>
                    <a:pt x="313" y="318"/>
                  </a:lnTo>
                  <a:lnTo>
                    <a:pt x="324" y="312"/>
                  </a:lnTo>
                  <a:lnTo>
                    <a:pt x="334" y="303"/>
                  </a:lnTo>
                  <a:lnTo>
                    <a:pt x="342" y="293"/>
                  </a:lnTo>
                  <a:lnTo>
                    <a:pt x="347" y="280"/>
                  </a:lnTo>
                  <a:lnTo>
                    <a:pt x="374" y="201"/>
                  </a:lnTo>
                  <a:lnTo>
                    <a:pt x="485" y="163"/>
                  </a:lnTo>
                  <a:lnTo>
                    <a:pt x="690" y="366"/>
                  </a:lnTo>
                  <a:lnTo>
                    <a:pt x="744" y="312"/>
                  </a:lnTo>
                  <a:lnTo>
                    <a:pt x="744" y="312"/>
                  </a:lnTo>
                  <a:lnTo>
                    <a:pt x="752" y="299"/>
                  </a:lnTo>
                  <a:lnTo>
                    <a:pt x="759" y="286"/>
                  </a:lnTo>
                  <a:lnTo>
                    <a:pt x="763" y="274"/>
                  </a:lnTo>
                  <a:lnTo>
                    <a:pt x="765" y="259"/>
                  </a:lnTo>
                  <a:lnTo>
                    <a:pt x="763" y="245"/>
                  </a:lnTo>
                  <a:lnTo>
                    <a:pt x="759" y="232"/>
                  </a:lnTo>
                  <a:lnTo>
                    <a:pt x="752" y="220"/>
                  </a:lnTo>
                  <a:lnTo>
                    <a:pt x="744" y="207"/>
                  </a:lnTo>
                  <a:lnTo>
                    <a:pt x="744" y="207"/>
                  </a:lnTo>
                  <a:close/>
                  <a:moveTo>
                    <a:pt x="125" y="399"/>
                  </a:moveTo>
                  <a:lnTo>
                    <a:pt x="125" y="399"/>
                  </a:lnTo>
                  <a:lnTo>
                    <a:pt x="119" y="395"/>
                  </a:lnTo>
                  <a:lnTo>
                    <a:pt x="112" y="391"/>
                  </a:lnTo>
                  <a:lnTo>
                    <a:pt x="106" y="389"/>
                  </a:lnTo>
                  <a:lnTo>
                    <a:pt x="98" y="389"/>
                  </a:lnTo>
                  <a:lnTo>
                    <a:pt x="92" y="389"/>
                  </a:lnTo>
                  <a:lnTo>
                    <a:pt x="83" y="391"/>
                  </a:lnTo>
                  <a:lnTo>
                    <a:pt x="77" y="395"/>
                  </a:lnTo>
                  <a:lnTo>
                    <a:pt x="71" y="399"/>
                  </a:lnTo>
                  <a:lnTo>
                    <a:pt x="12" y="460"/>
                  </a:lnTo>
                  <a:lnTo>
                    <a:pt x="12" y="460"/>
                  </a:lnTo>
                  <a:lnTo>
                    <a:pt x="6" y="466"/>
                  </a:lnTo>
                  <a:lnTo>
                    <a:pt x="4" y="473"/>
                  </a:lnTo>
                  <a:lnTo>
                    <a:pt x="2" y="479"/>
                  </a:lnTo>
                  <a:lnTo>
                    <a:pt x="0" y="487"/>
                  </a:lnTo>
                  <a:lnTo>
                    <a:pt x="2" y="493"/>
                  </a:lnTo>
                  <a:lnTo>
                    <a:pt x="4" y="502"/>
                  </a:lnTo>
                  <a:lnTo>
                    <a:pt x="6" y="508"/>
                  </a:lnTo>
                  <a:lnTo>
                    <a:pt x="12" y="514"/>
                  </a:lnTo>
                  <a:lnTo>
                    <a:pt x="12" y="514"/>
                  </a:lnTo>
                  <a:lnTo>
                    <a:pt x="16" y="519"/>
                  </a:lnTo>
                  <a:lnTo>
                    <a:pt x="25" y="523"/>
                  </a:lnTo>
                  <a:lnTo>
                    <a:pt x="31" y="525"/>
                  </a:lnTo>
                  <a:lnTo>
                    <a:pt x="39" y="525"/>
                  </a:lnTo>
                  <a:lnTo>
                    <a:pt x="46" y="525"/>
                  </a:lnTo>
                  <a:lnTo>
                    <a:pt x="52" y="523"/>
                  </a:lnTo>
                  <a:lnTo>
                    <a:pt x="60" y="519"/>
                  </a:lnTo>
                  <a:lnTo>
                    <a:pt x="64" y="514"/>
                  </a:lnTo>
                  <a:lnTo>
                    <a:pt x="125" y="454"/>
                  </a:lnTo>
                  <a:lnTo>
                    <a:pt x="125" y="454"/>
                  </a:lnTo>
                  <a:lnTo>
                    <a:pt x="129" y="447"/>
                  </a:lnTo>
                  <a:lnTo>
                    <a:pt x="133" y="441"/>
                  </a:lnTo>
                  <a:lnTo>
                    <a:pt x="135" y="435"/>
                  </a:lnTo>
                  <a:lnTo>
                    <a:pt x="135" y="427"/>
                  </a:lnTo>
                  <a:lnTo>
                    <a:pt x="135" y="420"/>
                  </a:lnTo>
                  <a:lnTo>
                    <a:pt x="133" y="412"/>
                  </a:lnTo>
                  <a:lnTo>
                    <a:pt x="129" y="406"/>
                  </a:lnTo>
                  <a:lnTo>
                    <a:pt x="125" y="399"/>
                  </a:lnTo>
                  <a:lnTo>
                    <a:pt x="125" y="399"/>
                  </a:lnTo>
                  <a:close/>
                  <a:moveTo>
                    <a:pt x="198" y="473"/>
                  </a:moveTo>
                  <a:lnTo>
                    <a:pt x="198" y="473"/>
                  </a:lnTo>
                  <a:lnTo>
                    <a:pt x="192" y="466"/>
                  </a:lnTo>
                  <a:lnTo>
                    <a:pt x="186" y="464"/>
                  </a:lnTo>
                  <a:lnTo>
                    <a:pt x="177" y="462"/>
                  </a:lnTo>
                  <a:lnTo>
                    <a:pt x="171" y="460"/>
                  </a:lnTo>
                  <a:lnTo>
                    <a:pt x="163" y="462"/>
                  </a:lnTo>
                  <a:lnTo>
                    <a:pt x="156" y="464"/>
                  </a:lnTo>
                  <a:lnTo>
                    <a:pt x="150" y="466"/>
                  </a:lnTo>
                  <a:lnTo>
                    <a:pt x="144" y="473"/>
                  </a:lnTo>
                  <a:lnTo>
                    <a:pt x="83" y="531"/>
                  </a:lnTo>
                  <a:lnTo>
                    <a:pt x="83" y="531"/>
                  </a:lnTo>
                  <a:lnTo>
                    <a:pt x="79" y="537"/>
                  </a:lnTo>
                  <a:lnTo>
                    <a:pt x="75" y="544"/>
                  </a:lnTo>
                  <a:lnTo>
                    <a:pt x="73" y="552"/>
                  </a:lnTo>
                  <a:lnTo>
                    <a:pt x="73" y="558"/>
                  </a:lnTo>
                  <a:lnTo>
                    <a:pt x="73" y="567"/>
                  </a:lnTo>
                  <a:lnTo>
                    <a:pt x="75" y="573"/>
                  </a:lnTo>
                  <a:lnTo>
                    <a:pt x="79" y="579"/>
                  </a:lnTo>
                  <a:lnTo>
                    <a:pt x="83" y="585"/>
                  </a:lnTo>
                  <a:lnTo>
                    <a:pt x="83" y="585"/>
                  </a:lnTo>
                  <a:lnTo>
                    <a:pt x="89" y="592"/>
                  </a:lnTo>
                  <a:lnTo>
                    <a:pt x="96" y="594"/>
                  </a:lnTo>
                  <a:lnTo>
                    <a:pt x="104" y="596"/>
                  </a:lnTo>
                  <a:lnTo>
                    <a:pt x="110" y="596"/>
                  </a:lnTo>
                  <a:lnTo>
                    <a:pt x="119" y="596"/>
                  </a:lnTo>
                  <a:lnTo>
                    <a:pt x="125" y="594"/>
                  </a:lnTo>
                  <a:lnTo>
                    <a:pt x="131" y="590"/>
                  </a:lnTo>
                  <a:lnTo>
                    <a:pt x="138" y="585"/>
                  </a:lnTo>
                  <a:lnTo>
                    <a:pt x="198" y="527"/>
                  </a:lnTo>
                  <a:lnTo>
                    <a:pt x="198" y="527"/>
                  </a:lnTo>
                  <a:lnTo>
                    <a:pt x="202" y="521"/>
                  </a:lnTo>
                  <a:lnTo>
                    <a:pt x="207" y="514"/>
                  </a:lnTo>
                  <a:lnTo>
                    <a:pt x="209" y="506"/>
                  </a:lnTo>
                  <a:lnTo>
                    <a:pt x="209" y="500"/>
                  </a:lnTo>
                  <a:lnTo>
                    <a:pt x="209" y="491"/>
                  </a:lnTo>
                  <a:lnTo>
                    <a:pt x="207" y="485"/>
                  </a:lnTo>
                  <a:lnTo>
                    <a:pt x="202" y="479"/>
                  </a:lnTo>
                  <a:lnTo>
                    <a:pt x="198" y="473"/>
                  </a:lnTo>
                  <a:lnTo>
                    <a:pt x="198" y="473"/>
                  </a:lnTo>
                  <a:close/>
                  <a:moveTo>
                    <a:pt x="288" y="617"/>
                  </a:moveTo>
                  <a:lnTo>
                    <a:pt x="227" y="677"/>
                  </a:lnTo>
                  <a:lnTo>
                    <a:pt x="227" y="677"/>
                  </a:lnTo>
                  <a:lnTo>
                    <a:pt x="223" y="682"/>
                  </a:lnTo>
                  <a:lnTo>
                    <a:pt x="219" y="690"/>
                  </a:lnTo>
                  <a:lnTo>
                    <a:pt x="217" y="696"/>
                  </a:lnTo>
                  <a:lnTo>
                    <a:pt x="217" y="702"/>
                  </a:lnTo>
                  <a:lnTo>
                    <a:pt x="217" y="711"/>
                  </a:lnTo>
                  <a:lnTo>
                    <a:pt x="219" y="717"/>
                  </a:lnTo>
                  <a:lnTo>
                    <a:pt x="223" y="725"/>
                  </a:lnTo>
                  <a:lnTo>
                    <a:pt x="227" y="730"/>
                  </a:lnTo>
                  <a:lnTo>
                    <a:pt x="227" y="730"/>
                  </a:lnTo>
                  <a:lnTo>
                    <a:pt x="234" y="736"/>
                  </a:lnTo>
                  <a:lnTo>
                    <a:pt x="240" y="738"/>
                  </a:lnTo>
                  <a:lnTo>
                    <a:pt x="248" y="740"/>
                  </a:lnTo>
                  <a:lnTo>
                    <a:pt x="255" y="742"/>
                  </a:lnTo>
                  <a:lnTo>
                    <a:pt x="263" y="740"/>
                  </a:lnTo>
                  <a:lnTo>
                    <a:pt x="269" y="738"/>
                  </a:lnTo>
                  <a:lnTo>
                    <a:pt x="276" y="736"/>
                  </a:lnTo>
                  <a:lnTo>
                    <a:pt x="282" y="730"/>
                  </a:lnTo>
                  <a:lnTo>
                    <a:pt x="342" y="671"/>
                  </a:lnTo>
                  <a:lnTo>
                    <a:pt x="342" y="671"/>
                  </a:lnTo>
                  <a:lnTo>
                    <a:pt x="347" y="665"/>
                  </a:lnTo>
                  <a:lnTo>
                    <a:pt x="351" y="659"/>
                  </a:lnTo>
                  <a:lnTo>
                    <a:pt x="353" y="650"/>
                  </a:lnTo>
                  <a:lnTo>
                    <a:pt x="353" y="644"/>
                  </a:lnTo>
                  <a:lnTo>
                    <a:pt x="353" y="636"/>
                  </a:lnTo>
                  <a:lnTo>
                    <a:pt x="351" y="629"/>
                  </a:lnTo>
                  <a:lnTo>
                    <a:pt x="347" y="623"/>
                  </a:lnTo>
                  <a:lnTo>
                    <a:pt x="342" y="617"/>
                  </a:lnTo>
                  <a:lnTo>
                    <a:pt x="342" y="617"/>
                  </a:lnTo>
                  <a:lnTo>
                    <a:pt x="336" y="613"/>
                  </a:lnTo>
                  <a:lnTo>
                    <a:pt x="330" y="608"/>
                  </a:lnTo>
                  <a:lnTo>
                    <a:pt x="322" y="606"/>
                  </a:lnTo>
                  <a:lnTo>
                    <a:pt x="315" y="606"/>
                  </a:lnTo>
                  <a:lnTo>
                    <a:pt x="307" y="606"/>
                  </a:lnTo>
                  <a:lnTo>
                    <a:pt x="301" y="608"/>
                  </a:lnTo>
                  <a:lnTo>
                    <a:pt x="294" y="613"/>
                  </a:lnTo>
                  <a:lnTo>
                    <a:pt x="288" y="617"/>
                  </a:lnTo>
                  <a:lnTo>
                    <a:pt x="288" y="617"/>
                  </a:lnTo>
                  <a:close/>
                  <a:moveTo>
                    <a:pt x="269" y="544"/>
                  </a:moveTo>
                  <a:lnTo>
                    <a:pt x="269" y="544"/>
                  </a:lnTo>
                  <a:lnTo>
                    <a:pt x="263" y="539"/>
                  </a:lnTo>
                  <a:lnTo>
                    <a:pt x="257" y="535"/>
                  </a:lnTo>
                  <a:lnTo>
                    <a:pt x="250" y="533"/>
                  </a:lnTo>
                  <a:lnTo>
                    <a:pt x="242" y="533"/>
                  </a:lnTo>
                  <a:lnTo>
                    <a:pt x="236" y="533"/>
                  </a:lnTo>
                  <a:lnTo>
                    <a:pt x="227" y="535"/>
                  </a:lnTo>
                  <a:lnTo>
                    <a:pt x="221" y="539"/>
                  </a:lnTo>
                  <a:lnTo>
                    <a:pt x="215" y="544"/>
                  </a:lnTo>
                  <a:lnTo>
                    <a:pt x="156" y="604"/>
                  </a:lnTo>
                  <a:lnTo>
                    <a:pt x="156" y="604"/>
                  </a:lnTo>
                  <a:lnTo>
                    <a:pt x="152" y="610"/>
                  </a:lnTo>
                  <a:lnTo>
                    <a:pt x="148" y="617"/>
                  </a:lnTo>
                  <a:lnTo>
                    <a:pt x="146" y="623"/>
                  </a:lnTo>
                  <a:lnTo>
                    <a:pt x="146" y="631"/>
                  </a:lnTo>
                  <a:lnTo>
                    <a:pt x="146" y="638"/>
                  </a:lnTo>
                  <a:lnTo>
                    <a:pt x="148" y="646"/>
                  </a:lnTo>
                  <a:lnTo>
                    <a:pt x="150" y="652"/>
                  </a:lnTo>
                  <a:lnTo>
                    <a:pt x="156" y="659"/>
                  </a:lnTo>
                  <a:lnTo>
                    <a:pt x="156" y="659"/>
                  </a:lnTo>
                  <a:lnTo>
                    <a:pt x="163" y="663"/>
                  </a:lnTo>
                  <a:lnTo>
                    <a:pt x="169" y="667"/>
                  </a:lnTo>
                  <a:lnTo>
                    <a:pt x="175" y="669"/>
                  </a:lnTo>
                  <a:lnTo>
                    <a:pt x="184" y="669"/>
                  </a:lnTo>
                  <a:lnTo>
                    <a:pt x="190" y="669"/>
                  </a:lnTo>
                  <a:lnTo>
                    <a:pt x="198" y="667"/>
                  </a:lnTo>
                  <a:lnTo>
                    <a:pt x="204" y="663"/>
                  </a:lnTo>
                  <a:lnTo>
                    <a:pt x="211" y="659"/>
                  </a:lnTo>
                  <a:lnTo>
                    <a:pt x="269" y="598"/>
                  </a:lnTo>
                  <a:lnTo>
                    <a:pt x="269" y="598"/>
                  </a:lnTo>
                  <a:lnTo>
                    <a:pt x="276" y="592"/>
                  </a:lnTo>
                  <a:lnTo>
                    <a:pt x="278" y="585"/>
                  </a:lnTo>
                  <a:lnTo>
                    <a:pt x="280" y="579"/>
                  </a:lnTo>
                  <a:lnTo>
                    <a:pt x="282" y="571"/>
                  </a:lnTo>
                  <a:lnTo>
                    <a:pt x="280" y="564"/>
                  </a:lnTo>
                  <a:lnTo>
                    <a:pt x="278" y="556"/>
                  </a:lnTo>
                  <a:lnTo>
                    <a:pt x="276" y="550"/>
                  </a:lnTo>
                  <a:lnTo>
                    <a:pt x="269" y="544"/>
                  </a:lnTo>
                  <a:lnTo>
                    <a:pt x="269" y="544"/>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9" name="组合 29"/>
          <p:cNvGrpSpPr/>
          <p:nvPr/>
        </p:nvGrpSpPr>
        <p:grpSpPr>
          <a:xfrm>
            <a:off x="5554877" y="5080623"/>
            <a:ext cx="1232940" cy="797095"/>
            <a:chOff x="261938" y="1303338"/>
            <a:chExt cx="2185987" cy="1366837"/>
          </a:xfrm>
        </p:grpSpPr>
        <p:sp>
          <p:nvSpPr>
            <p:cNvPr id="70" name="Freeform 23"/>
            <p:cNvSpPr>
              <a:spLocks/>
            </p:cNvSpPr>
            <p:nvPr/>
          </p:nvSpPr>
          <p:spPr bwMode="auto">
            <a:xfrm>
              <a:off x="757238" y="1704975"/>
              <a:ext cx="1690687" cy="965200"/>
            </a:xfrm>
            <a:custGeom>
              <a:avLst/>
              <a:gdLst>
                <a:gd name="T0" fmla="*/ 122 w 1065"/>
                <a:gd name="T1" fmla="*/ 0 h 608"/>
                <a:gd name="T2" fmla="*/ 979 w 1065"/>
                <a:gd name="T3" fmla="*/ 51 h 608"/>
                <a:gd name="T4" fmla="*/ 988 w 1065"/>
                <a:gd name="T5" fmla="*/ 53 h 608"/>
                <a:gd name="T6" fmla="*/ 1000 w 1065"/>
                <a:gd name="T7" fmla="*/ 57 h 608"/>
                <a:gd name="T8" fmla="*/ 1008 w 1065"/>
                <a:gd name="T9" fmla="*/ 67 h 608"/>
                <a:gd name="T10" fmla="*/ 1014 w 1065"/>
                <a:gd name="T11" fmla="*/ 79 h 608"/>
                <a:gd name="T12" fmla="*/ 1014 w 1065"/>
                <a:gd name="T13" fmla="*/ 523 h 608"/>
                <a:gd name="T14" fmla="*/ 1014 w 1065"/>
                <a:gd name="T15" fmla="*/ 529 h 608"/>
                <a:gd name="T16" fmla="*/ 1008 w 1065"/>
                <a:gd name="T17" fmla="*/ 541 h 608"/>
                <a:gd name="T18" fmla="*/ 1000 w 1065"/>
                <a:gd name="T19" fmla="*/ 551 h 608"/>
                <a:gd name="T20" fmla="*/ 988 w 1065"/>
                <a:gd name="T21" fmla="*/ 555 h 608"/>
                <a:gd name="T22" fmla="*/ 85 w 1065"/>
                <a:gd name="T23" fmla="*/ 557 h 608"/>
                <a:gd name="T24" fmla="*/ 79 w 1065"/>
                <a:gd name="T25" fmla="*/ 555 h 608"/>
                <a:gd name="T26" fmla="*/ 67 w 1065"/>
                <a:gd name="T27" fmla="*/ 551 h 608"/>
                <a:gd name="T28" fmla="*/ 57 w 1065"/>
                <a:gd name="T29" fmla="*/ 541 h 608"/>
                <a:gd name="T30" fmla="*/ 53 w 1065"/>
                <a:gd name="T31" fmla="*/ 529 h 608"/>
                <a:gd name="T32" fmla="*/ 51 w 1065"/>
                <a:gd name="T33" fmla="*/ 290 h 608"/>
                <a:gd name="T34" fmla="*/ 0 w 1065"/>
                <a:gd name="T35" fmla="*/ 523 h 608"/>
                <a:gd name="T36" fmla="*/ 2 w 1065"/>
                <a:gd name="T37" fmla="*/ 539 h 608"/>
                <a:gd name="T38" fmla="*/ 16 w 1065"/>
                <a:gd name="T39" fmla="*/ 570 h 608"/>
                <a:gd name="T40" fmla="*/ 39 w 1065"/>
                <a:gd name="T41" fmla="*/ 594 h 608"/>
                <a:gd name="T42" fmla="*/ 69 w 1065"/>
                <a:gd name="T43" fmla="*/ 606 h 608"/>
                <a:gd name="T44" fmla="*/ 979 w 1065"/>
                <a:gd name="T45" fmla="*/ 608 h 608"/>
                <a:gd name="T46" fmla="*/ 998 w 1065"/>
                <a:gd name="T47" fmla="*/ 606 h 608"/>
                <a:gd name="T48" fmla="*/ 1028 w 1065"/>
                <a:gd name="T49" fmla="*/ 594 h 608"/>
                <a:gd name="T50" fmla="*/ 1050 w 1065"/>
                <a:gd name="T51" fmla="*/ 570 h 608"/>
                <a:gd name="T52" fmla="*/ 1063 w 1065"/>
                <a:gd name="T53" fmla="*/ 539 h 608"/>
                <a:gd name="T54" fmla="*/ 1065 w 1065"/>
                <a:gd name="T55" fmla="*/ 85 h 608"/>
                <a:gd name="T56" fmla="*/ 1063 w 1065"/>
                <a:gd name="T57" fmla="*/ 69 h 608"/>
                <a:gd name="T58" fmla="*/ 1050 w 1065"/>
                <a:gd name="T59" fmla="*/ 38 h 608"/>
                <a:gd name="T60" fmla="*/ 1028 w 1065"/>
                <a:gd name="T61" fmla="*/ 16 h 608"/>
                <a:gd name="T62" fmla="*/ 998 w 1065"/>
                <a:gd name="T63" fmla="*/ 2 h 608"/>
                <a:gd name="T64" fmla="*/ 979 w 1065"/>
                <a:gd name="T6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5" h="608">
                  <a:moveTo>
                    <a:pt x="979" y="0"/>
                  </a:moveTo>
                  <a:lnTo>
                    <a:pt x="122" y="0"/>
                  </a:lnTo>
                  <a:lnTo>
                    <a:pt x="173" y="51"/>
                  </a:lnTo>
                  <a:lnTo>
                    <a:pt x="979" y="51"/>
                  </a:lnTo>
                  <a:lnTo>
                    <a:pt x="979" y="51"/>
                  </a:lnTo>
                  <a:lnTo>
                    <a:pt x="988" y="53"/>
                  </a:lnTo>
                  <a:lnTo>
                    <a:pt x="994" y="55"/>
                  </a:lnTo>
                  <a:lnTo>
                    <a:pt x="1000" y="57"/>
                  </a:lnTo>
                  <a:lnTo>
                    <a:pt x="1004" y="61"/>
                  </a:lnTo>
                  <a:lnTo>
                    <a:pt x="1008" y="67"/>
                  </a:lnTo>
                  <a:lnTo>
                    <a:pt x="1012" y="73"/>
                  </a:lnTo>
                  <a:lnTo>
                    <a:pt x="1014" y="79"/>
                  </a:lnTo>
                  <a:lnTo>
                    <a:pt x="1014" y="85"/>
                  </a:lnTo>
                  <a:lnTo>
                    <a:pt x="1014" y="523"/>
                  </a:lnTo>
                  <a:lnTo>
                    <a:pt x="1014" y="523"/>
                  </a:lnTo>
                  <a:lnTo>
                    <a:pt x="1014" y="529"/>
                  </a:lnTo>
                  <a:lnTo>
                    <a:pt x="1012" y="535"/>
                  </a:lnTo>
                  <a:lnTo>
                    <a:pt x="1008" y="541"/>
                  </a:lnTo>
                  <a:lnTo>
                    <a:pt x="1004" y="547"/>
                  </a:lnTo>
                  <a:lnTo>
                    <a:pt x="1000" y="551"/>
                  </a:lnTo>
                  <a:lnTo>
                    <a:pt x="994" y="553"/>
                  </a:lnTo>
                  <a:lnTo>
                    <a:pt x="988" y="555"/>
                  </a:lnTo>
                  <a:lnTo>
                    <a:pt x="979" y="557"/>
                  </a:lnTo>
                  <a:lnTo>
                    <a:pt x="85" y="557"/>
                  </a:lnTo>
                  <a:lnTo>
                    <a:pt x="85" y="557"/>
                  </a:lnTo>
                  <a:lnTo>
                    <a:pt x="79" y="555"/>
                  </a:lnTo>
                  <a:lnTo>
                    <a:pt x="73" y="553"/>
                  </a:lnTo>
                  <a:lnTo>
                    <a:pt x="67" y="551"/>
                  </a:lnTo>
                  <a:lnTo>
                    <a:pt x="61" y="547"/>
                  </a:lnTo>
                  <a:lnTo>
                    <a:pt x="57" y="541"/>
                  </a:lnTo>
                  <a:lnTo>
                    <a:pt x="55" y="535"/>
                  </a:lnTo>
                  <a:lnTo>
                    <a:pt x="53" y="529"/>
                  </a:lnTo>
                  <a:lnTo>
                    <a:pt x="51" y="523"/>
                  </a:lnTo>
                  <a:lnTo>
                    <a:pt x="51" y="290"/>
                  </a:lnTo>
                  <a:lnTo>
                    <a:pt x="0" y="239"/>
                  </a:lnTo>
                  <a:lnTo>
                    <a:pt x="0" y="523"/>
                  </a:lnTo>
                  <a:lnTo>
                    <a:pt x="0" y="523"/>
                  </a:lnTo>
                  <a:lnTo>
                    <a:pt x="2" y="539"/>
                  </a:lnTo>
                  <a:lnTo>
                    <a:pt x="8" y="555"/>
                  </a:lnTo>
                  <a:lnTo>
                    <a:pt x="16" y="570"/>
                  </a:lnTo>
                  <a:lnTo>
                    <a:pt x="27" y="582"/>
                  </a:lnTo>
                  <a:lnTo>
                    <a:pt x="39" y="594"/>
                  </a:lnTo>
                  <a:lnTo>
                    <a:pt x="53" y="600"/>
                  </a:lnTo>
                  <a:lnTo>
                    <a:pt x="69" y="606"/>
                  </a:lnTo>
                  <a:lnTo>
                    <a:pt x="85" y="608"/>
                  </a:lnTo>
                  <a:lnTo>
                    <a:pt x="979" y="608"/>
                  </a:lnTo>
                  <a:lnTo>
                    <a:pt x="979" y="608"/>
                  </a:lnTo>
                  <a:lnTo>
                    <a:pt x="998" y="606"/>
                  </a:lnTo>
                  <a:lnTo>
                    <a:pt x="1014" y="600"/>
                  </a:lnTo>
                  <a:lnTo>
                    <a:pt x="1028" y="594"/>
                  </a:lnTo>
                  <a:lnTo>
                    <a:pt x="1040" y="582"/>
                  </a:lnTo>
                  <a:lnTo>
                    <a:pt x="1050" y="570"/>
                  </a:lnTo>
                  <a:lnTo>
                    <a:pt x="1059" y="555"/>
                  </a:lnTo>
                  <a:lnTo>
                    <a:pt x="1063" y="539"/>
                  </a:lnTo>
                  <a:lnTo>
                    <a:pt x="1065" y="523"/>
                  </a:lnTo>
                  <a:lnTo>
                    <a:pt x="1065" y="85"/>
                  </a:lnTo>
                  <a:lnTo>
                    <a:pt x="1065" y="85"/>
                  </a:lnTo>
                  <a:lnTo>
                    <a:pt x="1063" y="69"/>
                  </a:lnTo>
                  <a:lnTo>
                    <a:pt x="1059" y="53"/>
                  </a:lnTo>
                  <a:lnTo>
                    <a:pt x="1050" y="38"/>
                  </a:lnTo>
                  <a:lnTo>
                    <a:pt x="1040" y="26"/>
                  </a:lnTo>
                  <a:lnTo>
                    <a:pt x="1028" y="16"/>
                  </a:lnTo>
                  <a:lnTo>
                    <a:pt x="1014" y="8"/>
                  </a:lnTo>
                  <a:lnTo>
                    <a:pt x="998" y="2"/>
                  </a:lnTo>
                  <a:lnTo>
                    <a:pt x="979" y="0"/>
                  </a:lnTo>
                  <a:lnTo>
                    <a:pt x="979"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4"/>
            <p:cNvSpPr>
              <a:spLocks/>
            </p:cNvSpPr>
            <p:nvPr/>
          </p:nvSpPr>
          <p:spPr bwMode="auto">
            <a:xfrm>
              <a:off x="757238" y="1795463"/>
              <a:ext cx="579437" cy="579438"/>
            </a:xfrm>
            <a:custGeom>
              <a:avLst/>
              <a:gdLst>
                <a:gd name="T0" fmla="*/ 282 w 365"/>
                <a:gd name="T1" fmla="*/ 365 h 365"/>
                <a:gd name="T2" fmla="*/ 282 w 365"/>
                <a:gd name="T3" fmla="*/ 365 h 365"/>
                <a:gd name="T4" fmla="*/ 298 w 365"/>
                <a:gd name="T5" fmla="*/ 363 h 365"/>
                <a:gd name="T6" fmla="*/ 312 w 365"/>
                <a:gd name="T7" fmla="*/ 359 h 365"/>
                <a:gd name="T8" fmla="*/ 327 w 365"/>
                <a:gd name="T9" fmla="*/ 352 h 365"/>
                <a:gd name="T10" fmla="*/ 341 w 365"/>
                <a:gd name="T11" fmla="*/ 340 h 365"/>
                <a:gd name="T12" fmla="*/ 341 w 365"/>
                <a:gd name="T13" fmla="*/ 340 h 365"/>
                <a:gd name="T14" fmla="*/ 351 w 365"/>
                <a:gd name="T15" fmla="*/ 328 h 365"/>
                <a:gd name="T16" fmla="*/ 359 w 365"/>
                <a:gd name="T17" fmla="*/ 312 h 365"/>
                <a:gd name="T18" fmla="*/ 363 w 365"/>
                <a:gd name="T19" fmla="*/ 296 h 365"/>
                <a:gd name="T20" fmla="*/ 365 w 365"/>
                <a:gd name="T21" fmla="*/ 279 h 365"/>
                <a:gd name="T22" fmla="*/ 365 w 365"/>
                <a:gd name="T23" fmla="*/ 279 h 365"/>
                <a:gd name="T24" fmla="*/ 363 w 365"/>
                <a:gd name="T25" fmla="*/ 265 h 365"/>
                <a:gd name="T26" fmla="*/ 359 w 365"/>
                <a:gd name="T27" fmla="*/ 253 h 365"/>
                <a:gd name="T28" fmla="*/ 355 w 365"/>
                <a:gd name="T29" fmla="*/ 241 h 365"/>
                <a:gd name="T30" fmla="*/ 347 w 365"/>
                <a:gd name="T31" fmla="*/ 231 h 365"/>
                <a:gd name="T32" fmla="*/ 116 w 365"/>
                <a:gd name="T33" fmla="*/ 0 h 365"/>
                <a:gd name="T34" fmla="*/ 0 w 365"/>
                <a:gd name="T35" fmla="*/ 117 h 365"/>
                <a:gd name="T36" fmla="*/ 223 w 365"/>
                <a:gd name="T37" fmla="*/ 340 h 365"/>
                <a:gd name="T38" fmla="*/ 223 w 365"/>
                <a:gd name="T39" fmla="*/ 340 h 365"/>
                <a:gd name="T40" fmla="*/ 235 w 365"/>
                <a:gd name="T41" fmla="*/ 352 h 365"/>
                <a:gd name="T42" fmla="*/ 250 w 365"/>
                <a:gd name="T43" fmla="*/ 359 h 365"/>
                <a:gd name="T44" fmla="*/ 266 w 365"/>
                <a:gd name="T45" fmla="*/ 363 h 365"/>
                <a:gd name="T46" fmla="*/ 282 w 365"/>
                <a:gd name="T47" fmla="*/ 365 h 365"/>
                <a:gd name="T48" fmla="*/ 282 w 365"/>
                <a:gd name="T4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365">
                  <a:moveTo>
                    <a:pt x="282" y="365"/>
                  </a:moveTo>
                  <a:lnTo>
                    <a:pt x="282" y="365"/>
                  </a:lnTo>
                  <a:lnTo>
                    <a:pt x="298" y="363"/>
                  </a:lnTo>
                  <a:lnTo>
                    <a:pt x="312" y="359"/>
                  </a:lnTo>
                  <a:lnTo>
                    <a:pt x="327" y="352"/>
                  </a:lnTo>
                  <a:lnTo>
                    <a:pt x="341" y="340"/>
                  </a:lnTo>
                  <a:lnTo>
                    <a:pt x="341" y="340"/>
                  </a:lnTo>
                  <a:lnTo>
                    <a:pt x="351" y="328"/>
                  </a:lnTo>
                  <a:lnTo>
                    <a:pt x="359" y="312"/>
                  </a:lnTo>
                  <a:lnTo>
                    <a:pt x="363" y="296"/>
                  </a:lnTo>
                  <a:lnTo>
                    <a:pt x="365" y="279"/>
                  </a:lnTo>
                  <a:lnTo>
                    <a:pt x="365" y="279"/>
                  </a:lnTo>
                  <a:lnTo>
                    <a:pt x="363" y="265"/>
                  </a:lnTo>
                  <a:lnTo>
                    <a:pt x="359" y="253"/>
                  </a:lnTo>
                  <a:lnTo>
                    <a:pt x="355" y="241"/>
                  </a:lnTo>
                  <a:lnTo>
                    <a:pt x="347" y="231"/>
                  </a:lnTo>
                  <a:lnTo>
                    <a:pt x="116" y="0"/>
                  </a:lnTo>
                  <a:lnTo>
                    <a:pt x="0" y="117"/>
                  </a:lnTo>
                  <a:lnTo>
                    <a:pt x="223" y="340"/>
                  </a:lnTo>
                  <a:lnTo>
                    <a:pt x="223" y="340"/>
                  </a:lnTo>
                  <a:lnTo>
                    <a:pt x="235" y="352"/>
                  </a:lnTo>
                  <a:lnTo>
                    <a:pt x="250" y="359"/>
                  </a:lnTo>
                  <a:lnTo>
                    <a:pt x="266" y="363"/>
                  </a:lnTo>
                  <a:lnTo>
                    <a:pt x="282" y="365"/>
                  </a:lnTo>
                  <a:lnTo>
                    <a:pt x="282" y="36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
            <p:cNvSpPr>
              <a:spLocks noEditPoints="1"/>
            </p:cNvSpPr>
            <p:nvPr/>
          </p:nvSpPr>
          <p:spPr bwMode="auto">
            <a:xfrm>
              <a:off x="261938" y="1303338"/>
              <a:ext cx="647700" cy="646113"/>
            </a:xfrm>
            <a:custGeom>
              <a:avLst/>
              <a:gdLst>
                <a:gd name="T0" fmla="*/ 158 w 408"/>
                <a:gd name="T1" fmla="*/ 26 h 407"/>
                <a:gd name="T2" fmla="*/ 158 w 408"/>
                <a:gd name="T3" fmla="*/ 26 h 407"/>
                <a:gd name="T4" fmla="*/ 144 w 408"/>
                <a:gd name="T5" fmla="*/ 16 h 407"/>
                <a:gd name="T6" fmla="*/ 128 w 408"/>
                <a:gd name="T7" fmla="*/ 8 h 407"/>
                <a:gd name="T8" fmla="*/ 112 w 408"/>
                <a:gd name="T9" fmla="*/ 2 h 407"/>
                <a:gd name="T10" fmla="*/ 93 w 408"/>
                <a:gd name="T11" fmla="*/ 0 h 407"/>
                <a:gd name="T12" fmla="*/ 75 w 408"/>
                <a:gd name="T13" fmla="*/ 2 h 407"/>
                <a:gd name="T14" fmla="*/ 59 w 408"/>
                <a:gd name="T15" fmla="*/ 8 h 407"/>
                <a:gd name="T16" fmla="*/ 43 w 408"/>
                <a:gd name="T17" fmla="*/ 16 h 407"/>
                <a:gd name="T18" fmla="*/ 28 w 408"/>
                <a:gd name="T19" fmla="*/ 26 h 407"/>
                <a:gd name="T20" fmla="*/ 28 w 408"/>
                <a:gd name="T21" fmla="*/ 26 h 407"/>
                <a:gd name="T22" fmla="*/ 16 w 408"/>
                <a:gd name="T23" fmla="*/ 42 h 407"/>
                <a:gd name="T24" fmla="*/ 8 w 408"/>
                <a:gd name="T25" fmla="*/ 56 h 407"/>
                <a:gd name="T26" fmla="*/ 2 w 408"/>
                <a:gd name="T27" fmla="*/ 75 h 407"/>
                <a:gd name="T28" fmla="*/ 0 w 408"/>
                <a:gd name="T29" fmla="*/ 93 h 407"/>
                <a:gd name="T30" fmla="*/ 2 w 408"/>
                <a:gd name="T31" fmla="*/ 109 h 407"/>
                <a:gd name="T32" fmla="*/ 8 w 408"/>
                <a:gd name="T33" fmla="*/ 127 h 407"/>
                <a:gd name="T34" fmla="*/ 16 w 408"/>
                <a:gd name="T35" fmla="*/ 143 h 407"/>
                <a:gd name="T36" fmla="*/ 28 w 408"/>
                <a:gd name="T37" fmla="*/ 158 h 407"/>
                <a:gd name="T38" fmla="*/ 278 w 408"/>
                <a:gd name="T39" fmla="*/ 407 h 407"/>
                <a:gd name="T40" fmla="*/ 408 w 408"/>
                <a:gd name="T41" fmla="*/ 277 h 407"/>
                <a:gd name="T42" fmla="*/ 158 w 408"/>
                <a:gd name="T43" fmla="*/ 26 h 407"/>
                <a:gd name="T44" fmla="*/ 251 w 408"/>
                <a:gd name="T45" fmla="*/ 281 h 407"/>
                <a:gd name="T46" fmla="*/ 77 w 408"/>
                <a:gd name="T47" fmla="*/ 109 h 407"/>
                <a:gd name="T48" fmla="*/ 77 w 408"/>
                <a:gd name="T49" fmla="*/ 109 h 407"/>
                <a:gd name="T50" fmla="*/ 73 w 408"/>
                <a:gd name="T51" fmla="*/ 101 h 407"/>
                <a:gd name="T52" fmla="*/ 71 w 408"/>
                <a:gd name="T53" fmla="*/ 93 h 407"/>
                <a:gd name="T54" fmla="*/ 73 w 408"/>
                <a:gd name="T55" fmla="*/ 85 h 407"/>
                <a:gd name="T56" fmla="*/ 79 w 408"/>
                <a:gd name="T57" fmla="*/ 77 h 407"/>
                <a:gd name="T58" fmla="*/ 79 w 408"/>
                <a:gd name="T59" fmla="*/ 77 h 407"/>
                <a:gd name="T60" fmla="*/ 85 w 408"/>
                <a:gd name="T61" fmla="*/ 72 h 407"/>
                <a:gd name="T62" fmla="*/ 93 w 408"/>
                <a:gd name="T63" fmla="*/ 70 h 407"/>
                <a:gd name="T64" fmla="*/ 103 w 408"/>
                <a:gd name="T65" fmla="*/ 72 h 407"/>
                <a:gd name="T66" fmla="*/ 109 w 408"/>
                <a:gd name="T67" fmla="*/ 77 h 407"/>
                <a:gd name="T68" fmla="*/ 284 w 408"/>
                <a:gd name="T69" fmla="*/ 249 h 407"/>
                <a:gd name="T70" fmla="*/ 284 w 408"/>
                <a:gd name="T71" fmla="*/ 249 h 407"/>
                <a:gd name="T72" fmla="*/ 288 w 408"/>
                <a:gd name="T73" fmla="*/ 257 h 407"/>
                <a:gd name="T74" fmla="*/ 290 w 408"/>
                <a:gd name="T75" fmla="*/ 265 h 407"/>
                <a:gd name="T76" fmla="*/ 288 w 408"/>
                <a:gd name="T77" fmla="*/ 273 h 407"/>
                <a:gd name="T78" fmla="*/ 282 w 408"/>
                <a:gd name="T79" fmla="*/ 281 h 407"/>
                <a:gd name="T80" fmla="*/ 282 w 408"/>
                <a:gd name="T81" fmla="*/ 281 h 407"/>
                <a:gd name="T82" fmla="*/ 274 w 408"/>
                <a:gd name="T83" fmla="*/ 285 h 407"/>
                <a:gd name="T84" fmla="*/ 266 w 408"/>
                <a:gd name="T85" fmla="*/ 287 h 407"/>
                <a:gd name="T86" fmla="*/ 257 w 408"/>
                <a:gd name="T87" fmla="*/ 287 h 407"/>
                <a:gd name="T88" fmla="*/ 251 w 408"/>
                <a:gd name="T89" fmla="*/ 281 h 407"/>
                <a:gd name="T90" fmla="*/ 251 w 408"/>
                <a:gd name="T91" fmla="*/ 28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407">
                  <a:moveTo>
                    <a:pt x="158" y="26"/>
                  </a:moveTo>
                  <a:lnTo>
                    <a:pt x="158" y="26"/>
                  </a:lnTo>
                  <a:lnTo>
                    <a:pt x="144" y="16"/>
                  </a:lnTo>
                  <a:lnTo>
                    <a:pt x="128" y="8"/>
                  </a:lnTo>
                  <a:lnTo>
                    <a:pt x="112" y="2"/>
                  </a:lnTo>
                  <a:lnTo>
                    <a:pt x="93" y="0"/>
                  </a:lnTo>
                  <a:lnTo>
                    <a:pt x="75" y="2"/>
                  </a:lnTo>
                  <a:lnTo>
                    <a:pt x="59" y="8"/>
                  </a:lnTo>
                  <a:lnTo>
                    <a:pt x="43" y="16"/>
                  </a:lnTo>
                  <a:lnTo>
                    <a:pt x="28" y="26"/>
                  </a:lnTo>
                  <a:lnTo>
                    <a:pt x="28" y="26"/>
                  </a:lnTo>
                  <a:lnTo>
                    <a:pt x="16" y="42"/>
                  </a:lnTo>
                  <a:lnTo>
                    <a:pt x="8" y="56"/>
                  </a:lnTo>
                  <a:lnTo>
                    <a:pt x="2" y="75"/>
                  </a:lnTo>
                  <a:lnTo>
                    <a:pt x="0" y="93"/>
                  </a:lnTo>
                  <a:lnTo>
                    <a:pt x="2" y="109"/>
                  </a:lnTo>
                  <a:lnTo>
                    <a:pt x="8" y="127"/>
                  </a:lnTo>
                  <a:lnTo>
                    <a:pt x="16" y="143"/>
                  </a:lnTo>
                  <a:lnTo>
                    <a:pt x="28" y="158"/>
                  </a:lnTo>
                  <a:lnTo>
                    <a:pt x="278" y="407"/>
                  </a:lnTo>
                  <a:lnTo>
                    <a:pt x="408" y="277"/>
                  </a:lnTo>
                  <a:lnTo>
                    <a:pt x="158" y="26"/>
                  </a:lnTo>
                  <a:close/>
                  <a:moveTo>
                    <a:pt x="251" y="281"/>
                  </a:moveTo>
                  <a:lnTo>
                    <a:pt x="77" y="109"/>
                  </a:lnTo>
                  <a:lnTo>
                    <a:pt x="77" y="109"/>
                  </a:lnTo>
                  <a:lnTo>
                    <a:pt x="73" y="101"/>
                  </a:lnTo>
                  <a:lnTo>
                    <a:pt x="71" y="93"/>
                  </a:lnTo>
                  <a:lnTo>
                    <a:pt x="73" y="85"/>
                  </a:lnTo>
                  <a:lnTo>
                    <a:pt x="79" y="77"/>
                  </a:lnTo>
                  <a:lnTo>
                    <a:pt x="79" y="77"/>
                  </a:lnTo>
                  <a:lnTo>
                    <a:pt x="85" y="72"/>
                  </a:lnTo>
                  <a:lnTo>
                    <a:pt x="93" y="70"/>
                  </a:lnTo>
                  <a:lnTo>
                    <a:pt x="103" y="72"/>
                  </a:lnTo>
                  <a:lnTo>
                    <a:pt x="109" y="77"/>
                  </a:lnTo>
                  <a:lnTo>
                    <a:pt x="284" y="249"/>
                  </a:lnTo>
                  <a:lnTo>
                    <a:pt x="284" y="249"/>
                  </a:lnTo>
                  <a:lnTo>
                    <a:pt x="288" y="257"/>
                  </a:lnTo>
                  <a:lnTo>
                    <a:pt x="290" y="265"/>
                  </a:lnTo>
                  <a:lnTo>
                    <a:pt x="288" y="273"/>
                  </a:lnTo>
                  <a:lnTo>
                    <a:pt x="282" y="281"/>
                  </a:lnTo>
                  <a:lnTo>
                    <a:pt x="282" y="281"/>
                  </a:lnTo>
                  <a:lnTo>
                    <a:pt x="274" y="285"/>
                  </a:lnTo>
                  <a:lnTo>
                    <a:pt x="266" y="287"/>
                  </a:lnTo>
                  <a:lnTo>
                    <a:pt x="257" y="287"/>
                  </a:lnTo>
                  <a:lnTo>
                    <a:pt x="251" y="281"/>
                  </a:lnTo>
                  <a:lnTo>
                    <a:pt x="251" y="28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
            <p:cNvSpPr>
              <a:spLocks/>
            </p:cNvSpPr>
            <p:nvPr/>
          </p:nvSpPr>
          <p:spPr bwMode="auto">
            <a:xfrm>
              <a:off x="1276350" y="2316163"/>
              <a:ext cx="131762" cy="128588"/>
            </a:xfrm>
            <a:custGeom>
              <a:avLst/>
              <a:gdLst>
                <a:gd name="T0" fmla="*/ 77 w 83"/>
                <a:gd name="T1" fmla="*/ 55 h 81"/>
                <a:gd name="T2" fmla="*/ 44 w 83"/>
                <a:gd name="T3" fmla="*/ 0 h 81"/>
                <a:gd name="T4" fmla="*/ 44 w 83"/>
                <a:gd name="T5" fmla="*/ 0 h 81"/>
                <a:gd name="T6" fmla="*/ 36 w 83"/>
                <a:gd name="T7" fmla="*/ 12 h 81"/>
                <a:gd name="T8" fmla="*/ 26 w 83"/>
                <a:gd name="T9" fmla="*/ 26 h 81"/>
                <a:gd name="T10" fmla="*/ 26 w 83"/>
                <a:gd name="T11" fmla="*/ 26 h 81"/>
                <a:gd name="T12" fmla="*/ 14 w 83"/>
                <a:gd name="T13" fmla="*/ 37 h 81"/>
                <a:gd name="T14" fmla="*/ 0 w 83"/>
                <a:gd name="T15" fmla="*/ 45 h 81"/>
                <a:gd name="T16" fmla="*/ 54 w 83"/>
                <a:gd name="T17" fmla="*/ 77 h 81"/>
                <a:gd name="T18" fmla="*/ 54 w 83"/>
                <a:gd name="T19" fmla="*/ 77 h 81"/>
                <a:gd name="T20" fmla="*/ 60 w 83"/>
                <a:gd name="T21" fmla="*/ 81 h 81"/>
                <a:gd name="T22" fmla="*/ 67 w 83"/>
                <a:gd name="T23" fmla="*/ 81 h 81"/>
                <a:gd name="T24" fmla="*/ 73 w 83"/>
                <a:gd name="T25" fmla="*/ 81 h 81"/>
                <a:gd name="T26" fmla="*/ 77 w 83"/>
                <a:gd name="T27" fmla="*/ 77 h 81"/>
                <a:gd name="T28" fmla="*/ 77 w 83"/>
                <a:gd name="T29" fmla="*/ 77 h 81"/>
                <a:gd name="T30" fmla="*/ 81 w 83"/>
                <a:gd name="T31" fmla="*/ 73 h 81"/>
                <a:gd name="T32" fmla="*/ 83 w 83"/>
                <a:gd name="T33" fmla="*/ 67 h 81"/>
                <a:gd name="T34" fmla="*/ 81 w 83"/>
                <a:gd name="T35" fmla="*/ 61 h 81"/>
                <a:gd name="T36" fmla="*/ 77 w 83"/>
                <a:gd name="T37" fmla="*/ 55 h 81"/>
                <a:gd name="T38" fmla="*/ 77 w 83"/>
                <a:gd name="T39"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1">
                  <a:moveTo>
                    <a:pt x="77" y="55"/>
                  </a:moveTo>
                  <a:lnTo>
                    <a:pt x="44" y="0"/>
                  </a:lnTo>
                  <a:lnTo>
                    <a:pt x="44" y="0"/>
                  </a:lnTo>
                  <a:lnTo>
                    <a:pt x="36" y="12"/>
                  </a:lnTo>
                  <a:lnTo>
                    <a:pt x="26" y="26"/>
                  </a:lnTo>
                  <a:lnTo>
                    <a:pt x="26" y="26"/>
                  </a:lnTo>
                  <a:lnTo>
                    <a:pt x="14" y="37"/>
                  </a:lnTo>
                  <a:lnTo>
                    <a:pt x="0" y="45"/>
                  </a:lnTo>
                  <a:lnTo>
                    <a:pt x="54" y="77"/>
                  </a:lnTo>
                  <a:lnTo>
                    <a:pt x="54" y="77"/>
                  </a:lnTo>
                  <a:lnTo>
                    <a:pt x="60" y="81"/>
                  </a:lnTo>
                  <a:lnTo>
                    <a:pt x="67" y="81"/>
                  </a:lnTo>
                  <a:lnTo>
                    <a:pt x="73" y="81"/>
                  </a:lnTo>
                  <a:lnTo>
                    <a:pt x="77" y="77"/>
                  </a:lnTo>
                  <a:lnTo>
                    <a:pt x="77" y="77"/>
                  </a:lnTo>
                  <a:lnTo>
                    <a:pt x="81" y="73"/>
                  </a:lnTo>
                  <a:lnTo>
                    <a:pt x="83" y="67"/>
                  </a:lnTo>
                  <a:lnTo>
                    <a:pt x="81" y="61"/>
                  </a:lnTo>
                  <a:lnTo>
                    <a:pt x="77" y="55"/>
                  </a:lnTo>
                  <a:lnTo>
                    <a:pt x="77" y="5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
            <p:cNvSpPr>
              <a:spLocks/>
            </p:cNvSpPr>
            <p:nvPr/>
          </p:nvSpPr>
          <p:spPr bwMode="auto">
            <a:xfrm>
              <a:off x="1530350" y="2155825"/>
              <a:ext cx="717550" cy="63500"/>
            </a:xfrm>
            <a:custGeom>
              <a:avLst/>
              <a:gdLst>
                <a:gd name="T0" fmla="*/ 0 w 452"/>
                <a:gd name="T1" fmla="*/ 20 h 40"/>
                <a:gd name="T2" fmla="*/ 0 w 452"/>
                <a:gd name="T3" fmla="*/ 20 h 40"/>
                <a:gd name="T4" fmla="*/ 2 w 452"/>
                <a:gd name="T5" fmla="*/ 28 h 40"/>
                <a:gd name="T6" fmla="*/ 6 w 452"/>
                <a:gd name="T7" fmla="*/ 34 h 40"/>
                <a:gd name="T8" fmla="*/ 12 w 452"/>
                <a:gd name="T9" fmla="*/ 38 h 40"/>
                <a:gd name="T10" fmla="*/ 20 w 452"/>
                <a:gd name="T11" fmla="*/ 40 h 40"/>
                <a:gd name="T12" fmla="*/ 432 w 452"/>
                <a:gd name="T13" fmla="*/ 40 h 40"/>
                <a:gd name="T14" fmla="*/ 432 w 452"/>
                <a:gd name="T15" fmla="*/ 40 h 40"/>
                <a:gd name="T16" fmla="*/ 440 w 452"/>
                <a:gd name="T17" fmla="*/ 38 h 40"/>
                <a:gd name="T18" fmla="*/ 446 w 452"/>
                <a:gd name="T19" fmla="*/ 34 h 40"/>
                <a:gd name="T20" fmla="*/ 450 w 452"/>
                <a:gd name="T21" fmla="*/ 28 h 40"/>
                <a:gd name="T22" fmla="*/ 452 w 452"/>
                <a:gd name="T23" fmla="*/ 20 h 40"/>
                <a:gd name="T24" fmla="*/ 452 w 452"/>
                <a:gd name="T25" fmla="*/ 20 h 40"/>
                <a:gd name="T26" fmla="*/ 450 w 452"/>
                <a:gd name="T27" fmla="*/ 12 h 40"/>
                <a:gd name="T28" fmla="*/ 446 w 452"/>
                <a:gd name="T29" fmla="*/ 6 h 40"/>
                <a:gd name="T30" fmla="*/ 440 w 452"/>
                <a:gd name="T31" fmla="*/ 0 h 40"/>
                <a:gd name="T32" fmla="*/ 432 w 452"/>
                <a:gd name="T33" fmla="*/ 0 h 40"/>
                <a:gd name="T34" fmla="*/ 20 w 452"/>
                <a:gd name="T35" fmla="*/ 0 h 40"/>
                <a:gd name="T36" fmla="*/ 20 w 452"/>
                <a:gd name="T37" fmla="*/ 0 h 40"/>
                <a:gd name="T38" fmla="*/ 12 w 452"/>
                <a:gd name="T39" fmla="*/ 0 h 40"/>
                <a:gd name="T40" fmla="*/ 6 w 452"/>
                <a:gd name="T41" fmla="*/ 6 h 40"/>
                <a:gd name="T42" fmla="*/ 2 w 452"/>
                <a:gd name="T43" fmla="*/ 12 h 40"/>
                <a:gd name="T44" fmla="*/ 0 w 452"/>
                <a:gd name="T45" fmla="*/ 20 h 40"/>
                <a:gd name="T46" fmla="*/ 0 w 452"/>
                <a:gd name="T4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2" h="40">
                  <a:moveTo>
                    <a:pt x="0" y="20"/>
                  </a:moveTo>
                  <a:lnTo>
                    <a:pt x="0" y="20"/>
                  </a:lnTo>
                  <a:lnTo>
                    <a:pt x="2" y="28"/>
                  </a:lnTo>
                  <a:lnTo>
                    <a:pt x="6" y="34"/>
                  </a:lnTo>
                  <a:lnTo>
                    <a:pt x="12" y="38"/>
                  </a:lnTo>
                  <a:lnTo>
                    <a:pt x="20" y="40"/>
                  </a:lnTo>
                  <a:lnTo>
                    <a:pt x="432" y="40"/>
                  </a:lnTo>
                  <a:lnTo>
                    <a:pt x="432" y="40"/>
                  </a:lnTo>
                  <a:lnTo>
                    <a:pt x="440" y="38"/>
                  </a:lnTo>
                  <a:lnTo>
                    <a:pt x="446" y="34"/>
                  </a:lnTo>
                  <a:lnTo>
                    <a:pt x="450" y="28"/>
                  </a:lnTo>
                  <a:lnTo>
                    <a:pt x="452" y="20"/>
                  </a:lnTo>
                  <a:lnTo>
                    <a:pt x="452" y="20"/>
                  </a:lnTo>
                  <a:lnTo>
                    <a:pt x="450" y="12"/>
                  </a:lnTo>
                  <a:lnTo>
                    <a:pt x="446" y="6"/>
                  </a:lnTo>
                  <a:lnTo>
                    <a:pt x="440" y="0"/>
                  </a:lnTo>
                  <a:lnTo>
                    <a:pt x="432" y="0"/>
                  </a:lnTo>
                  <a:lnTo>
                    <a:pt x="20" y="0"/>
                  </a:lnTo>
                  <a:lnTo>
                    <a:pt x="20" y="0"/>
                  </a:lnTo>
                  <a:lnTo>
                    <a:pt x="12" y="0"/>
                  </a:lnTo>
                  <a:lnTo>
                    <a:pt x="6" y="6"/>
                  </a:lnTo>
                  <a:lnTo>
                    <a:pt x="2" y="12"/>
                  </a:lnTo>
                  <a:lnTo>
                    <a:pt x="0" y="20"/>
                  </a:lnTo>
                  <a:lnTo>
                    <a:pt x="0" y="2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8"/>
            <p:cNvSpPr>
              <a:spLocks/>
            </p:cNvSpPr>
            <p:nvPr/>
          </p:nvSpPr>
          <p:spPr bwMode="auto">
            <a:xfrm>
              <a:off x="1524000" y="2371725"/>
              <a:ext cx="723900" cy="63500"/>
            </a:xfrm>
            <a:custGeom>
              <a:avLst/>
              <a:gdLst>
                <a:gd name="T0" fmla="*/ 20 w 456"/>
                <a:gd name="T1" fmla="*/ 40 h 40"/>
                <a:gd name="T2" fmla="*/ 436 w 456"/>
                <a:gd name="T3" fmla="*/ 40 h 40"/>
                <a:gd name="T4" fmla="*/ 436 w 456"/>
                <a:gd name="T5" fmla="*/ 40 h 40"/>
                <a:gd name="T6" fmla="*/ 444 w 456"/>
                <a:gd name="T7" fmla="*/ 38 h 40"/>
                <a:gd name="T8" fmla="*/ 450 w 456"/>
                <a:gd name="T9" fmla="*/ 34 h 40"/>
                <a:gd name="T10" fmla="*/ 454 w 456"/>
                <a:gd name="T11" fmla="*/ 28 h 40"/>
                <a:gd name="T12" fmla="*/ 456 w 456"/>
                <a:gd name="T13" fmla="*/ 20 h 40"/>
                <a:gd name="T14" fmla="*/ 456 w 456"/>
                <a:gd name="T15" fmla="*/ 20 h 40"/>
                <a:gd name="T16" fmla="*/ 454 w 456"/>
                <a:gd name="T17" fmla="*/ 12 h 40"/>
                <a:gd name="T18" fmla="*/ 450 w 456"/>
                <a:gd name="T19" fmla="*/ 6 h 40"/>
                <a:gd name="T20" fmla="*/ 444 w 456"/>
                <a:gd name="T21" fmla="*/ 2 h 40"/>
                <a:gd name="T22" fmla="*/ 436 w 456"/>
                <a:gd name="T23" fmla="*/ 0 h 40"/>
                <a:gd name="T24" fmla="*/ 20 w 456"/>
                <a:gd name="T25" fmla="*/ 0 h 40"/>
                <a:gd name="T26" fmla="*/ 20 w 456"/>
                <a:gd name="T27" fmla="*/ 0 h 40"/>
                <a:gd name="T28" fmla="*/ 12 w 456"/>
                <a:gd name="T29" fmla="*/ 2 h 40"/>
                <a:gd name="T30" fmla="*/ 6 w 456"/>
                <a:gd name="T31" fmla="*/ 6 h 40"/>
                <a:gd name="T32" fmla="*/ 2 w 456"/>
                <a:gd name="T33" fmla="*/ 12 h 40"/>
                <a:gd name="T34" fmla="*/ 0 w 456"/>
                <a:gd name="T35" fmla="*/ 20 h 40"/>
                <a:gd name="T36" fmla="*/ 0 w 456"/>
                <a:gd name="T37" fmla="*/ 20 h 40"/>
                <a:gd name="T38" fmla="*/ 2 w 456"/>
                <a:gd name="T39" fmla="*/ 28 h 40"/>
                <a:gd name="T40" fmla="*/ 6 w 456"/>
                <a:gd name="T41" fmla="*/ 34 h 40"/>
                <a:gd name="T42" fmla="*/ 12 w 456"/>
                <a:gd name="T43" fmla="*/ 38 h 40"/>
                <a:gd name="T44" fmla="*/ 20 w 456"/>
                <a:gd name="T45" fmla="*/ 40 h 40"/>
                <a:gd name="T46" fmla="*/ 20 w 456"/>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40">
                  <a:moveTo>
                    <a:pt x="20" y="40"/>
                  </a:moveTo>
                  <a:lnTo>
                    <a:pt x="436" y="40"/>
                  </a:lnTo>
                  <a:lnTo>
                    <a:pt x="436" y="40"/>
                  </a:lnTo>
                  <a:lnTo>
                    <a:pt x="444" y="38"/>
                  </a:lnTo>
                  <a:lnTo>
                    <a:pt x="450" y="34"/>
                  </a:lnTo>
                  <a:lnTo>
                    <a:pt x="454" y="28"/>
                  </a:lnTo>
                  <a:lnTo>
                    <a:pt x="456" y="20"/>
                  </a:lnTo>
                  <a:lnTo>
                    <a:pt x="456" y="20"/>
                  </a:lnTo>
                  <a:lnTo>
                    <a:pt x="454" y="12"/>
                  </a:lnTo>
                  <a:lnTo>
                    <a:pt x="450" y="6"/>
                  </a:lnTo>
                  <a:lnTo>
                    <a:pt x="444" y="2"/>
                  </a:lnTo>
                  <a:lnTo>
                    <a:pt x="436" y="0"/>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9"/>
            <p:cNvSpPr>
              <a:spLocks/>
            </p:cNvSpPr>
            <p:nvPr/>
          </p:nvSpPr>
          <p:spPr bwMode="auto">
            <a:xfrm>
              <a:off x="1981200" y="1936750"/>
              <a:ext cx="266700" cy="63500"/>
            </a:xfrm>
            <a:custGeom>
              <a:avLst/>
              <a:gdLst>
                <a:gd name="T0" fmla="*/ 148 w 168"/>
                <a:gd name="T1" fmla="*/ 40 h 40"/>
                <a:gd name="T2" fmla="*/ 148 w 168"/>
                <a:gd name="T3" fmla="*/ 40 h 40"/>
                <a:gd name="T4" fmla="*/ 156 w 168"/>
                <a:gd name="T5" fmla="*/ 40 h 40"/>
                <a:gd name="T6" fmla="*/ 162 w 168"/>
                <a:gd name="T7" fmla="*/ 34 h 40"/>
                <a:gd name="T8" fmla="*/ 166 w 168"/>
                <a:gd name="T9" fmla="*/ 28 h 40"/>
                <a:gd name="T10" fmla="*/ 168 w 168"/>
                <a:gd name="T11" fmla="*/ 20 h 40"/>
                <a:gd name="T12" fmla="*/ 168 w 168"/>
                <a:gd name="T13" fmla="*/ 20 h 40"/>
                <a:gd name="T14" fmla="*/ 166 w 168"/>
                <a:gd name="T15" fmla="*/ 12 h 40"/>
                <a:gd name="T16" fmla="*/ 162 w 168"/>
                <a:gd name="T17" fmla="*/ 6 h 40"/>
                <a:gd name="T18" fmla="*/ 156 w 168"/>
                <a:gd name="T19" fmla="*/ 2 h 40"/>
                <a:gd name="T20" fmla="*/ 148 w 168"/>
                <a:gd name="T21" fmla="*/ 0 h 40"/>
                <a:gd name="T22" fmla="*/ 20 w 168"/>
                <a:gd name="T23" fmla="*/ 0 h 40"/>
                <a:gd name="T24" fmla="*/ 20 w 168"/>
                <a:gd name="T25" fmla="*/ 0 h 40"/>
                <a:gd name="T26" fmla="*/ 12 w 168"/>
                <a:gd name="T27" fmla="*/ 2 h 40"/>
                <a:gd name="T28" fmla="*/ 6 w 168"/>
                <a:gd name="T29" fmla="*/ 6 h 40"/>
                <a:gd name="T30" fmla="*/ 2 w 168"/>
                <a:gd name="T31" fmla="*/ 12 h 40"/>
                <a:gd name="T32" fmla="*/ 0 w 168"/>
                <a:gd name="T33" fmla="*/ 20 h 40"/>
                <a:gd name="T34" fmla="*/ 0 w 168"/>
                <a:gd name="T35" fmla="*/ 20 h 40"/>
                <a:gd name="T36" fmla="*/ 2 w 168"/>
                <a:gd name="T37" fmla="*/ 28 h 40"/>
                <a:gd name="T38" fmla="*/ 6 w 168"/>
                <a:gd name="T39" fmla="*/ 34 h 40"/>
                <a:gd name="T40" fmla="*/ 12 w 168"/>
                <a:gd name="T41" fmla="*/ 40 h 40"/>
                <a:gd name="T42" fmla="*/ 20 w 168"/>
                <a:gd name="T43" fmla="*/ 40 h 40"/>
                <a:gd name="T44" fmla="*/ 148 w 168"/>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40">
                  <a:moveTo>
                    <a:pt x="148" y="40"/>
                  </a:moveTo>
                  <a:lnTo>
                    <a:pt x="148" y="40"/>
                  </a:lnTo>
                  <a:lnTo>
                    <a:pt x="156" y="40"/>
                  </a:lnTo>
                  <a:lnTo>
                    <a:pt x="162" y="34"/>
                  </a:lnTo>
                  <a:lnTo>
                    <a:pt x="166" y="28"/>
                  </a:lnTo>
                  <a:lnTo>
                    <a:pt x="168" y="20"/>
                  </a:lnTo>
                  <a:lnTo>
                    <a:pt x="168" y="20"/>
                  </a:lnTo>
                  <a:lnTo>
                    <a:pt x="166" y="12"/>
                  </a:lnTo>
                  <a:lnTo>
                    <a:pt x="162" y="6"/>
                  </a:lnTo>
                  <a:lnTo>
                    <a:pt x="156" y="2"/>
                  </a:lnTo>
                  <a:lnTo>
                    <a:pt x="148" y="0"/>
                  </a:lnTo>
                  <a:lnTo>
                    <a:pt x="20" y="0"/>
                  </a:lnTo>
                  <a:lnTo>
                    <a:pt x="20" y="0"/>
                  </a:lnTo>
                  <a:lnTo>
                    <a:pt x="12" y="2"/>
                  </a:lnTo>
                  <a:lnTo>
                    <a:pt x="6" y="6"/>
                  </a:lnTo>
                  <a:lnTo>
                    <a:pt x="2" y="12"/>
                  </a:lnTo>
                  <a:lnTo>
                    <a:pt x="0" y="20"/>
                  </a:lnTo>
                  <a:lnTo>
                    <a:pt x="0" y="20"/>
                  </a:lnTo>
                  <a:lnTo>
                    <a:pt x="2" y="28"/>
                  </a:lnTo>
                  <a:lnTo>
                    <a:pt x="6" y="34"/>
                  </a:lnTo>
                  <a:lnTo>
                    <a:pt x="12" y="40"/>
                  </a:lnTo>
                  <a:lnTo>
                    <a:pt x="20" y="40"/>
                  </a:lnTo>
                  <a:lnTo>
                    <a:pt x="148"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7" name="组合 28"/>
          <p:cNvGrpSpPr/>
          <p:nvPr/>
        </p:nvGrpSpPr>
        <p:grpSpPr>
          <a:xfrm>
            <a:off x="9766803" y="4805230"/>
            <a:ext cx="934240" cy="877099"/>
            <a:chOff x="334963" y="1271588"/>
            <a:chExt cx="1758950" cy="1504950"/>
          </a:xfrm>
        </p:grpSpPr>
        <p:sp>
          <p:nvSpPr>
            <p:cNvPr id="78" name="Freeform 23"/>
            <p:cNvSpPr>
              <a:spLocks noEditPoints="1"/>
            </p:cNvSpPr>
            <p:nvPr/>
          </p:nvSpPr>
          <p:spPr bwMode="auto">
            <a:xfrm>
              <a:off x="1427163" y="1876425"/>
              <a:ext cx="666750" cy="665163"/>
            </a:xfrm>
            <a:custGeom>
              <a:avLst/>
              <a:gdLst>
                <a:gd name="T0" fmla="*/ 210 w 420"/>
                <a:gd name="T1" fmla="*/ 0 h 419"/>
                <a:gd name="T2" fmla="*/ 168 w 420"/>
                <a:gd name="T3" fmla="*/ 4 h 419"/>
                <a:gd name="T4" fmla="*/ 129 w 420"/>
                <a:gd name="T5" fmla="*/ 17 h 419"/>
                <a:gd name="T6" fmla="*/ 93 w 420"/>
                <a:gd name="T7" fmla="*/ 35 h 419"/>
                <a:gd name="T8" fmla="*/ 62 w 420"/>
                <a:gd name="T9" fmla="*/ 63 h 419"/>
                <a:gd name="T10" fmla="*/ 37 w 420"/>
                <a:gd name="T11" fmla="*/ 92 h 419"/>
                <a:gd name="T12" fmla="*/ 16 w 420"/>
                <a:gd name="T13" fmla="*/ 129 h 419"/>
                <a:gd name="T14" fmla="*/ 4 w 420"/>
                <a:gd name="T15" fmla="*/ 167 h 419"/>
                <a:gd name="T16" fmla="*/ 0 w 420"/>
                <a:gd name="T17" fmla="*/ 211 h 419"/>
                <a:gd name="T18" fmla="*/ 2 w 420"/>
                <a:gd name="T19" fmla="*/ 231 h 419"/>
                <a:gd name="T20" fmla="*/ 10 w 420"/>
                <a:gd name="T21" fmla="*/ 273 h 419"/>
                <a:gd name="T22" fmla="*/ 25 w 420"/>
                <a:gd name="T23" fmla="*/ 311 h 419"/>
                <a:gd name="T24" fmla="*/ 48 w 420"/>
                <a:gd name="T25" fmla="*/ 344 h 419"/>
                <a:gd name="T26" fmla="*/ 77 w 420"/>
                <a:gd name="T27" fmla="*/ 371 h 419"/>
                <a:gd name="T28" fmla="*/ 110 w 420"/>
                <a:gd name="T29" fmla="*/ 394 h 419"/>
                <a:gd name="T30" fmla="*/ 148 w 420"/>
                <a:gd name="T31" fmla="*/ 411 h 419"/>
                <a:gd name="T32" fmla="*/ 189 w 420"/>
                <a:gd name="T33" fmla="*/ 419 h 419"/>
                <a:gd name="T34" fmla="*/ 210 w 420"/>
                <a:gd name="T35" fmla="*/ 419 h 419"/>
                <a:gd name="T36" fmla="*/ 252 w 420"/>
                <a:gd name="T37" fmla="*/ 415 h 419"/>
                <a:gd name="T38" fmla="*/ 291 w 420"/>
                <a:gd name="T39" fmla="*/ 404 h 419"/>
                <a:gd name="T40" fmla="*/ 327 w 420"/>
                <a:gd name="T41" fmla="*/ 383 h 419"/>
                <a:gd name="T42" fmla="*/ 358 w 420"/>
                <a:gd name="T43" fmla="*/ 358 h 419"/>
                <a:gd name="T44" fmla="*/ 385 w 420"/>
                <a:gd name="T45" fmla="*/ 327 h 419"/>
                <a:gd name="T46" fmla="*/ 404 w 420"/>
                <a:gd name="T47" fmla="*/ 292 h 419"/>
                <a:gd name="T48" fmla="*/ 416 w 420"/>
                <a:gd name="T49" fmla="*/ 252 h 419"/>
                <a:gd name="T50" fmla="*/ 420 w 420"/>
                <a:gd name="T51" fmla="*/ 211 h 419"/>
                <a:gd name="T52" fmla="*/ 418 w 420"/>
                <a:gd name="T53" fmla="*/ 188 h 419"/>
                <a:gd name="T54" fmla="*/ 410 w 420"/>
                <a:gd name="T55" fmla="*/ 148 h 419"/>
                <a:gd name="T56" fmla="*/ 395 w 420"/>
                <a:gd name="T57" fmla="*/ 110 h 419"/>
                <a:gd name="T58" fmla="*/ 373 w 420"/>
                <a:gd name="T59" fmla="*/ 77 h 419"/>
                <a:gd name="T60" fmla="*/ 343 w 420"/>
                <a:gd name="T61" fmla="*/ 48 h 419"/>
                <a:gd name="T62" fmla="*/ 310 w 420"/>
                <a:gd name="T63" fmla="*/ 25 h 419"/>
                <a:gd name="T64" fmla="*/ 273 w 420"/>
                <a:gd name="T65" fmla="*/ 10 h 419"/>
                <a:gd name="T66" fmla="*/ 231 w 420"/>
                <a:gd name="T67" fmla="*/ 2 h 419"/>
                <a:gd name="T68" fmla="*/ 210 w 420"/>
                <a:gd name="T69" fmla="*/ 0 h 419"/>
                <a:gd name="T70" fmla="*/ 239 w 420"/>
                <a:gd name="T71" fmla="*/ 240 h 419"/>
                <a:gd name="T72" fmla="*/ 239 w 420"/>
                <a:gd name="T73" fmla="*/ 315 h 419"/>
                <a:gd name="T74" fmla="*/ 231 w 420"/>
                <a:gd name="T75" fmla="*/ 336 h 419"/>
                <a:gd name="T76" fmla="*/ 210 w 420"/>
                <a:gd name="T77" fmla="*/ 344 h 419"/>
                <a:gd name="T78" fmla="*/ 200 w 420"/>
                <a:gd name="T79" fmla="*/ 342 h 419"/>
                <a:gd name="T80" fmla="*/ 183 w 420"/>
                <a:gd name="T81" fmla="*/ 325 h 419"/>
                <a:gd name="T82" fmla="*/ 181 w 420"/>
                <a:gd name="T83" fmla="*/ 240 h 419"/>
                <a:gd name="T84" fmla="*/ 106 w 420"/>
                <a:gd name="T85" fmla="*/ 240 h 419"/>
                <a:gd name="T86" fmla="*/ 85 w 420"/>
                <a:gd name="T87" fmla="*/ 231 h 419"/>
                <a:gd name="T88" fmla="*/ 77 w 420"/>
                <a:gd name="T89" fmla="*/ 211 h 419"/>
                <a:gd name="T90" fmla="*/ 79 w 420"/>
                <a:gd name="T91" fmla="*/ 198 h 419"/>
                <a:gd name="T92" fmla="*/ 93 w 420"/>
                <a:gd name="T93" fmla="*/ 183 h 419"/>
                <a:gd name="T94" fmla="*/ 181 w 420"/>
                <a:gd name="T95" fmla="*/ 181 h 419"/>
                <a:gd name="T96" fmla="*/ 181 w 420"/>
                <a:gd name="T97" fmla="*/ 106 h 419"/>
                <a:gd name="T98" fmla="*/ 189 w 420"/>
                <a:gd name="T99" fmla="*/ 85 h 419"/>
                <a:gd name="T100" fmla="*/ 210 w 420"/>
                <a:gd name="T101" fmla="*/ 75 h 419"/>
                <a:gd name="T102" fmla="*/ 223 w 420"/>
                <a:gd name="T103" fmla="*/ 79 h 419"/>
                <a:gd name="T104" fmla="*/ 237 w 420"/>
                <a:gd name="T105" fmla="*/ 94 h 419"/>
                <a:gd name="T106" fmla="*/ 239 w 420"/>
                <a:gd name="T107" fmla="*/ 181 h 419"/>
                <a:gd name="T108" fmla="*/ 314 w 420"/>
                <a:gd name="T109" fmla="*/ 181 h 419"/>
                <a:gd name="T110" fmla="*/ 335 w 420"/>
                <a:gd name="T111" fmla="*/ 190 h 419"/>
                <a:gd name="T112" fmla="*/ 343 w 420"/>
                <a:gd name="T113" fmla="*/ 211 h 419"/>
                <a:gd name="T114" fmla="*/ 341 w 420"/>
                <a:gd name="T115" fmla="*/ 221 h 419"/>
                <a:gd name="T116" fmla="*/ 327 w 420"/>
                <a:gd name="T117" fmla="*/ 238 h 419"/>
                <a:gd name="T118" fmla="*/ 314 w 420"/>
                <a:gd name="T119" fmla="*/ 24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419">
                  <a:moveTo>
                    <a:pt x="210" y="0"/>
                  </a:moveTo>
                  <a:lnTo>
                    <a:pt x="210" y="0"/>
                  </a:lnTo>
                  <a:lnTo>
                    <a:pt x="189" y="2"/>
                  </a:lnTo>
                  <a:lnTo>
                    <a:pt x="168" y="4"/>
                  </a:lnTo>
                  <a:lnTo>
                    <a:pt x="148" y="10"/>
                  </a:lnTo>
                  <a:lnTo>
                    <a:pt x="129" y="17"/>
                  </a:lnTo>
                  <a:lnTo>
                    <a:pt x="110" y="25"/>
                  </a:lnTo>
                  <a:lnTo>
                    <a:pt x="93" y="35"/>
                  </a:lnTo>
                  <a:lnTo>
                    <a:pt x="77" y="48"/>
                  </a:lnTo>
                  <a:lnTo>
                    <a:pt x="62" y="63"/>
                  </a:lnTo>
                  <a:lnTo>
                    <a:pt x="48" y="77"/>
                  </a:lnTo>
                  <a:lnTo>
                    <a:pt x="37" y="92"/>
                  </a:lnTo>
                  <a:lnTo>
                    <a:pt x="25" y="110"/>
                  </a:lnTo>
                  <a:lnTo>
                    <a:pt x="16" y="129"/>
                  </a:lnTo>
                  <a:lnTo>
                    <a:pt x="10" y="148"/>
                  </a:lnTo>
                  <a:lnTo>
                    <a:pt x="4" y="167"/>
                  </a:lnTo>
                  <a:lnTo>
                    <a:pt x="2" y="188"/>
                  </a:lnTo>
                  <a:lnTo>
                    <a:pt x="0" y="211"/>
                  </a:lnTo>
                  <a:lnTo>
                    <a:pt x="0" y="211"/>
                  </a:lnTo>
                  <a:lnTo>
                    <a:pt x="2" y="231"/>
                  </a:lnTo>
                  <a:lnTo>
                    <a:pt x="4" y="252"/>
                  </a:lnTo>
                  <a:lnTo>
                    <a:pt x="10" y="273"/>
                  </a:lnTo>
                  <a:lnTo>
                    <a:pt x="16" y="292"/>
                  </a:lnTo>
                  <a:lnTo>
                    <a:pt x="25" y="311"/>
                  </a:lnTo>
                  <a:lnTo>
                    <a:pt x="37" y="327"/>
                  </a:lnTo>
                  <a:lnTo>
                    <a:pt x="48" y="344"/>
                  </a:lnTo>
                  <a:lnTo>
                    <a:pt x="62" y="358"/>
                  </a:lnTo>
                  <a:lnTo>
                    <a:pt x="77" y="371"/>
                  </a:lnTo>
                  <a:lnTo>
                    <a:pt x="93" y="383"/>
                  </a:lnTo>
                  <a:lnTo>
                    <a:pt x="110" y="394"/>
                  </a:lnTo>
                  <a:lnTo>
                    <a:pt x="129" y="404"/>
                  </a:lnTo>
                  <a:lnTo>
                    <a:pt x="148" y="411"/>
                  </a:lnTo>
                  <a:lnTo>
                    <a:pt x="168" y="415"/>
                  </a:lnTo>
                  <a:lnTo>
                    <a:pt x="189" y="419"/>
                  </a:lnTo>
                  <a:lnTo>
                    <a:pt x="210" y="419"/>
                  </a:lnTo>
                  <a:lnTo>
                    <a:pt x="210" y="419"/>
                  </a:lnTo>
                  <a:lnTo>
                    <a:pt x="231" y="419"/>
                  </a:lnTo>
                  <a:lnTo>
                    <a:pt x="252" y="415"/>
                  </a:lnTo>
                  <a:lnTo>
                    <a:pt x="273" y="411"/>
                  </a:lnTo>
                  <a:lnTo>
                    <a:pt x="291" y="404"/>
                  </a:lnTo>
                  <a:lnTo>
                    <a:pt x="310" y="394"/>
                  </a:lnTo>
                  <a:lnTo>
                    <a:pt x="327" y="383"/>
                  </a:lnTo>
                  <a:lnTo>
                    <a:pt x="343" y="371"/>
                  </a:lnTo>
                  <a:lnTo>
                    <a:pt x="358" y="358"/>
                  </a:lnTo>
                  <a:lnTo>
                    <a:pt x="373" y="344"/>
                  </a:lnTo>
                  <a:lnTo>
                    <a:pt x="385" y="327"/>
                  </a:lnTo>
                  <a:lnTo>
                    <a:pt x="395" y="311"/>
                  </a:lnTo>
                  <a:lnTo>
                    <a:pt x="404" y="292"/>
                  </a:lnTo>
                  <a:lnTo>
                    <a:pt x="410" y="273"/>
                  </a:lnTo>
                  <a:lnTo>
                    <a:pt x="416" y="252"/>
                  </a:lnTo>
                  <a:lnTo>
                    <a:pt x="418" y="231"/>
                  </a:lnTo>
                  <a:lnTo>
                    <a:pt x="420" y="211"/>
                  </a:lnTo>
                  <a:lnTo>
                    <a:pt x="420" y="211"/>
                  </a:lnTo>
                  <a:lnTo>
                    <a:pt x="418" y="188"/>
                  </a:lnTo>
                  <a:lnTo>
                    <a:pt x="416" y="167"/>
                  </a:lnTo>
                  <a:lnTo>
                    <a:pt x="410" y="148"/>
                  </a:lnTo>
                  <a:lnTo>
                    <a:pt x="404" y="129"/>
                  </a:lnTo>
                  <a:lnTo>
                    <a:pt x="395" y="110"/>
                  </a:lnTo>
                  <a:lnTo>
                    <a:pt x="385" y="92"/>
                  </a:lnTo>
                  <a:lnTo>
                    <a:pt x="373" y="77"/>
                  </a:lnTo>
                  <a:lnTo>
                    <a:pt x="358" y="63"/>
                  </a:lnTo>
                  <a:lnTo>
                    <a:pt x="343" y="48"/>
                  </a:lnTo>
                  <a:lnTo>
                    <a:pt x="327" y="35"/>
                  </a:lnTo>
                  <a:lnTo>
                    <a:pt x="310" y="25"/>
                  </a:lnTo>
                  <a:lnTo>
                    <a:pt x="291" y="17"/>
                  </a:lnTo>
                  <a:lnTo>
                    <a:pt x="273" y="10"/>
                  </a:lnTo>
                  <a:lnTo>
                    <a:pt x="252" y="4"/>
                  </a:lnTo>
                  <a:lnTo>
                    <a:pt x="231" y="2"/>
                  </a:lnTo>
                  <a:lnTo>
                    <a:pt x="210" y="0"/>
                  </a:lnTo>
                  <a:lnTo>
                    <a:pt x="210" y="0"/>
                  </a:lnTo>
                  <a:close/>
                  <a:moveTo>
                    <a:pt x="314" y="240"/>
                  </a:moveTo>
                  <a:lnTo>
                    <a:pt x="239" y="240"/>
                  </a:lnTo>
                  <a:lnTo>
                    <a:pt x="239" y="315"/>
                  </a:lnTo>
                  <a:lnTo>
                    <a:pt x="239" y="315"/>
                  </a:lnTo>
                  <a:lnTo>
                    <a:pt x="237" y="325"/>
                  </a:lnTo>
                  <a:lnTo>
                    <a:pt x="231" y="336"/>
                  </a:lnTo>
                  <a:lnTo>
                    <a:pt x="223" y="342"/>
                  </a:lnTo>
                  <a:lnTo>
                    <a:pt x="210" y="344"/>
                  </a:lnTo>
                  <a:lnTo>
                    <a:pt x="210" y="344"/>
                  </a:lnTo>
                  <a:lnTo>
                    <a:pt x="200" y="342"/>
                  </a:lnTo>
                  <a:lnTo>
                    <a:pt x="189" y="336"/>
                  </a:lnTo>
                  <a:lnTo>
                    <a:pt x="183" y="325"/>
                  </a:lnTo>
                  <a:lnTo>
                    <a:pt x="181" y="315"/>
                  </a:lnTo>
                  <a:lnTo>
                    <a:pt x="181" y="240"/>
                  </a:lnTo>
                  <a:lnTo>
                    <a:pt x="106" y="240"/>
                  </a:lnTo>
                  <a:lnTo>
                    <a:pt x="106" y="240"/>
                  </a:lnTo>
                  <a:lnTo>
                    <a:pt x="93" y="238"/>
                  </a:lnTo>
                  <a:lnTo>
                    <a:pt x="85" y="231"/>
                  </a:lnTo>
                  <a:lnTo>
                    <a:pt x="79" y="221"/>
                  </a:lnTo>
                  <a:lnTo>
                    <a:pt x="77" y="211"/>
                  </a:lnTo>
                  <a:lnTo>
                    <a:pt x="77" y="211"/>
                  </a:lnTo>
                  <a:lnTo>
                    <a:pt x="79" y="198"/>
                  </a:lnTo>
                  <a:lnTo>
                    <a:pt x="85" y="190"/>
                  </a:lnTo>
                  <a:lnTo>
                    <a:pt x="93" y="183"/>
                  </a:lnTo>
                  <a:lnTo>
                    <a:pt x="106" y="181"/>
                  </a:lnTo>
                  <a:lnTo>
                    <a:pt x="181" y="181"/>
                  </a:lnTo>
                  <a:lnTo>
                    <a:pt x="181" y="106"/>
                  </a:lnTo>
                  <a:lnTo>
                    <a:pt x="181" y="106"/>
                  </a:lnTo>
                  <a:lnTo>
                    <a:pt x="183" y="94"/>
                  </a:lnTo>
                  <a:lnTo>
                    <a:pt x="189" y="85"/>
                  </a:lnTo>
                  <a:lnTo>
                    <a:pt x="200" y="79"/>
                  </a:lnTo>
                  <a:lnTo>
                    <a:pt x="210" y="75"/>
                  </a:lnTo>
                  <a:lnTo>
                    <a:pt x="210" y="75"/>
                  </a:lnTo>
                  <a:lnTo>
                    <a:pt x="223" y="79"/>
                  </a:lnTo>
                  <a:lnTo>
                    <a:pt x="231" y="85"/>
                  </a:lnTo>
                  <a:lnTo>
                    <a:pt x="237" y="94"/>
                  </a:lnTo>
                  <a:lnTo>
                    <a:pt x="239" y="106"/>
                  </a:lnTo>
                  <a:lnTo>
                    <a:pt x="239" y="181"/>
                  </a:lnTo>
                  <a:lnTo>
                    <a:pt x="314" y="181"/>
                  </a:lnTo>
                  <a:lnTo>
                    <a:pt x="314" y="181"/>
                  </a:lnTo>
                  <a:lnTo>
                    <a:pt x="327" y="183"/>
                  </a:lnTo>
                  <a:lnTo>
                    <a:pt x="335" y="190"/>
                  </a:lnTo>
                  <a:lnTo>
                    <a:pt x="341" y="198"/>
                  </a:lnTo>
                  <a:lnTo>
                    <a:pt x="343" y="211"/>
                  </a:lnTo>
                  <a:lnTo>
                    <a:pt x="343" y="211"/>
                  </a:lnTo>
                  <a:lnTo>
                    <a:pt x="341" y="221"/>
                  </a:lnTo>
                  <a:lnTo>
                    <a:pt x="335" y="231"/>
                  </a:lnTo>
                  <a:lnTo>
                    <a:pt x="327" y="238"/>
                  </a:lnTo>
                  <a:lnTo>
                    <a:pt x="314" y="240"/>
                  </a:lnTo>
                  <a:lnTo>
                    <a:pt x="314"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4"/>
            <p:cNvSpPr>
              <a:spLocks noEditPoints="1"/>
            </p:cNvSpPr>
            <p:nvPr/>
          </p:nvSpPr>
          <p:spPr bwMode="auto">
            <a:xfrm>
              <a:off x="334963" y="1271588"/>
              <a:ext cx="1716087" cy="1504950"/>
            </a:xfrm>
            <a:custGeom>
              <a:avLst/>
              <a:gdLst>
                <a:gd name="T0" fmla="*/ 756 w 1081"/>
                <a:gd name="T1" fmla="*/ 4 h 948"/>
                <a:gd name="T2" fmla="*/ 677 w 1081"/>
                <a:gd name="T3" fmla="*/ 27 h 948"/>
                <a:gd name="T4" fmla="*/ 613 w 1081"/>
                <a:gd name="T5" fmla="*/ 71 h 948"/>
                <a:gd name="T6" fmla="*/ 540 w 1081"/>
                <a:gd name="T7" fmla="*/ 162 h 948"/>
                <a:gd name="T8" fmla="*/ 452 w 1081"/>
                <a:gd name="T9" fmla="*/ 58 h 948"/>
                <a:gd name="T10" fmla="*/ 386 w 1081"/>
                <a:gd name="T11" fmla="*/ 19 h 948"/>
                <a:gd name="T12" fmla="*/ 302 w 1081"/>
                <a:gd name="T13" fmla="*/ 0 h 948"/>
                <a:gd name="T14" fmla="*/ 231 w 1081"/>
                <a:gd name="T15" fmla="*/ 4 h 948"/>
                <a:gd name="T16" fmla="*/ 136 w 1081"/>
                <a:gd name="T17" fmla="*/ 44 h 948"/>
                <a:gd name="T18" fmla="*/ 54 w 1081"/>
                <a:gd name="T19" fmla="*/ 119 h 948"/>
                <a:gd name="T20" fmla="*/ 6 w 1081"/>
                <a:gd name="T21" fmla="*/ 227 h 948"/>
                <a:gd name="T22" fmla="*/ 2 w 1081"/>
                <a:gd name="T23" fmla="*/ 327 h 948"/>
                <a:gd name="T24" fmla="*/ 40 w 1081"/>
                <a:gd name="T25" fmla="*/ 444 h 948"/>
                <a:gd name="T26" fmla="*/ 108 w 1081"/>
                <a:gd name="T27" fmla="*/ 531 h 948"/>
                <a:gd name="T28" fmla="*/ 227 w 1081"/>
                <a:gd name="T29" fmla="*/ 631 h 948"/>
                <a:gd name="T30" fmla="*/ 358 w 1081"/>
                <a:gd name="T31" fmla="*/ 742 h 948"/>
                <a:gd name="T32" fmla="*/ 508 w 1081"/>
                <a:gd name="T33" fmla="*/ 898 h 948"/>
                <a:gd name="T34" fmla="*/ 554 w 1081"/>
                <a:gd name="T35" fmla="*/ 925 h 948"/>
                <a:gd name="T36" fmla="*/ 658 w 1081"/>
                <a:gd name="T37" fmla="*/ 808 h 948"/>
                <a:gd name="T38" fmla="*/ 681 w 1081"/>
                <a:gd name="T39" fmla="*/ 725 h 948"/>
                <a:gd name="T40" fmla="*/ 648 w 1081"/>
                <a:gd name="T41" fmla="*/ 639 h 948"/>
                <a:gd name="T42" fmla="*/ 646 w 1081"/>
                <a:gd name="T43" fmla="*/ 564 h 948"/>
                <a:gd name="T44" fmla="*/ 675 w 1081"/>
                <a:gd name="T45" fmla="*/ 471 h 948"/>
                <a:gd name="T46" fmla="*/ 736 w 1081"/>
                <a:gd name="T47" fmla="*/ 396 h 948"/>
                <a:gd name="T48" fmla="*/ 823 w 1081"/>
                <a:gd name="T49" fmla="*/ 348 h 948"/>
                <a:gd name="T50" fmla="*/ 898 w 1081"/>
                <a:gd name="T51" fmla="*/ 337 h 948"/>
                <a:gd name="T52" fmla="*/ 988 w 1081"/>
                <a:gd name="T53" fmla="*/ 354 h 948"/>
                <a:gd name="T54" fmla="*/ 1065 w 1081"/>
                <a:gd name="T55" fmla="*/ 400 h 948"/>
                <a:gd name="T56" fmla="*/ 1079 w 1081"/>
                <a:gd name="T57" fmla="*/ 323 h 948"/>
                <a:gd name="T58" fmla="*/ 1073 w 1081"/>
                <a:gd name="T59" fmla="*/ 227 h 948"/>
                <a:gd name="T60" fmla="*/ 1025 w 1081"/>
                <a:gd name="T61" fmla="*/ 119 h 948"/>
                <a:gd name="T62" fmla="*/ 944 w 1081"/>
                <a:gd name="T63" fmla="*/ 44 h 948"/>
                <a:gd name="T64" fmla="*/ 848 w 1081"/>
                <a:gd name="T65" fmla="*/ 4 h 948"/>
                <a:gd name="T66" fmla="*/ 354 w 1081"/>
                <a:gd name="T67" fmla="*/ 91 h 948"/>
                <a:gd name="T68" fmla="*/ 338 w 1081"/>
                <a:gd name="T69" fmla="*/ 104 h 948"/>
                <a:gd name="T70" fmla="*/ 279 w 1081"/>
                <a:gd name="T71" fmla="*/ 98 h 948"/>
                <a:gd name="T72" fmla="*/ 236 w 1081"/>
                <a:gd name="T73" fmla="*/ 104 h 948"/>
                <a:gd name="T74" fmla="*/ 177 w 1081"/>
                <a:gd name="T75" fmla="*/ 135 h 948"/>
                <a:gd name="T76" fmla="*/ 127 w 1081"/>
                <a:gd name="T77" fmla="*/ 187 h 948"/>
                <a:gd name="T78" fmla="*/ 100 w 1081"/>
                <a:gd name="T79" fmla="*/ 262 h 948"/>
                <a:gd name="T80" fmla="*/ 92 w 1081"/>
                <a:gd name="T81" fmla="*/ 298 h 948"/>
                <a:gd name="T82" fmla="*/ 77 w 1081"/>
                <a:gd name="T83" fmla="*/ 304 h 948"/>
                <a:gd name="T84" fmla="*/ 61 w 1081"/>
                <a:gd name="T85" fmla="*/ 291 h 948"/>
                <a:gd name="T86" fmla="*/ 67 w 1081"/>
                <a:gd name="T87" fmla="*/ 231 h 948"/>
                <a:gd name="T88" fmla="*/ 106 w 1081"/>
                <a:gd name="T89" fmla="*/ 148 h 948"/>
                <a:gd name="T90" fmla="*/ 171 w 1081"/>
                <a:gd name="T91" fmla="*/ 91 h 948"/>
                <a:gd name="T92" fmla="*/ 244 w 1081"/>
                <a:gd name="T93" fmla="*/ 62 h 948"/>
                <a:gd name="T94" fmla="*/ 311 w 1081"/>
                <a:gd name="T95" fmla="*/ 60 h 948"/>
                <a:gd name="T96" fmla="*/ 352 w 1081"/>
                <a:gd name="T97" fmla="*/ 7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1" h="948">
                  <a:moveTo>
                    <a:pt x="800" y="0"/>
                  </a:moveTo>
                  <a:lnTo>
                    <a:pt x="800" y="0"/>
                  </a:lnTo>
                  <a:lnTo>
                    <a:pt x="777" y="0"/>
                  </a:lnTo>
                  <a:lnTo>
                    <a:pt x="756" y="4"/>
                  </a:lnTo>
                  <a:lnTo>
                    <a:pt x="736" y="8"/>
                  </a:lnTo>
                  <a:lnTo>
                    <a:pt x="715" y="12"/>
                  </a:lnTo>
                  <a:lnTo>
                    <a:pt x="696" y="19"/>
                  </a:lnTo>
                  <a:lnTo>
                    <a:pt x="677" y="27"/>
                  </a:lnTo>
                  <a:lnTo>
                    <a:pt x="661" y="37"/>
                  </a:lnTo>
                  <a:lnTo>
                    <a:pt x="644" y="48"/>
                  </a:lnTo>
                  <a:lnTo>
                    <a:pt x="627" y="58"/>
                  </a:lnTo>
                  <a:lnTo>
                    <a:pt x="613" y="71"/>
                  </a:lnTo>
                  <a:lnTo>
                    <a:pt x="586" y="100"/>
                  </a:lnTo>
                  <a:lnTo>
                    <a:pt x="561" y="129"/>
                  </a:lnTo>
                  <a:lnTo>
                    <a:pt x="540" y="162"/>
                  </a:lnTo>
                  <a:lnTo>
                    <a:pt x="540" y="162"/>
                  </a:lnTo>
                  <a:lnTo>
                    <a:pt x="519" y="129"/>
                  </a:lnTo>
                  <a:lnTo>
                    <a:pt x="496" y="100"/>
                  </a:lnTo>
                  <a:lnTo>
                    <a:pt x="467" y="71"/>
                  </a:lnTo>
                  <a:lnTo>
                    <a:pt x="452" y="58"/>
                  </a:lnTo>
                  <a:lnTo>
                    <a:pt x="438" y="48"/>
                  </a:lnTo>
                  <a:lnTo>
                    <a:pt x="421" y="37"/>
                  </a:lnTo>
                  <a:lnTo>
                    <a:pt x="404" y="27"/>
                  </a:lnTo>
                  <a:lnTo>
                    <a:pt x="386" y="19"/>
                  </a:lnTo>
                  <a:lnTo>
                    <a:pt x="367" y="12"/>
                  </a:lnTo>
                  <a:lnTo>
                    <a:pt x="346" y="8"/>
                  </a:lnTo>
                  <a:lnTo>
                    <a:pt x="325" y="4"/>
                  </a:lnTo>
                  <a:lnTo>
                    <a:pt x="302" y="0"/>
                  </a:lnTo>
                  <a:lnTo>
                    <a:pt x="279" y="0"/>
                  </a:lnTo>
                  <a:lnTo>
                    <a:pt x="279" y="0"/>
                  </a:lnTo>
                  <a:lnTo>
                    <a:pt x="256" y="2"/>
                  </a:lnTo>
                  <a:lnTo>
                    <a:pt x="231" y="4"/>
                  </a:lnTo>
                  <a:lnTo>
                    <a:pt x="206" y="10"/>
                  </a:lnTo>
                  <a:lnTo>
                    <a:pt x="183" y="21"/>
                  </a:lnTo>
                  <a:lnTo>
                    <a:pt x="158" y="31"/>
                  </a:lnTo>
                  <a:lnTo>
                    <a:pt x="136" y="44"/>
                  </a:lnTo>
                  <a:lnTo>
                    <a:pt x="113" y="60"/>
                  </a:lnTo>
                  <a:lnTo>
                    <a:pt x="92" y="77"/>
                  </a:lnTo>
                  <a:lnTo>
                    <a:pt x="73" y="98"/>
                  </a:lnTo>
                  <a:lnTo>
                    <a:pt x="54" y="119"/>
                  </a:lnTo>
                  <a:lnTo>
                    <a:pt x="40" y="144"/>
                  </a:lnTo>
                  <a:lnTo>
                    <a:pt x="25" y="171"/>
                  </a:lnTo>
                  <a:lnTo>
                    <a:pt x="15" y="198"/>
                  </a:lnTo>
                  <a:lnTo>
                    <a:pt x="6" y="227"/>
                  </a:lnTo>
                  <a:lnTo>
                    <a:pt x="2" y="260"/>
                  </a:lnTo>
                  <a:lnTo>
                    <a:pt x="0" y="294"/>
                  </a:lnTo>
                  <a:lnTo>
                    <a:pt x="0" y="294"/>
                  </a:lnTo>
                  <a:lnTo>
                    <a:pt x="2" y="327"/>
                  </a:lnTo>
                  <a:lnTo>
                    <a:pt x="6" y="358"/>
                  </a:lnTo>
                  <a:lnTo>
                    <a:pt x="15" y="389"/>
                  </a:lnTo>
                  <a:lnTo>
                    <a:pt x="27" y="416"/>
                  </a:lnTo>
                  <a:lnTo>
                    <a:pt x="40" y="444"/>
                  </a:lnTo>
                  <a:lnTo>
                    <a:pt x="54" y="469"/>
                  </a:lnTo>
                  <a:lnTo>
                    <a:pt x="71" y="491"/>
                  </a:lnTo>
                  <a:lnTo>
                    <a:pt x="90" y="512"/>
                  </a:lnTo>
                  <a:lnTo>
                    <a:pt x="108" y="531"/>
                  </a:lnTo>
                  <a:lnTo>
                    <a:pt x="127" y="550"/>
                  </a:lnTo>
                  <a:lnTo>
                    <a:pt x="165" y="581"/>
                  </a:lnTo>
                  <a:lnTo>
                    <a:pt x="200" y="608"/>
                  </a:lnTo>
                  <a:lnTo>
                    <a:pt x="227" y="631"/>
                  </a:lnTo>
                  <a:lnTo>
                    <a:pt x="227" y="631"/>
                  </a:lnTo>
                  <a:lnTo>
                    <a:pt x="267" y="662"/>
                  </a:lnTo>
                  <a:lnTo>
                    <a:pt x="308" y="698"/>
                  </a:lnTo>
                  <a:lnTo>
                    <a:pt x="358" y="742"/>
                  </a:lnTo>
                  <a:lnTo>
                    <a:pt x="413" y="792"/>
                  </a:lnTo>
                  <a:lnTo>
                    <a:pt x="463" y="846"/>
                  </a:lnTo>
                  <a:lnTo>
                    <a:pt x="486" y="871"/>
                  </a:lnTo>
                  <a:lnTo>
                    <a:pt x="508" y="898"/>
                  </a:lnTo>
                  <a:lnTo>
                    <a:pt x="525" y="923"/>
                  </a:lnTo>
                  <a:lnTo>
                    <a:pt x="540" y="948"/>
                  </a:lnTo>
                  <a:lnTo>
                    <a:pt x="540" y="948"/>
                  </a:lnTo>
                  <a:lnTo>
                    <a:pt x="554" y="925"/>
                  </a:lnTo>
                  <a:lnTo>
                    <a:pt x="569" y="902"/>
                  </a:lnTo>
                  <a:lnTo>
                    <a:pt x="590" y="879"/>
                  </a:lnTo>
                  <a:lnTo>
                    <a:pt x="611" y="856"/>
                  </a:lnTo>
                  <a:lnTo>
                    <a:pt x="658" y="808"/>
                  </a:lnTo>
                  <a:lnTo>
                    <a:pt x="711" y="762"/>
                  </a:lnTo>
                  <a:lnTo>
                    <a:pt x="711" y="762"/>
                  </a:lnTo>
                  <a:lnTo>
                    <a:pt x="696" y="744"/>
                  </a:lnTo>
                  <a:lnTo>
                    <a:pt x="681" y="725"/>
                  </a:lnTo>
                  <a:lnTo>
                    <a:pt x="671" y="704"/>
                  </a:lnTo>
                  <a:lnTo>
                    <a:pt x="661" y="683"/>
                  </a:lnTo>
                  <a:lnTo>
                    <a:pt x="654" y="662"/>
                  </a:lnTo>
                  <a:lnTo>
                    <a:pt x="648" y="639"/>
                  </a:lnTo>
                  <a:lnTo>
                    <a:pt x="644" y="614"/>
                  </a:lnTo>
                  <a:lnTo>
                    <a:pt x="644" y="592"/>
                  </a:lnTo>
                  <a:lnTo>
                    <a:pt x="644" y="592"/>
                  </a:lnTo>
                  <a:lnTo>
                    <a:pt x="646" y="564"/>
                  </a:lnTo>
                  <a:lnTo>
                    <a:pt x="648" y="539"/>
                  </a:lnTo>
                  <a:lnTo>
                    <a:pt x="654" y="514"/>
                  </a:lnTo>
                  <a:lnTo>
                    <a:pt x="665" y="491"/>
                  </a:lnTo>
                  <a:lnTo>
                    <a:pt x="675" y="471"/>
                  </a:lnTo>
                  <a:lnTo>
                    <a:pt x="688" y="450"/>
                  </a:lnTo>
                  <a:lnTo>
                    <a:pt x="702" y="429"/>
                  </a:lnTo>
                  <a:lnTo>
                    <a:pt x="719" y="410"/>
                  </a:lnTo>
                  <a:lnTo>
                    <a:pt x="736" y="396"/>
                  </a:lnTo>
                  <a:lnTo>
                    <a:pt x="756" y="381"/>
                  </a:lnTo>
                  <a:lnTo>
                    <a:pt x="777" y="366"/>
                  </a:lnTo>
                  <a:lnTo>
                    <a:pt x="800" y="356"/>
                  </a:lnTo>
                  <a:lnTo>
                    <a:pt x="823" y="348"/>
                  </a:lnTo>
                  <a:lnTo>
                    <a:pt x="846" y="341"/>
                  </a:lnTo>
                  <a:lnTo>
                    <a:pt x="873" y="337"/>
                  </a:lnTo>
                  <a:lnTo>
                    <a:pt x="898" y="337"/>
                  </a:lnTo>
                  <a:lnTo>
                    <a:pt x="898" y="337"/>
                  </a:lnTo>
                  <a:lnTo>
                    <a:pt x="921" y="337"/>
                  </a:lnTo>
                  <a:lnTo>
                    <a:pt x="944" y="341"/>
                  </a:lnTo>
                  <a:lnTo>
                    <a:pt x="967" y="346"/>
                  </a:lnTo>
                  <a:lnTo>
                    <a:pt x="988" y="354"/>
                  </a:lnTo>
                  <a:lnTo>
                    <a:pt x="1008" y="362"/>
                  </a:lnTo>
                  <a:lnTo>
                    <a:pt x="1029" y="373"/>
                  </a:lnTo>
                  <a:lnTo>
                    <a:pt x="1048" y="385"/>
                  </a:lnTo>
                  <a:lnTo>
                    <a:pt x="1065" y="400"/>
                  </a:lnTo>
                  <a:lnTo>
                    <a:pt x="1065" y="400"/>
                  </a:lnTo>
                  <a:lnTo>
                    <a:pt x="1071" y="375"/>
                  </a:lnTo>
                  <a:lnTo>
                    <a:pt x="1077" y="350"/>
                  </a:lnTo>
                  <a:lnTo>
                    <a:pt x="1079" y="323"/>
                  </a:lnTo>
                  <a:lnTo>
                    <a:pt x="1081" y="294"/>
                  </a:lnTo>
                  <a:lnTo>
                    <a:pt x="1081" y="294"/>
                  </a:lnTo>
                  <a:lnTo>
                    <a:pt x="1079" y="260"/>
                  </a:lnTo>
                  <a:lnTo>
                    <a:pt x="1073" y="227"/>
                  </a:lnTo>
                  <a:lnTo>
                    <a:pt x="1067" y="198"/>
                  </a:lnTo>
                  <a:lnTo>
                    <a:pt x="1054" y="171"/>
                  </a:lnTo>
                  <a:lnTo>
                    <a:pt x="1042" y="144"/>
                  </a:lnTo>
                  <a:lnTo>
                    <a:pt x="1025" y="119"/>
                  </a:lnTo>
                  <a:lnTo>
                    <a:pt x="1008" y="98"/>
                  </a:lnTo>
                  <a:lnTo>
                    <a:pt x="988" y="77"/>
                  </a:lnTo>
                  <a:lnTo>
                    <a:pt x="967" y="60"/>
                  </a:lnTo>
                  <a:lnTo>
                    <a:pt x="944" y="44"/>
                  </a:lnTo>
                  <a:lnTo>
                    <a:pt x="921" y="31"/>
                  </a:lnTo>
                  <a:lnTo>
                    <a:pt x="898" y="21"/>
                  </a:lnTo>
                  <a:lnTo>
                    <a:pt x="873" y="10"/>
                  </a:lnTo>
                  <a:lnTo>
                    <a:pt x="848" y="4"/>
                  </a:lnTo>
                  <a:lnTo>
                    <a:pt x="825" y="2"/>
                  </a:lnTo>
                  <a:lnTo>
                    <a:pt x="800" y="0"/>
                  </a:lnTo>
                  <a:lnTo>
                    <a:pt x="800" y="0"/>
                  </a:lnTo>
                  <a:close/>
                  <a:moveTo>
                    <a:pt x="354" y="91"/>
                  </a:moveTo>
                  <a:lnTo>
                    <a:pt x="354" y="91"/>
                  </a:lnTo>
                  <a:lnTo>
                    <a:pt x="352" y="98"/>
                  </a:lnTo>
                  <a:lnTo>
                    <a:pt x="346" y="102"/>
                  </a:lnTo>
                  <a:lnTo>
                    <a:pt x="338" y="104"/>
                  </a:lnTo>
                  <a:lnTo>
                    <a:pt x="331" y="104"/>
                  </a:lnTo>
                  <a:lnTo>
                    <a:pt x="331" y="104"/>
                  </a:lnTo>
                  <a:lnTo>
                    <a:pt x="306" y="100"/>
                  </a:lnTo>
                  <a:lnTo>
                    <a:pt x="279" y="98"/>
                  </a:lnTo>
                  <a:lnTo>
                    <a:pt x="279" y="98"/>
                  </a:lnTo>
                  <a:lnTo>
                    <a:pt x="265" y="98"/>
                  </a:lnTo>
                  <a:lnTo>
                    <a:pt x="250" y="102"/>
                  </a:lnTo>
                  <a:lnTo>
                    <a:pt x="236" y="104"/>
                  </a:lnTo>
                  <a:lnTo>
                    <a:pt x="221" y="110"/>
                  </a:lnTo>
                  <a:lnTo>
                    <a:pt x="206" y="116"/>
                  </a:lnTo>
                  <a:lnTo>
                    <a:pt x="192" y="125"/>
                  </a:lnTo>
                  <a:lnTo>
                    <a:pt x="177" y="135"/>
                  </a:lnTo>
                  <a:lnTo>
                    <a:pt x="163" y="146"/>
                  </a:lnTo>
                  <a:lnTo>
                    <a:pt x="150" y="158"/>
                  </a:lnTo>
                  <a:lnTo>
                    <a:pt x="138" y="173"/>
                  </a:lnTo>
                  <a:lnTo>
                    <a:pt x="127" y="187"/>
                  </a:lnTo>
                  <a:lnTo>
                    <a:pt x="117" y="204"/>
                  </a:lnTo>
                  <a:lnTo>
                    <a:pt x="111" y="223"/>
                  </a:lnTo>
                  <a:lnTo>
                    <a:pt x="104" y="241"/>
                  </a:lnTo>
                  <a:lnTo>
                    <a:pt x="100" y="262"/>
                  </a:lnTo>
                  <a:lnTo>
                    <a:pt x="98" y="285"/>
                  </a:lnTo>
                  <a:lnTo>
                    <a:pt x="98" y="285"/>
                  </a:lnTo>
                  <a:lnTo>
                    <a:pt x="96" y="291"/>
                  </a:lnTo>
                  <a:lnTo>
                    <a:pt x="92" y="298"/>
                  </a:lnTo>
                  <a:lnTo>
                    <a:pt x="86" y="302"/>
                  </a:lnTo>
                  <a:lnTo>
                    <a:pt x="77" y="304"/>
                  </a:lnTo>
                  <a:lnTo>
                    <a:pt x="77" y="304"/>
                  </a:lnTo>
                  <a:lnTo>
                    <a:pt x="77" y="304"/>
                  </a:lnTo>
                  <a:lnTo>
                    <a:pt x="77" y="304"/>
                  </a:lnTo>
                  <a:lnTo>
                    <a:pt x="69" y="302"/>
                  </a:lnTo>
                  <a:lnTo>
                    <a:pt x="65" y="298"/>
                  </a:lnTo>
                  <a:lnTo>
                    <a:pt x="61" y="291"/>
                  </a:lnTo>
                  <a:lnTo>
                    <a:pt x="58" y="283"/>
                  </a:lnTo>
                  <a:lnTo>
                    <a:pt x="58" y="283"/>
                  </a:lnTo>
                  <a:lnTo>
                    <a:pt x="61" y="256"/>
                  </a:lnTo>
                  <a:lnTo>
                    <a:pt x="67" y="231"/>
                  </a:lnTo>
                  <a:lnTo>
                    <a:pt x="73" y="208"/>
                  </a:lnTo>
                  <a:lnTo>
                    <a:pt x="83" y="187"/>
                  </a:lnTo>
                  <a:lnTo>
                    <a:pt x="94" y="166"/>
                  </a:lnTo>
                  <a:lnTo>
                    <a:pt x="106" y="148"/>
                  </a:lnTo>
                  <a:lnTo>
                    <a:pt x="121" y="131"/>
                  </a:lnTo>
                  <a:lnTo>
                    <a:pt x="138" y="116"/>
                  </a:lnTo>
                  <a:lnTo>
                    <a:pt x="152" y="102"/>
                  </a:lnTo>
                  <a:lnTo>
                    <a:pt x="171" y="91"/>
                  </a:lnTo>
                  <a:lnTo>
                    <a:pt x="188" y="81"/>
                  </a:lnTo>
                  <a:lnTo>
                    <a:pt x="206" y="73"/>
                  </a:lnTo>
                  <a:lnTo>
                    <a:pt x="225" y="66"/>
                  </a:lnTo>
                  <a:lnTo>
                    <a:pt x="244" y="62"/>
                  </a:lnTo>
                  <a:lnTo>
                    <a:pt x="263" y="60"/>
                  </a:lnTo>
                  <a:lnTo>
                    <a:pt x="279" y="58"/>
                  </a:lnTo>
                  <a:lnTo>
                    <a:pt x="279" y="58"/>
                  </a:lnTo>
                  <a:lnTo>
                    <a:pt x="311" y="60"/>
                  </a:lnTo>
                  <a:lnTo>
                    <a:pt x="342" y="66"/>
                  </a:lnTo>
                  <a:lnTo>
                    <a:pt x="342" y="66"/>
                  </a:lnTo>
                  <a:lnTo>
                    <a:pt x="348" y="71"/>
                  </a:lnTo>
                  <a:lnTo>
                    <a:pt x="352" y="75"/>
                  </a:lnTo>
                  <a:lnTo>
                    <a:pt x="354" y="83"/>
                  </a:lnTo>
                  <a:lnTo>
                    <a:pt x="354" y="91"/>
                  </a:lnTo>
                  <a:lnTo>
                    <a:pt x="354" y="9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0" name="组合 29"/>
          <p:cNvGrpSpPr/>
          <p:nvPr/>
        </p:nvGrpSpPr>
        <p:grpSpPr>
          <a:xfrm>
            <a:off x="1408919" y="4965893"/>
            <a:ext cx="1029692" cy="883151"/>
            <a:chOff x="3675063" y="1296988"/>
            <a:chExt cx="1749425" cy="1473200"/>
          </a:xfrm>
        </p:grpSpPr>
        <p:sp>
          <p:nvSpPr>
            <p:cNvPr id="81" name="Freeform 17"/>
            <p:cNvSpPr>
              <a:spLocks/>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8"/>
            <p:cNvSpPr>
              <a:spLocks/>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9"/>
            <p:cNvSpPr>
              <a:spLocks/>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0"/>
            <p:cNvSpPr>
              <a:spLocks/>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
            <p:cNvSpPr>
              <a:spLocks/>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2"/>
            <p:cNvSpPr>
              <a:spLocks/>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投影片編號版面配置區 2"/>
          <p:cNvSpPr>
            <a:spLocks noGrp="1"/>
          </p:cNvSpPr>
          <p:nvPr>
            <p:ph type="sldNum" sz="quarter" idx="11"/>
          </p:nvPr>
        </p:nvSpPr>
        <p:spPr>
          <a:xfrm>
            <a:off x="9347200" y="6492875"/>
            <a:ext cx="2844800" cy="365125"/>
          </a:xfrm>
        </p:spPr>
        <p:txBody>
          <a:bodyPr/>
          <a:lstStyle/>
          <a:p>
            <a:fld id="{5924C9F2-6427-4B92-A119-013226287370}" type="slidenum">
              <a:rPr lang="zh-TW" altLang="en-US" smtClean="0"/>
              <a:pPr/>
              <a:t>3</a:t>
            </a:fld>
            <a:endParaRPr lang="zh-TW" altLang="en-US" dirty="0"/>
          </a:p>
        </p:txBody>
      </p:sp>
      <p:sp>
        <p:nvSpPr>
          <p:cNvPr id="61" name="文本框 28"/>
          <p:cNvSpPr txBox="1"/>
          <p:nvPr/>
        </p:nvSpPr>
        <p:spPr>
          <a:xfrm>
            <a:off x="4120736" y="1574890"/>
            <a:ext cx="598515"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en-US" altLang="zh-TW" sz="3200" dirty="0">
                <a:solidFill>
                  <a:schemeClr val="bg1"/>
                </a:solidFill>
              </a:rPr>
              <a:t>1.</a:t>
            </a:r>
            <a:endParaRPr lang="zh-CN" altLang="en-US" sz="3200" dirty="0">
              <a:solidFill>
                <a:schemeClr val="bg1"/>
              </a:solidFill>
            </a:endParaRPr>
          </a:p>
        </p:txBody>
      </p:sp>
      <p:sp>
        <p:nvSpPr>
          <p:cNvPr id="62" name="文本框 28"/>
          <p:cNvSpPr txBox="1"/>
          <p:nvPr/>
        </p:nvSpPr>
        <p:spPr>
          <a:xfrm>
            <a:off x="7900592" y="1490754"/>
            <a:ext cx="598515"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en-US" altLang="zh-TW" sz="3200" dirty="0">
                <a:solidFill>
                  <a:schemeClr val="bg1"/>
                </a:solidFill>
              </a:rPr>
              <a:t>2.</a:t>
            </a:r>
            <a:endParaRPr lang="zh-CN" altLang="en-US" sz="3200" dirty="0">
              <a:solidFill>
                <a:schemeClr val="bg1"/>
              </a:solidFill>
            </a:endParaRPr>
          </a:p>
        </p:txBody>
      </p:sp>
      <p:sp>
        <p:nvSpPr>
          <p:cNvPr id="63" name="文本框 28"/>
          <p:cNvSpPr txBox="1"/>
          <p:nvPr/>
        </p:nvSpPr>
        <p:spPr>
          <a:xfrm>
            <a:off x="7839115" y="4560252"/>
            <a:ext cx="598515"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en-US" altLang="zh-TW" sz="3200" dirty="0">
                <a:solidFill>
                  <a:schemeClr val="bg1"/>
                </a:solidFill>
              </a:rPr>
              <a:t>3.</a:t>
            </a:r>
            <a:endParaRPr lang="zh-CN" altLang="en-US" sz="3200" dirty="0">
              <a:solidFill>
                <a:schemeClr val="bg1"/>
              </a:solidFill>
            </a:endParaRPr>
          </a:p>
        </p:txBody>
      </p:sp>
      <p:sp>
        <p:nvSpPr>
          <p:cNvPr id="88" name="文本框 28"/>
          <p:cNvSpPr txBox="1"/>
          <p:nvPr/>
        </p:nvSpPr>
        <p:spPr>
          <a:xfrm>
            <a:off x="4145999" y="4721180"/>
            <a:ext cx="598515"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en-US" altLang="zh-TW" sz="3200" dirty="0">
                <a:solidFill>
                  <a:schemeClr val="bg1"/>
                </a:solidFill>
              </a:rPr>
              <a:t>4.</a:t>
            </a:r>
            <a:endParaRPr lang="zh-CN" altLang="en-US" sz="3200" dirty="0">
              <a:solidFill>
                <a:schemeClr val="bg1"/>
              </a:solidFill>
            </a:endParaRPr>
          </a:p>
        </p:txBody>
      </p:sp>
    </p:spTree>
    <p:extLst>
      <p:ext uri="{BB962C8B-B14F-4D97-AF65-F5344CB8AC3E}">
        <p14:creationId xmlns:p14="http://schemas.microsoft.com/office/powerpoint/2010/main" val="26456087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8" fill="hold" grpId="0" nodeType="withEffect">
                                  <p:stCondLst>
                                    <p:cond delay="2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25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2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53" presetClass="entr" presetSubtype="16" fill="hold" grpId="0" nodeType="withEffect">
                                  <p:stCondLst>
                                    <p:cond delay="25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1000"/>
                                        <p:tgtEl>
                                          <p:spTgt spid="41"/>
                                        </p:tgtEl>
                                      </p:cBhvr>
                                    </p:animEffect>
                                  </p:childTnLst>
                                </p:cTn>
                              </p:par>
                              <p:par>
                                <p:cTn id="30" presetID="2" presetClass="entr" presetSubtype="8" fill="hold" grpId="0" nodeType="withEffect">
                                  <p:stCondLst>
                                    <p:cond delay="25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0-#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par>
                                <p:cTn id="40" presetID="22" presetClass="entr" presetSubtype="8" fill="hold" grpId="0"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1000"/>
                                        <p:tgtEl>
                                          <p:spTgt spid="53"/>
                                        </p:tgtEl>
                                      </p:cBhvr>
                                    </p:animEffect>
                                  </p:childTnLst>
                                </p:cTn>
                              </p:par>
                              <p:par>
                                <p:cTn id="43" presetID="22" presetClass="entr" presetSubtype="8" fill="hold" grpId="0" nodeType="withEffect">
                                  <p:stCondLst>
                                    <p:cond delay="3000"/>
                                  </p:stCondLst>
                                  <p:childTnLst>
                                    <p:set>
                                      <p:cBhvr>
                                        <p:cTn id="44" dur="1" fill="hold">
                                          <p:stCondLst>
                                            <p:cond delay="0"/>
                                          </p:stCondLst>
                                        </p:cTn>
                                        <p:tgtEl>
                                          <p:spTgt spid="54"/>
                                        </p:tgtEl>
                                        <p:attrNameLst>
                                          <p:attrName>style.visibility</p:attrName>
                                        </p:attrNameLst>
                                      </p:cBhvr>
                                      <p:to>
                                        <p:strVal val="visible"/>
                                      </p:to>
                                    </p:set>
                                    <p:animEffect transition="in" filter="wipe(left)">
                                      <p:cBhvr>
                                        <p:cTn id="45" dur="1000"/>
                                        <p:tgtEl>
                                          <p:spTgt spid="54"/>
                                        </p:tgtEl>
                                      </p:cBhvr>
                                    </p:animEffect>
                                  </p:childTnLst>
                                </p:cTn>
                              </p:par>
                              <p:par>
                                <p:cTn id="46" presetID="22" presetClass="entr" presetSubtype="8" fill="hold" grpId="0" nodeType="withEffect">
                                  <p:stCondLst>
                                    <p:cond delay="300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1000"/>
                                        <p:tgtEl>
                                          <p:spTgt spid="55"/>
                                        </p:tgtEl>
                                      </p:cBhvr>
                                    </p:animEffect>
                                  </p:childTnLst>
                                </p:cTn>
                              </p:par>
                              <p:par>
                                <p:cTn id="49" presetID="22" presetClass="entr" presetSubtype="8" fill="hold" grpId="0" nodeType="withEffect">
                                  <p:stCondLst>
                                    <p:cond delay="300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41" grpId="0"/>
      <p:bldP spid="45" grpId="0" animBg="1"/>
      <p:bldP spid="46" grpId="0" animBg="1"/>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圖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272" y="4934850"/>
            <a:ext cx="849813" cy="791837"/>
          </a:xfrm>
          <a:prstGeom prst="rect">
            <a:avLst/>
          </a:prstGeom>
        </p:spPr>
      </p:pic>
      <p:grpSp>
        <p:nvGrpSpPr>
          <p:cNvPr id="14" name="组合 13"/>
          <p:cNvGrpSpPr/>
          <p:nvPr/>
        </p:nvGrpSpPr>
        <p:grpSpPr>
          <a:xfrm>
            <a:off x="441025" y="245748"/>
            <a:ext cx="8176286" cy="1014413"/>
            <a:chOff x="441025" y="218860"/>
            <a:chExt cx="4662473" cy="1014413"/>
          </a:xfrm>
        </p:grpSpPr>
        <p:sp>
          <p:nvSpPr>
            <p:cNvPr id="19" name="文本框 18"/>
            <p:cNvSpPr txBox="1"/>
            <p:nvPr/>
          </p:nvSpPr>
          <p:spPr>
            <a:xfrm>
              <a:off x="526566" y="484828"/>
              <a:ext cx="4576932"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dirty="0"/>
                <a:t>第一期</a:t>
              </a:r>
              <a:r>
                <a:rPr lang="en-US" altLang="zh-TW" dirty="0"/>
                <a:t>(106-109</a:t>
              </a:r>
              <a:r>
                <a:rPr lang="zh-TW" altLang="en-US" dirty="0"/>
                <a:t>年</a:t>
              </a:r>
              <a:r>
                <a:rPr lang="en-US" altLang="zh-TW" dirty="0"/>
                <a:t>)</a:t>
              </a:r>
              <a:r>
                <a:rPr lang="zh-TW" altLang="en-US" dirty="0"/>
                <a:t>政策目標及辦理績效</a:t>
              </a:r>
              <a:endParaRPr lang="en-US" altLang="zh-TW" dirty="0"/>
            </a:p>
          </p:txBody>
        </p:sp>
        <p:sp>
          <p:nvSpPr>
            <p:cNvPr id="18" name="任意多边形 17"/>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52" name="圖片 5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850" y="1546422"/>
            <a:ext cx="772364" cy="772364"/>
          </a:xfrm>
          <a:prstGeom prst="rect">
            <a:avLst/>
          </a:prstGeom>
        </p:spPr>
      </p:pic>
      <p:pic>
        <p:nvPicPr>
          <p:cNvPr id="53" name="圖片 52"/>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6503" y="3318907"/>
            <a:ext cx="740159" cy="740159"/>
          </a:xfrm>
          <a:prstGeom prst="rect">
            <a:avLst/>
          </a:prstGeom>
        </p:spPr>
      </p:pic>
      <p:grpSp>
        <p:nvGrpSpPr>
          <p:cNvPr id="29" name="2f2fe1b0-4a66-4102-8166-8dd7a6b63fb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80DA7D6-68CC-4262-8AE9-9AC65BB6FD6C}"/>
              </a:ext>
            </a:extLst>
          </p:cNvPr>
          <p:cNvGrpSpPr>
            <a:grpSpLocks noChangeAspect="1"/>
          </p:cNvGrpSpPr>
          <p:nvPr>
            <p:custDataLst>
              <p:tags r:id="rId1"/>
            </p:custDataLst>
          </p:nvPr>
        </p:nvGrpSpPr>
        <p:grpSpPr>
          <a:xfrm>
            <a:off x="550206" y="1577745"/>
            <a:ext cx="7522437" cy="4941859"/>
            <a:chOff x="673100" y="2299130"/>
            <a:chExt cx="7692097" cy="3857098"/>
          </a:xfrm>
        </p:grpSpPr>
        <p:grpSp>
          <p:nvGrpSpPr>
            <p:cNvPr id="30" name="i$líďè">
              <a:extLst>
                <a:ext uri="{FF2B5EF4-FFF2-40B4-BE49-F238E27FC236}">
                  <a16:creationId xmlns:a16="http://schemas.microsoft.com/office/drawing/2014/main" id="{F1EFF7C0-9223-44C9-BFFD-66B4C535014E}"/>
                </a:ext>
              </a:extLst>
            </p:cNvPr>
            <p:cNvGrpSpPr/>
            <p:nvPr/>
          </p:nvGrpSpPr>
          <p:grpSpPr>
            <a:xfrm>
              <a:off x="3492491" y="2741547"/>
              <a:ext cx="4872706" cy="2760252"/>
              <a:chOff x="3122654" y="2923957"/>
              <a:chExt cx="4872706" cy="2760252"/>
            </a:xfrm>
          </p:grpSpPr>
          <p:sp>
            <p:nvSpPr>
              <p:cNvPr id="46" name="íṧ1íḍê">
                <a:extLst>
                  <a:ext uri="{FF2B5EF4-FFF2-40B4-BE49-F238E27FC236}">
                    <a16:creationId xmlns:a16="http://schemas.microsoft.com/office/drawing/2014/main" id="{3EC6C975-1171-4978-B276-BC417AAC916B}"/>
                  </a:ext>
                </a:extLst>
              </p:cNvPr>
              <p:cNvSpPr/>
              <p:nvPr/>
            </p:nvSpPr>
            <p:spPr bwMode="auto">
              <a:xfrm rot="5400000">
                <a:off x="3518557" y="3845066"/>
                <a:ext cx="1346370" cy="1649915"/>
              </a:xfrm>
              <a:custGeom>
                <a:avLst/>
                <a:gdLst>
                  <a:gd name="T0" fmla="*/ 581 w 581"/>
                  <a:gd name="T1" fmla="*/ 712 h 712"/>
                  <a:gd name="T2" fmla="*/ 581 w 581"/>
                  <a:gd name="T3" fmla="*/ 328 h 712"/>
                  <a:gd name="T4" fmla="*/ 453 w 581"/>
                  <a:gd name="T5" fmla="*/ 200 h 712"/>
                  <a:gd name="T6" fmla="*/ 200 w 581"/>
                  <a:gd name="T7" fmla="*/ 200 h 712"/>
                  <a:gd name="T8" fmla="*/ 0 w 581"/>
                  <a:gd name="T9" fmla="*/ 0 h 712"/>
                </a:gdLst>
                <a:ahLst/>
                <a:cxnLst>
                  <a:cxn ang="0">
                    <a:pos x="T0" y="T1"/>
                  </a:cxn>
                  <a:cxn ang="0">
                    <a:pos x="T2" y="T3"/>
                  </a:cxn>
                  <a:cxn ang="0">
                    <a:pos x="T4" y="T5"/>
                  </a:cxn>
                  <a:cxn ang="0">
                    <a:pos x="T6" y="T7"/>
                  </a:cxn>
                  <a:cxn ang="0">
                    <a:pos x="T8" y="T9"/>
                  </a:cxn>
                </a:cxnLst>
                <a:rect l="0" t="0" r="r" b="b"/>
                <a:pathLst>
                  <a:path w="581" h="712">
                    <a:moveTo>
                      <a:pt x="581" y="712"/>
                    </a:moveTo>
                    <a:cubicBezTo>
                      <a:pt x="581" y="328"/>
                      <a:pt x="581" y="328"/>
                      <a:pt x="581" y="328"/>
                    </a:cubicBezTo>
                    <a:cubicBezTo>
                      <a:pt x="581" y="257"/>
                      <a:pt x="524" y="200"/>
                      <a:pt x="453" y="200"/>
                    </a:cubicBezTo>
                    <a:cubicBezTo>
                      <a:pt x="200" y="200"/>
                      <a:pt x="200" y="200"/>
                      <a:pt x="200" y="200"/>
                    </a:cubicBezTo>
                    <a:cubicBezTo>
                      <a:pt x="90" y="200"/>
                      <a:pt x="0" y="111"/>
                      <a:pt x="0" y="0"/>
                    </a:cubicBezTo>
                  </a:path>
                </a:pathLst>
              </a:custGeom>
              <a:noFill/>
              <a:ln w="1809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endParaRPr/>
              </a:p>
            </p:txBody>
          </p:sp>
          <p:sp>
            <p:nvSpPr>
              <p:cNvPr id="47" name="íślîḑé">
                <a:extLst>
                  <a:ext uri="{FF2B5EF4-FFF2-40B4-BE49-F238E27FC236}">
                    <a16:creationId xmlns:a16="http://schemas.microsoft.com/office/drawing/2014/main" id="{27A8B7A2-186E-4D01-AE8E-03824A502340}"/>
                  </a:ext>
                </a:extLst>
              </p:cNvPr>
              <p:cNvSpPr/>
              <p:nvPr/>
            </p:nvSpPr>
            <p:spPr bwMode="auto">
              <a:xfrm rot="5400000">
                <a:off x="5102867" y="1656602"/>
                <a:ext cx="1495205" cy="4289780"/>
              </a:xfrm>
              <a:custGeom>
                <a:avLst/>
                <a:gdLst>
                  <a:gd name="T0" fmla="*/ 0 w 645"/>
                  <a:gd name="T1" fmla="*/ 1852 h 1852"/>
                  <a:gd name="T2" fmla="*/ 0 w 645"/>
                  <a:gd name="T3" fmla="*/ 1691 h 1852"/>
                  <a:gd name="T4" fmla="*/ 65 w 645"/>
                  <a:gd name="T5" fmla="*/ 1625 h 1852"/>
                  <a:gd name="T6" fmla="*/ 208 w 645"/>
                  <a:gd name="T7" fmla="*/ 1625 h 1852"/>
                  <a:gd name="T8" fmla="*/ 407 w 645"/>
                  <a:gd name="T9" fmla="*/ 1426 h 1852"/>
                  <a:gd name="T10" fmla="*/ 407 w 645"/>
                  <a:gd name="T11" fmla="*/ 1405 h 1852"/>
                  <a:gd name="T12" fmla="*/ 407 w 645"/>
                  <a:gd name="T13" fmla="*/ 676 h 1852"/>
                  <a:gd name="T14" fmla="*/ 495 w 645"/>
                  <a:gd name="T15" fmla="*/ 587 h 1852"/>
                  <a:gd name="T16" fmla="*/ 556 w 645"/>
                  <a:gd name="T17" fmla="*/ 587 h 1852"/>
                  <a:gd name="T18" fmla="*/ 645 w 645"/>
                  <a:gd name="T19" fmla="*/ 499 h 1852"/>
                  <a:gd name="T20" fmla="*/ 633 w 645"/>
                  <a:gd name="T21" fmla="*/ 454 h 1852"/>
                  <a:gd name="T22" fmla="*/ 319 w 645"/>
                  <a:gd name="T2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1852">
                    <a:moveTo>
                      <a:pt x="0" y="1852"/>
                    </a:moveTo>
                    <a:cubicBezTo>
                      <a:pt x="0" y="1691"/>
                      <a:pt x="0" y="1691"/>
                      <a:pt x="0" y="1691"/>
                    </a:cubicBezTo>
                    <a:cubicBezTo>
                      <a:pt x="0" y="1655"/>
                      <a:pt x="29" y="1625"/>
                      <a:pt x="65" y="1625"/>
                    </a:cubicBezTo>
                    <a:cubicBezTo>
                      <a:pt x="208" y="1625"/>
                      <a:pt x="208" y="1625"/>
                      <a:pt x="208" y="1625"/>
                    </a:cubicBezTo>
                    <a:cubicBezTo>
                      <a:pt x="318" y="1625"/>
                      <a:pt x="407" y="1536"/>
                      <a:pt x="407" y="1426"/>
                    </a:cubicBezTo>
                    <a:cubicBezTo>
                      <a:pt x="407" y="1405"/>
                      <a:pt x="407" y="1405"/>
                      <a:pt x="407" y="1405"/>
                    </a:cubicBezTo>
                    <a:cubicBezTo>
                      <a:pt x="407" y="676"/>
                      <a:pt x="407" y="676"/>
                      <a:pt x="407" y="676"/>
                    </a:cubicBezTo>
                    <a:cubicBezTo>
                      <a:pt x="407" y="627"/>
                      <a:pt x="446" y="587"/>
                      <a:pt x="495" y="587"/>
                    </a:cubicBezTo>
                    <a:cubicBezTo>
                      <a:pt x="556" y="587"/>
                      <a:pt x="556" y="587"/>
                      <a:pt x="556" y="587"/>
                    </a:cubicBezTo>
                    <a:cubicBezTo>
                      <a:pt x="605" y="587"/>
                      <a:pt x="645" y="548"/>
                      <a:pt x="645" y="499"/>
                    </a:cubicBezTo>
                    <a:cubicBezTo>
                      <a:pt x="645" y="482"/>
                      <a:pt x="640" y="467"/>
                      <a:pt x="633" y="454"/>
                    </a:cubicBezTo>
                    <a:cubicBezTo>
                      <a:pt x="319" y="0"/>
                      <a:pt x="319" y="0"/>
                      <a:pt x="319" y="0"/>
                    </a:cubicBezTo>
                  </a:path>
                </a:pathLst>
              </a:custGeom>
              <a:noFill/>
              <a:ln w="180975" cap="rnd">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endParaRPr/>
              </a:p>
            </p:txBody>
          </p:sp>
          <p:sp>
            <p:nvSpPr>
              <p:cNvPr id="48" name="ïṧľíḋé">
                <a:extLst>
                  <a:ext uri="{FF2B5EF4-FFF2-40B4-BE49-F238E27FC236}">
                    <a16:creationId xmlns:a16="http://schemas.microsoft.com/office/drawing/2014/main" id="{595A9C9E-A56B-4A87-8BB8-B5014D6904F4}"/>
                  </a:ext>
                </a:extLst>
              </p:cNvPr>
              <p:cNvSpPr/>
              <p:nvPr/>
            </p:nvSpPr>
            <p:spPr bwMode="auto">
              <a:xfrm rot="5400000">
                <a:off x="3122062" y="5100691"/>
                <a:ext cx="584110" cy="582925"/>
              </a:xfrm>
              <a:prstGeom prst="ellipse">
                <a:avLst/>
              </a:prstGeom>
              <a:solidFill>
                <a:schemeClr val="bg2"/>
              </a:solidFill>
              <a:ln w="104775" cap="rnd">
                <a:solidFill>
                  <a:schemeClr val="accent1"/>
                </a:solidFill>
                <a:prstDash val="solid"/>
                <a:round/>
                <a:headEnd/>
                <a:tailEnd/>
              </a:ln>
            </p:spPr>
            <p:txBody>
              <a:bodyPr wrap="square" lIns="91440" tIns="45720" rIns="91440" bIns="45720" anchor="ctr">
                <a:normAutofit/>
              </a:bodyPr>
              <a:lstStyle/>
              <a:p>
                <a:pPr algn="ctr"/>
                <a:endParaRPr/>
              </a:p>
            </p:txBody>
          </p:sp>
          <p:sp>
            <p:nvSpPr>
              <p:cNvPr id="49" name="iŝľíḍé">
                <a:extLst>
                  <a:ext uri="{FF2B5EF4-FFF2-40B4-BE49-F238E27FC236}">
                    <a16:creationId xmlns:a16="http://schemas.microsoft.com/office/drawing/2014/main" id="{6A0D5418-5A9E-475F-9405-585294AFCE33}"/>
                  </a:ext>
                </a:extLst>
              </p:cNvPr>
              <p:cNvSpPr/>
              <p:nvPr/>
            </p:nvSpPr>
            <p:spPr bwMode="auto">
              <a:xfrm rot="5400000">
                <a:off x="5102867" y="1624289"/>
                <a:ext cx="1495205" cy="4289780"/>
              </a:xfrm>
              <a:custGeom>
                <a:avLst/>
                <a:gdLst>
                  <a:gd name="T0" fmla="*/ 645 w 645"/>
                  <a:gd name="T1" fmla="*/ 1852 h 1852"/>
                  <a:gd name="T2" fmla="*/ 645 w 645"/>
                  <a:gd name="T3" fmla="*/ 1691 h 1852"/>
                  <a:gd name="T4" fmla="*/ 579 w 645"/>
                  <a:gd name="T5" fmla="*/ 1625 h 1852"/>
                  <a:gd name="T6" fmla="*/ 437 w 645"/>
                  <a:gd name="T7" fmla="*/ 1625 h 1852"/>
                  <a:gd name="T8" fmla="*/ 237 w 645"/>
                  <a:gd name="T9" fmla="*/ 1426 h 1852"/>
                  <a:gd name="T10" fmla="*/ 238 w 645"/>
                  <a:gd name="T11" fmla="*/ 1405 h 1852"/>
                  <a:gd name="T12" fmla="*/ 238 w 645"/>
                  <a:gd name="T13" fmla="*/ 676 h 1852"/>
                  <a:gd name="T14" fmla="*/ 149 w 645"/>
                  <a:gd name="T15" fmla="*/ 587 h 1852"/>
                  <a:gd name="T16" fmla="*/ 88 w 645"/>
                  <a:gd name="T17" fmla="*/ 587 h 1852"/>
                  <a:gd name="T18" fmla="*/ 0 w 645"/>
                  <a:gd name="T19" fmla="*/ 499 h 1852"/>
                  <a:gd name="T20" fmla="*/ 12 w 645"/>
                  <a:gd name="T21" fmla="*/ 454 h 1852"/>
                  <a:gd name="T22" fmla="*/ 325 w 645"/>
                  <a:gd name="T2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5" h="1852">
                    <a:moveTo>
                      <a:pt x="645" y="1852"/>
                    </a:moveTo>
                    <a:cubicBezTo>
                      <a:pt x="645" y="1691"/>
                      <a:pt x="645" y="1691"/>
                      <a:pt x="645" y="1691"/>
                    </a:cubicBezTo>
                    <a:cubicBezTo>
                      <a:pt x="645" y="1655"/>
                      <a:pt x="615" y="1625"/>
                      <a:pt x="579" y="1625"/>
                    </a:cubicBezTo>
                    <a:cubicBezTo>
                      <a:pt x="437" y="1625"/>
                      <a:pt x="437" y="1625"/>
                      <a:pt x="437" y="1625"/>
                    </a:cubicBezTo>
                    <a:cubicBezTo>
                      <a:pt x="327" y="1625"/>
                      <a:pt x="237" y="1536"/>
                      <a:pt x="237" y="1426"/>
                    </a:cubicBezTo>
                    <a:cubicBezTo>
                      <a:pt x="238" y="1405"/>
                      <a:pt x="238" y="1405"/>
                      <a:pt x="238" y="1405"/>
                    </a:cubicBezTo>
                    <a:cubicBezTo>
                      <a:pt x="238" y="676"/>
                      <a:pt x="238" y="676"/>
                      <a:pt x="238" y="676"/>
                    </a:cubicBezTo>
                    <a:cubicBezTo>
                      <a:pt x="238" y="627"/>
                      <a:pt x="198" y="587"/>
                      <a:pt x="149" y="587"/>
                    </a:cubicBezTo>
                    <a:cubicBezTo>
                      <a:pt x="88" y="587"/>
                      <a:pt x="88" y="587"/>
                      <a:pt x="88" y="587"/>
                    </a:cubicBezTo>
                    <a:cubicBezTo>
                      <a:pt x="39" y="587"/>
                      <a:pt x="0" y="548"/>
                      <a:pt x="0" y="499"/>
                    </a:cubicBezTo>
                    <a:cubicBezTo>
                      <a:pt x="0" y="482"/>
                      <a:pt x="4" y="467"/>
                      <a:pt x="12" y="454"/>
                    </a:cubicBezTo>
                    <a:cubicBezTo>
                      <a:pt x="325" y="0"/>
                      <a:pt x="325" y="0"/>
                      <a:pt x="325" y="0"/>
                    </a:cubicBezTo>
                  </a:path>
                </a:pathLst>
              </a:custGeom>
              <a:noFill/>
              <a:ln w="180975" cap="rnd">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endParaRPr/>
              </a:p>
            </p:txBody>
          </p:sp>
          <p:sp>
            <p:nvSpPr>
              <p:cNvPr id="50" name="iSlíḍé">
                <a:extLst>
                  <a:ext uri="{FF2B5EF4-FFF2-40B4-BE49-F238E27FC236}">
                    <a16:creationId xmlns:a16="http://schemas.microsoft.com/office/drawing/2014/main" id="{539A46A9-2370-4066-A0D8-920FE53AC7E0}"/>
                  </a:ext>
                </a:extLst>
              </p:cNvPr>
              <p:cNvSpPr/>
              <p:nvPr/>
            </p:nvSpPr>
            <p:spPr bwMode="auto">
              <a:xfrm rot="5400000">
                <a:off x="3460274" y="4381626"/>
                <a:ext cx="260094" cy="260094"/>
              </a:xfrm>
              <a:prstGeom prst="ellipse">
                <a:avLst/>
              </a:prstGeom>
              <a:solidFill>
                <a:schemeClr val="bg1"/>
              </a:solidFill>
              <a:ln w="57150" cap="rnd">
                <a:solidFill>
                  <a:schemeClr val="tx1">
                    <a:lumMod val="50000"/>
                    <a:lumOff val="50000"/>
                  </a:schemeClr>
                </a:solidFill>
                <a:prstDash val="solid"/>
                <a:round/>
                <a:headEnd/>
                <a:tailEnd/>
              </a:ln>
            </p:spPr>
            <p:txBody>
              <a:bodyPr wrap="square" lIns="91440" tIns="45720" rIns="91440" bIns="45720" anchor="ctr">
                <a:normAutofit fontScale="40000" lnSpcReduction="20000"/>
              </a:bodyPr>
              <a:lstStyle/>
              <a:p>
                <a:pPr algn="ctr"/>
                <a:endParaRPr/>
              </a:p>
            </p:txBody>
          </p:sp>
          <p:sp>
            <p:nvSpPr>
              <p:cNvPr id="51" name="îSlídé">
                <a:extLst>
                  <a:ext uri="{FF2B5EF4-FFF2-40B4-BE49-F238E27FC236}">
                    <a16:creationId xmlns:a16="http://schemas.microsoft.com/office/drawing/2014/main" id="{AEA6F351-7AC5-4958-89B9-6D377E1FBB95}"/>
                  </a:ext>
                </a:extLst>
              </p:cNvPr>
              <p:cNvSpPr/>
              <p:nvPr/>
            </p:nvSpPr>
            <p:spPr bwMode="auto">
              <a:xfrm rot="5400000">
                <a:off x="3460274" y="2923957"/>
                <a:ext cx="260094" cy="260094"/>
              </a:xfrm>
              <a:prstGeom prst="ellipse">
                <a:avLst/>
              </a:prstGeom>
              <a:solidFill>
                <a:schemeClr val="bg1"/>
              </a:solidFill>
              <a:ln w="57150" cap="rnd">
                <a:solidFill>
                  <a:schemeClr val="tx1">
                    <a:lumMod val="50000"/>
                    <a:lumOff val="50000"/>
                  </a:schemeClr>
                </a:solidFill>
                <a:prstDash val="solid"/>
                <a:round/>
                <a:headEnd/>
                <a:tailEnd/>
              </a:ln>
            </p:spPr>
            <p:txBody>
              <a:bodyPr wrap="square" lIns="91440" tIns="45720" rIns="91440" bIns="45720" anchor="ctr">
                <a:normAutofit fontScale="40000" lnSpcReduction="20000"/>
              </a:bodyPr>
              <a:lstStyle/>
              <a:p>
                <a:pPr algn="ctr"/>
                <a:endParaRPr/>
              </a:p>
            </p:txBody>
          </p:sp>
        </p:grpSp>
        <p:grpSp>
          <p:nvGrpSpPr>
            <p:cNvPr id="31" name="î$líde">
              <a:extLst>
                <a:ext uri="{FF2B5EF4-FFF2-40B4-BE49-F238E27FC236}">
                  <a16:creationId xmlns:a16="http://schemas.microsoft.com/office/drawing/2014/main" id="{B2AA4A40-A119-42D0-A0D6-31100B73A78E}"/>
                </a:ext>
              </a:extLst>
            </p:cNvPr>
            <p:cNvGrpSpPr/>
            <p:nvPr/>
          </p:nvGrpSpPr>
          <p:grpSpPr>
            <a:xfrm>
              <a:off x="835416" y="2571876"/>
              <a:ext cx="3460261" cy="1003662"/>
              <a:chOff x="8961807" y="1272916"/>
              <a:chExt cx="3460261" cy="1003662"/>
            </a:xfrm>
          </p:grpSpPr>
          <p:sp>
            <p:nvSpPr>
              <p:cNvPr id="44" name="ïsľíḋê">
                <a:extLst>
                  <a:ext uri="{FF2B5EF4-FFF2-40B4-BE49-F238E27FC236}">
                    <a16:creationId xmlns:a16="http://schemas.microsoft.com/office/drawing/2014/main" id="{39340196-E1AA-4B49-976A-BF366BB2B662}"/>
                  </a:ext>
                </a:extLst>
              </p:cNvPr>
              <p:cNvSpPr/>
              <p:nvPr/>
            </p:nvSpPr>
            <p:spPr bwMode="auto">
              <a:xfrm>
                <a:off x="8961807" y="1665935"/>
                <a:ext cx="3460261" cy="61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ts val="2160"/>
                  </a:lnSpc>
                </a:pPr>
                <a:r>
                  <a:rPr lang="en-US" altLang="zh-TW" sz="2000" b="1" dirty="0"/>
                  <a:t>108</a:t>
                </a:r>
                <a:r>
                  <a:rPr lang="zh-TW" altLang="en-US" sz="2000" b="1" dirty="0"/>
                  <a:t>年查獲</a:t>
                </a:r>
                <a:r>
                  <a:rPr lang="en-US" altLang="zh-TW" sz="2400" b="1" dirty="0">
                    <a:solidFill>
                      <a:srgbClr val="FF0000"/>
                    </a:solidFill>
                  </a:rPr>
                  <a:t>9,476.5</a:t>
                </a:r>
                <a:r>
                  <a:rPr lang="zh-TW" altLang="en-US" sz="2400" b="1" dirty="0">
                    <a:solidFill>
                      <a:srgbClr val="FF0000"/>
                    </a:solidFill>
                  </a:rPr>
                  <a:t>公斤</a:t>
                </a:r>
                <a:r>
                  <a:rPr lang="zh-TW" altLang="en-US" sz="2000" b="1" dirty="0"/>
                  <a:t>，創</a:t>
                </a:r>
                <a:r>
                  <a:rPr lang="en-US" altLang="zh-TW" sz="2000" b="1" dirty="0"/>
                  <a:t>10</a:t>
                </a:r>
                <a:r>
                  <a:rPr lang="zh-TW" altLang="en-US" sz="2000" b="1" dirty="0"/>
                  <a:t>年來新高</a:t>
                </a:r>
                <a:endParaRPr lang="en-US" altLang="zh-TW" sz="2000" b="1" dirty="0"/>
              </a:p>
              <a:p>
                <a:pPr>
                  <a:lnSpc>
                    <a:spcPts val="2160"/>
                  </a:lnSpc>
                </a:pPr>
                <a:r>
                  <a:rPr lang="zh-TW" altLang="en-US" b="1" dirty="0">
                    <a:solidFill>
                      <a:srgbClr val="00B0F0"/>
                    </a:solidFill>
                  </a:rPr>
                  <a:t>為</a:t>
                </a:r>
                <a:r>
                  <a:rPr lang="en-US" altLang="zh-TW" b="1" dirty="0">
                    <a:solidFill>
                      <a:srgbClr val="00B0F0"/>
                    </a:solidFill>
                  </a:rPr>
                  <a:t>104</a:t>
                </a:r>
                <a:r>
                  <a:rPr lang="zh-TW" altLang="en-US" b="1" dirty="0">
                    <a:solidFill>
                      <a:srgbClr val="00B0F0"/>
                    </a:solidFill>
                  </a:rPr>
                  <a:t>年之兩倍</a:t>
                </a:r>
              </a:p>
              <a:p>
                <a:pPr>
                  <a:lnSpc>
                    <a:spcPts val="2160"/>
                  </a:lnSpc>
                </a:pPr>
                <a:endParaRPr lang="zh-TW" altLang="en-US" sz="2000" b="1" dirty="0"/>
              </a:p>
            </p:txBody>
          </p:sp>
          <p:sp>
            <p:nvSpPr>
              <p:cNvPr id="45" name="íşḷîḍé">
                <a:extLst>
                  <a:ext uri="{FF2B5EF4-FFF2-40B4-BE49-F238E27FC236}">
                    <a16:creationId xmlns:a16="http://schemas.microsoft.com/office/drawing/2014/main" id="{4D5C24C6-4DD0-4193-AD42-019C1134797B}"/>
                  </a:ext>
                </a:extLst>
              </p:cNvPr>
              <p:cNvSpPr txBox="1"/>
              <p:nvPr/>
            </p:nvSpPr>
            <p:spPr bwMode="auto">
              <a:xfrm>
                <a:off x="9216393" y="1272916"/>
                <a:ext cx="2641304"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2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TW" altLang="en-US" sz="3200" b="1" dirty="0">
                    <a:solidFill>
                      <a:srgbClr val="7030A0"/>
                    </a:solidFill>
                  </a:rPr>
                  <a:t>物流</a:t>
                </a:r>
                <a:r>
                  <a:rPr lang="en-US" altLang="zh-TW" sz="2000" b="1" dirty="0">
                    <a:solidFill>
                      <a:srgbClr val="7030A0"/>
                    </a:solidFill>
                  </a:rPr>
                  <a:t>-</a:t>
                </a:r>
                <a:r>
                  <a:rPr lang="zh-TW" altLang="en-US" sz="2000" b="1" dirty="0">
                    <a:solidFill>
                      <a:srgbClr val="7030A0"/>
                    </a:solidFill>
                  </a:rPr>
                  <a:t>毒品查獲量</a:t>
                </a:r>
                <a:endParaRPr lang="en-US" altLang="zh-CN" sz="2000" b="1" dirty="0">
                  <a:solidFill>
                    <a:srgbClr val="7030A0"/>
                  </a:solidFill>
                </a:endParaRPr>
              </a:p>
            </p:txBody>
          </p:sp>
        </p:grpSp>
        <p:grpSp>
          <p:nvGrpSpPr>
            <p:cNvPr id="32" name="íṡ1ïḍé">
              <a:extLst>
                <a:ext uri="{FF2B5EF4-FFF2-40B4-BE49-F238E27FC236}">
                  <a16:creationId xmlns:a16="http://schemas.microsoft.com/office/drawing/2014/main" id="{B21EBAC3-54A7-49C0-B116-5279D2FE31D6}"/>
                </a:ext>
              </a:extLst>
            </p:cNvPr>
            <p:cNvGrpSpPr/>
            <p:nvPr/>
          </p:nvGrpSpPr>
          <p:grpSpPr>
            <a:xfrm>
              <a:off x="835416" y="3819850"/>
              <a:ext cx="3308878" cy="1085727"/>
              <a:chOff x="8954172" y="1181471"/>
              <a:chExt cx="3308878" cy="1085727"/>
            </a:xfrm>
          </p:grpSpPr>
          <p:sp>
            <p:nvSpPr>
              <p:cNvPr id="42" name="íŝlîďê">
                <a:extLst>
                  <a:ext uri="{FF2B5EF4-FFF2-40B4-BE49-F238E27FC236}">
                    <a16:creationId xmlns:a16="http://schemas.microsoft.com/office/drawing/2014/main" id="{39340196-E1AA-4B49-976A-BF366BB2B662}"/>
                  </a:ext>
                </a:extLst>
              </p:cNvPr>
              <p:cNvSpPr/>
              <p:nvPr/>
            </p:nvSpPr>
            <p:spPr bwMode="auto">
              <a:xfrm>
                <a:off x="8954172" y="1656555"/>
                <a:ext cx="3308878" cy="61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ts val="2160"/>
                  </a:lnSpc>
                </a:pPr>
                <a:r>
                  <a:rPr lang="en-US" altLang="zh-TW" sz="2000" b="1" dirty="0"/>
                  <a:t>108</a:t>
                </a:r>
                <a:r>
                  <a:rPr lang="zh-TW" altLang="en-US" sz="2000" b="1" dirty="0"/>
                  <a:t>年共</a:t>
                </a:r>
                <a:r>
                  <a:rPr lang="zh-TW" altLang="en-US" sz="2400" b="1" dirty="0"/>
                  <a:t> </a:t>
                </a:r>
                <a:r>
                  <a:rPr lang="en-US" altLang="zh-TW" sz="2400" b="1" dirty="0">
                    <a:solidFill>
                      <a:srgbClr val="FF0000"/>
                    </a:solidFill>
                  </a:rPr>
                  <a:t>8,926</a:t>
                </a:r>
                <a:r>
                  <a:rPr lang="zh-TW" altLang="en-US" sz="2400" b="1" dirty="0">
                    <a:solidFill>
                      <a:srgbClr val="FF0000"/>
                    </a:solidFill>
                  </a:rPr>
                  <a:t>人</a:t>
                </a:r>
                <a:r>
                  <a:rPr lang="zh-TW" altLang="en-US" sz="2000" b="1" dirty="0"/>
                  <a:t>，</a:t>
                </a:r>
                <a:endParaRPr lang="en-US" altLang="zh-TW" sz="2000" b="1" dirty="0"/>
              </a:p>
              <a:p>
                <a:pPr>
                  <a:lnSpc>
                    <a:spcPts val="2160"/>
                  </a:lnSpc>
                </a:pPr>
                <a:r>
                  <a:rPr lang="zh-TW" altLang="en-US" sz="2000" b="1" dirty="0"/>
                  <a:t>為近 </a:t>
                </a:r>
                <a:r>
                  <a:rPr lang="en-US" altLang="zh-TW" sz="2000" b="1" dirty="0"/>
                  <a:t>10 </a:t>
                </a:r>
                <a:r>
                  <a:rPr lang="zh-TW" altLang="en-US" sz="2000" b="1" dirty="0"/>
                  <a:t>年最多</a:t>
                </a:r>
                <a:endParaRPr lang="en-US" altLang="zh-TW" sz="2000" b="1" dirty="0"/>
              </a:p>
              <a:p>
                <a:pPr>
                  <a:lnSpc>
                    <a:spcPts val="2160"/>
                  </a:lnSpc>
                </a:pPr>
                <a:r>
                  <a:rPr lang="zh-TW" altLang="en-US" b="1" dirty="0">
                    <a:solidFill>
                      <a:srgbClr val="00B0F0"/>
                    </a:solidFill>
                  </a:rPr>
                  <a:t>較</a:t>
                </a:r>
                <a:r>
                  <a:rPr lang="en-US" altLang="zh-TW" b="1" dirty="0">
                    <a:solidFill>
                      <a:srgbClr val="00B0F0"/>
                    </a:solidFill>
                  </a:rPr>
                  <a:t>104</a:t>
                </a:r>
                <a:r>
                  <a:rPr lang="zh-TW" altLang="en-US" b="1" dirty="0">
                    <a:solidFill>
                      <a:srgbClr val="00B0F0"/>
                    </a:solidFill>
                  </a:rPr>
                  <a:t>年增加三成</a:t>
                </a:r>
              </a:p>
              <a:p>
                <a:pPr>
                  <a:lnSpc>
                    <a:spcPts val="2160"/>
                  </a:lnSpc>
                </a:pPr>
                <a:endParaRPr lang="zh-TW" altLang="en-US" sz="2000" b="1" dirty="0"/>
              </a:p>
            </p:txBody>
          </p:sp>
          <p:sp>
            <p:nvSpPr>
              <p:cNvPr id="43" name="iṥḷïḍé">
                <a:extLst>
                  <a:ext uri="{FF2B5EF4-FFF2-40B4-BE49-F238E27FC236}">
                    <a16:creationId xmlns:a16="http://schemas.microsoft.com/office/drawing/2014/main" id="{4D5C24C6-4DD0-4193-AD42-019C1134797B}"/>
                  </a:ext>
                </a:extLst>
              </p:cNvPr>
              <p:cNvSpPr txBox="1"/>
              <p:nvPr/>
            </p:nvSpPr>
            <p:spPr bwMode="auto">
              <a:xfrm>
                <a:off x="9029349" y="1181471"/>
                <a:ext cx="3089510" cy="48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10000"/>
                  </a:lnSpc>
                  <a:spcBef>
                    <a:spcPct val="0"/>
                  </a:spcBef>
                </a:pPr>
                <a:r>
                  <a:rPr lang="zh-TW" altLang="en-US" sz="2800" b="1" dirty="0">
                    <a:solidFill>
                      <a:srgbClr val="7030A0"/>
                    </a:solidFill>
                  </a:rPr>
                  <a:t>人流</a:t>
                </a:r>
                <a:r>
                  <a:rPr lang="en-US" altLang="zh-TW" sz="2000" b="1" dirty="0">
                    <a:solidFill>
                      <a:srgbClr val="7030A0"/>
                    </a:solidFill>
                  </a:rPr>
                  <a:t>-</a:t>
                </a:r>
                <a:r>
                  <a:rPr lang="zh-TW" altLang="en-US" sz="2000" b="1" dirty="0">
                    <a:solidFill>
                      <a:srgbClr val="7030A0"/>
                    </a:solidFill>
                  </a:rPr>
                  <a:t>製販運毒新收人數</a:t>
                </a:r>
                <a:endParaRPr lang="en-US" altLang="zh-CN" sz="2000" b="1" dirty="0">
                  <a:solidFill>
                    <a:srgbClr val="7030A0"/>
                  </a:solidFill>
                </a:endParaRPr>
              </a:p>
            </p:txBody>
          </p:sp>
        </p:grpSp>
        <p:grpSp>
          <p:nvGrpSpPr>
            <p:cNvPr id="33" name="iṥļîde">
              <a:extLst>
                <a:ext uri="{FF2B5EF4-FFF2-40B4-BE49-F238E27FC236}">
                  <a16:creationId xmlns:a16="http://schemas.microsoft.com/office/drawing/2014/main" id="{C860231A-A35A-4F3E-81F4-D1E2D73344F8}"/>
                </a:ext>
              </a:extLst>
            </p:cNvPr>
            <p:cNvGrpSpPr/>
            <p:nvPr/>
          </p:nvGrpSpPr>
          <p:grpSpPr>
            <a:xfrm>
              <a:off x="930145" y="5176778"/>
              <a:ext cx="3160060" cy="979450"/>
              <a:chOff x="9356059" y="1198978"/>
              <a:chExt cx="3160060" cy="979450"/>
            </a:xfrm>
          </p:grpSpPr>
          <p:sp>
            <p:nvSpPr>
              <p:cNvPr id="40" name="îš1iḓè">
                <a:extLst>
                  <a:ext uri="{FF2B5EF4-FFF2-40B4-BE49-F238E27FC236}">
                    <a16:creationId xmlns:a16="http://schemas.microsoft.com/office/drawing/2014/main" id="{39340196-E1AA-4B49-976A-BF366BB2B662}"/>
                  </a:ext>
                </a:extLst>
              </p:cNvPr>
              <p:cNvSpPr/>
              <p:nvPr/>
            </p:nvSpPr>
            <p:spPr bwMode="auto">
              <a:xfrm>
                <a:off x="9376886" y="1567785"/>
                <a:ext cx="3139233" cy="61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ts val="2160"/>
                  </a:lnSpc>
                </a:pPr>
                <a:r>
                  <a:rPr lang="en-US" altLang="zh-TW" sz="2000" b="1" dirty="0"/>
                  <a:t>108</a:t>
                </a:r>
                <a:r>
                  <a:rPr lang="zh-TW" altLang="en-US" sz="2000" b="1" dirty="0"/>
                  <a:t>年查扣</a:t>
                </a:r>
                <a:r>
                  <a:rPr lang="en-US" altLang="zh-TW" sz="2400" b="1" dirty="0">
                    <a:solidFill>
                      <a:srgbClr val="FF0000"/>
                    </a:solidFill>
                  </a:rPr>
                  <a:t>1.25</a:t>
                </a:r>
                <a:r>
                  <a:rPr lang="zh-TW" altLang="en-US" sz="2400" b="1" dirty="0">
                    <a:solidFill>
                      <a:srgbClr val="FF0000"/>
                    </a:solidFill>
                  </a:rPr>
                  <a:t>億元</a:t>
                </a:r>
                <a:r>
                  <a:rPr lang="zh-TW" altLang="en-US" sz="2000" b="1" dirty="0"/>
                  <a:t>， </a:t>
                </a:r>
                <a:endParaRPr lang="en-US" altLang="zh-TW" sz="2000" b="1" dirty="0"/>
              </a:p>
              <a:p>
                <a:pPr>
                  <a:lnSpc>
                    <a:spcPts val="2160"/>
                  </a:lnSpc>
                </a:pPr>
                <a:r>
                  <a:rPr lang="zh-TW" altLang="en-US" sz="2000" b="1" dirty="0"/>
                  <a:t>亦為新高</a:t>
                </a:r>
                <a:endParaRPr lang="en-US" altLang="zh-TW" sz="2000" b="1" dirty="0"/>
              </a:p>
              <a:p>
                <a:pPr>
                  <a:lnSpc>
                    <a:spcPts val="2160"/>
                  </a:lnSpc>
                </a:pPr>
                <a:r>
                  <a:rPr lang="zh-TW" altLang="en-US" sz="2000" b="1" dirty="0">
                    <a:solidFill>
                      <a:srgbClr val="00B0F0"/>
                    </a:solidFill>
                  </a:rPr>
                  <a:t>為</a:t>
                </a:r>
                <a:r>
                  <a:rPr lang="en-US" altLang="zh-TW" sz="2000" b="1" dirty="0">
                    <a:solidFill>
                      <a:srgbClr val="00B0F0"/>
                    </a:solidFill>
                  </a:rPr>
                  <a:t>104</a:t>
                </a:r>
                <a:r>
                  <a:rPr lang="zh-TW" altLang="en-US" sz="2000" b="1" dirty="0">
                    <a:solidFill>
                      <a:srgbClr val="00B0F0"/>
                    </a:solidFill>
                  </a:rPr>
                  <a:t>年之兩倍</a:t>
                </a:r>
              </a:p>
              <a:p>
                <a:pPr>
                  <a:lnSpc>
                    <a:spcPts val="2160"/>
                  </a:lnSpc>
                </a:pPr>
                <a:endParaRPr lang="zh-TW" altLang="en-US" sz="2000" b="1" dirty="0"/>
              </a:p>
            </p:txBody>
          </p:sp>
          <p:sp>
            <p:nvSpPr>
              <p:cNvPr id="41" name="îślïḑe">
                <a:extLst>
                  <a:ext uri="{FF2B5EF4-FFF2-40B4-BE49-F238E27FC236}">
                    <a16:creationId xmlns:a16="http://schemas.microsoft.com/office/drawing/2014/main" id="{4D5C24C6-4DD0-4193-AD42-019C1134797B}"/>
                  </a:ext>
                </a:extLst>
              </p:cNvPr>
              <p:cNvSpPr txBox="1"/>
              <p:nvPr/>
            </p:nvSpPr>
            <p:spPr bwMode="auto">
              <a:xfrm>
                <a:off x="9356059" y="1198978"/>
                <a:ext cx="256234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zh-TW" altLang="en-US" sz="3000" b="1" dirty="0">
                    <a:solidFill>
                      <a:srgbClr val="7030A0"/>
                    </a:solidFill>
                  </a:rPr>
                  <a:t>金流</a:t>
                </a:r>
                <a:r>
                  <a:rPr lang="en-US" altLang="zh-TW" sz="2000" b="1" dirty="0">
                    <a:solidFill>
                      <a:srgbClr val="7030A0"/>
                    </a:solidFill>
                  </a:rPr>
                  <a:t>-</a:t>
                </a:r>
                <a:r>
                  <a:rPr lang="zh-TW" altLang="en-US" sz="2000" b="1" dirty="0">
                    <a:solidFill>
                      <a:srgbClr val="7030A0"/>
                    </a:solidFill>
                  </a:rPr>
                  <a:t>毒品查扣金額</a:t>
                </a:r>
                <a:endParaRPr lang="en-US" altLang="zh-CN" sz="2000" b="1" dirty="0">
                  <a:solidFill>
                    <a:srgbClr val="7030A0"/>
                  </a:solidFill>
                </a:endParaRPr>
              </a:p>
            </p:txBody>
          </p:sp>
        </p:grpSp>
        <p:cxnSp>
          <p:nvCxnSpPr>
            <p:cNvPr id="34" name="直接连接符 10">
              <a:extLst>
                <a:ext uri="{FF2B5EF4-FFF2-40B4-BE49-F238E27FC236}">
                  <a16:creationId xmlns:a16="http://schemas.microsoft.com/office/drawing/2014/main" id="{5DD5BB2A-D27D-40CF-912F-56DF71B7541E}"/>
                </a:ext>
              </a:extLst>
            </p:cNvPr>
            <p:cNvCxnSpPr/>
            <p:nvPr/>
          </p:nvCxnSpPr>
          <p:spPr>
            <a:xfrm>
              <a:off x="673100" y="2299130"/>
              <a:ext cx="2592000"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连接符 11">
              <a:extLst>
                <a:ext uri="{FF2B5EF4-FFF2-40B4-BE49-F238E27FC236}">
                  <a16:creationId xmlns:a16="http://schemas.microsoft.com/office/drawing/2014/main" id="{5C3F1D74-6E6A-480C-94A6-52682BC79ACC}"/>
                </a:ext>
              </a:extLst>
            </p:cNvPr>
            <p:cNvCxnSpPr/>
            <p:nvPr/>
          </p:nvCxnSpPr>
          <p:spPr>
            <a:xfrm>
              <a:off x="673100" y="4977968"/>
              <a:ext cx="2592000"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6" name="直接连接符 12">
              <a:extLst>
                <a:ext uri="{FF2B5EF4-FFF2-40B4-BE49-F238E27FC236}">
                  <a16:creationId xmlns:a16="http://schemas.microsoft.com/office/drawing/2014/main" id="{EECF9C0F-C72A-43ED-BB1A-D8A255C58533}"/>
                </a:ext>
              </a:extLst>
            </p:cNvPr>
            <p:cNvCxnSpPr/>
            <p:nvPr/>
          </p:nvCxnSpPr>
          <p:spPr>
            <a:xfrm>
              <a:off x="673100" y="3638549"/>
              <a:ext cx="2592000"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65" name="f8ae8543-ce9f-4d5c-a514-70dd3233ddb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4CB058AF-F4A7-4390-BA6C-CF030609AB2D}"/>
              </a:ext>
            </a:extLst>
          </p:cNvPr>
          <p:cNvGrpSpPr>
            <a:grpSpLocks noChangeAspect="1"/>
          </p:cNvGrpSpPr>
          <p:nvPr>
            <p:custDataLst>
              <p:tags r:id="rId2"/>
            </p:custDataLst>
          </p:nvPr>
        </p:nvGrpSpPr>
        <p:grpSpPr>
          <a:xfrm>
            <a:off x="7746541" y="1573012"/>
            <a:ext cx="4340057" cy="2909352"/>
            <a:chOff x="3525097" y="1354396"/>
            <a:chExt cx="6102390" cy="4090729"/>
          </a:xfrm>
        </p:grpSpPr>
        <p:sp>
          <p:nvSpPr>
            <p:cNvPr id="77" name="ïṥ1îde">
              <a:extLst>
                <a:ext uri="{FF2B5EF4-FFF2-40B4-BE49-F238E27FC236}">
                  <a16:creationId xmlns:a16="http://schemas.microsoft.com/office/drawing/2014/main" id="{B33E95C3-7F4E-433B-A1C5-BC4C6BC21E6F}"/>
                </a:ext>
              </a:extLst>
            </p:cNvPr>
            <p:cNvSpPr/>
            <p:nvPr/>
          </p:nvSpPr>
          <p:spPr bwMode="auto">
            <a:xfrm>
              <a:off x="3525097" y="2197940"/>
              <a:ext cx="515050" cy="51409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p>
          </p:txBody>
        </p:sp>
        <p:grpSp>
          <p:nvGrpSpPr>
            <p:cNvPr id="67" name="îs1íḑé">
              <a:extLst>
                <a:ext uri="{FF2B5EF4-FFF2-40B4-BE49-F238E27FC236}">
                  <a16:creationId xmlns:a16="http://schemas.microsoft.com/office/drawing/2014/main" id="{AA8D4C26-D1CA-4CF4-A745-50764D1C6985}"/>
                </a:ext>
              </a:extLst>
            </p:cNvPr>
            <p:cNvGrpSpPr/>
            <p:nvPr/>
          </p:nvGrpSpPr>
          <p:grpSpPr>
            <a:xfrm>
              <a:off x="6450900" y="1354396"/>
              <a:ext cx="3176587" cy="4090729"/>
              <a:chOff x="7025359" y="1354396"/>
              <a:chExt cx="3176587" cy="4090729"/>
            </a:xfrm>
          </p:grpSpPr>
          <p:grpSp>
            <p:nvGrpSpPr>
              <p:cNvPr id="68" name="iş1ïḓe">
                <a:extLst>
                  <a:ext uri="{FF2B5EF4-FFF2-40B4-BE49-F238E27FC236}">
                    <a16:creationId xmlns:a16="http://schemas.microsoft.com/office/drawing/2014/main" id="{D5FF0C27-8E05-4FD1-BE90-9D7B64C3D336}"/>
                  </a:ext>
                </a:extLst>
              </p:cNvPr>
              <p:cNvGrpSpPr/>
              <p:nvPr/>
            </p:nvGrpSpPr>
            <p:grpSpPr>
              <a:xfrm flipH="1" flipV="1">
                <a:off x="7354535" y="2568575"/>
                <a:ext cx="2847411" cy="2876550"/>
                <a:chOff x="2074926" y="1130300"/>
                <a:chExt cx="2847411" cy="2876550"/>
              </a:xfrm>
            </p:grpSpPr>
            <p:sp>
              <p:nvSpPr>
                <p:cNvPr id="71" name="íŝ1ídé">
                  <a:extLst>
                    <a:ext uri="{FF2B5EF4-FFF2-40B4-BE49-F238E27FC236}">
                      <a16:creationId xmlns:a16="http://schemas.microsoft.com/office/drawing/2014/main" id="{FA3F0637-500D-4C57-BBF3-223D1B1FEF55}"/>
                    </a:ext>
                  </a:extLst>
                </p:cNvPr>
                <p:cNvSpPr/>
                <p:nvPr/>
              </p:nvSpPr>
              <p:spPr>
                <a:xfrm>
                  <a:off x="2074926" y="3036363"/>
                  <a:ext cx="1605841" cy="481752"/>
                </a:xfrm>
                <a:prstGeom prst="parallelogram">
                  <a:avLst>
                    <a:gd name="adj" fmla="val 63945"/>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2" name="îṡļiďé">
                  <a:extLst>
                    <a:ext uri="{FF2B5EF4-FFF2-40B4-BE49-F238E27FC236}">
                      <a16:creationId xmlns:a16="http://schemas.microsoft.com/office/drawing/2014/main" id="{F264EF17-DA15-46AA-9FD4-4A1F763C02F9}"/>
                    </a:ext>
                  </a:extLst>
                </p:cNvPr>
                <p:cNvSpPr/>
                <p:nvPr/>
              </p:nvSpPr>
              <p:spPr>
                <a:xfrm flipH="1">
                  <a:off x="2387902" y="3036363"/>
                  <a:ext cx="1605841" cy="970487"/>
                </a:xfrm>
                <a:prstGeom prst="parallelogram">
                  <a:avLst>
                    <a:gd name="adj" fmla="val 38669"/>
                  </a:avLst>
                </a:prstGeom>
                <a:solidFill>
                  <a:schemeClr val="accent6">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3" name="íSḷíḋé">
                  <a:extLst>
                    <a:ext uri="{FF2B5EF4-FFF2-40B4-BE49-F238E27FC236}">
                      <a16:creationId xmlns:a16="http://schemas.microsoft.com/office/drawing/2014/main" id="{2A53C662-039E-47F4-827D-DC89F3F18242}"/>
                    </a:ext>
                  </a:extLst>
                </p:cNvPr>
                <p:cNvSpPr/>
                <p:nvPr/>
              </p:nvSpPr>
              <p:spPr>
                <a:xfrm>
                  <a:off x="2771907" y="1130300"/>
                  <a:ext cx="2150430" cy="1368455"/>
                </a:xfrm>
                <a:prstGeom prst="triangle">
                  <a:avLst>
                    <a:gd name="adj" fmla="val 65232"/>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ï$lïďe">
                  <a:extLst>
                    <a:ext uri="{FF2B5EF4-FFF2-40B4-BE49-F238E27FC236}">
                      <a16:creationId xmlns:a16="http://schemas.microsoft.com/office/drawing/2014/main" id="{B8C15BC7-B817-4FF3-BC11-EE1874981315}"/>
                    </a:ext>
                  </a:extLst>
                </p:cNvPr>
                <p:cNvSpPr/>
                <p:nvPr/>
              </p:nvSpPr>
              <p:spPr>
                <a:xfrm>
                  <a:off x="2771907" y="2491774"/>
                  <a:ext cx="1701033" cy="1515076"/>
                </a:xfrm>
                <a:prstGeom prst="parallelogram">
                  <a:avLst>
                    <a:gd name="adj" fmla="val 30532"/>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9" name="iṣ1íďè">
                <a:extLst>
                  <a:ext uri="{FF2B5EF4-FFF2-40B4-BE49-F238E27FC236}">
                    <a16:creationId xmlns:a16="http://schemas.microsoft.com/office/drawing/2014/main" id="{80F46D7C-82A4-4658-81F6-0C6A365494A6}"/>
                  </a:ext>
                </a:extLst>
              </p:cNvPr>
              <p:cNvSpPr/>
              <p:nvPr/>
            </p:nvSpPr>
            <p:spPr>
              <a:xfrm>
                <a:off x="7025359" y="1354396"/>
                <a:ext cx="3002838" cy="875359"/>
              </a:xfrm>
              <a:prstGeom prst="rect">
                <a:avLst/>
              </a:prstGeom>
            </p:spPr>
            <p:txBody>
              <a:bodyPr wrap="none" lIns="90000" tIns="46800" rIns="90000" bIns="46800">
                <a:noAutofit/>
              </a:bodyPr>
              <a:lstStyle/>
              <a:p>
                <a:pPr lvl="0" algn="ctr" defTabSz="914378">
                  <a:defRPr/>
                </a:pPr>
                <a:r>
                  <a:rPr lang="zh-TW" altLang="en-US" sz="3200" b="1" dirty="0"/>
                  <a:t>新生人口下降</a:t>
                </a:r>
                <a:endParaRPr lang="zh-CN" altLang="en-US" sz="3200" b="1" dirty="0"/>
              </a:p>
            </p:txBody>
          </p:sp>
          <p:sp>
            <p:nvSpPr>
              <p:cNvPr id="70" name="iṧļîḋe">
                <a:extLst>
                  <a:ext uri="{FF2B5EF4-FFF2-40B4-BE49-F238E27FC236}">
                    <a16:creationId xmlns:a16="http://schemas.microsoft.com/office/drawing/2014/main" id="{DDCE2AB6-3C4A-48EC-BC73-EB563B2F89C0}"/>
                  </a:ext>
                </a:extLst>
              </p:cNvPr>
              <p:cNvSpPr/>
              <p:nvPr/>
            </p:nvSpPr>
            <p:spPr>
              <a:xfrm>
                <a:off x="7708894" y="4229126"/>
                <a:ext cx="1024640" cy="523220"/>
              </a:xfrm>
              <a:prstGeom prst="rect">
                <a:avLst/>
              </a:prstGeom>
            </p:spPr>
            <p:txBody>
              <a:bodyPr wrap="none">
                <a:normAutofit fontScale="77500" lnSpcReduction="20000"/>
              </a:bodyPr>
              <a:lstStyle/>
              <a:p>
                <a:r>
                  <a:rPr lang="en-US" altLang="zh-CN" sz="2800" dirty="0">
                    <a:solidFill>
                      <a:srgbClr val="FF0000"/>
                    </a:solidFill>
                    <a:latin typeface="Impact" panose="020B0806030902050204" pitchFamily="34" charset="0"/>
                  </a:rPr>
                  <a:t>-</a:t>
                </a:r>
                <a:r>
                  <a:rPr lang="en-US" altLang="zh-TW" sz="2800" dirty="0">
                    <a:solidFill>
                      <a:srgbClr val="FF0000"/>
                    </a:solidFill>
                    <a:latin typeface="Impact" panose="020B0806030902050204" pitchFamily="34" charset="0"/>
                  </a:rPr>
                  <a:t>31.4</a:t>
                </a:r>
                <a:r>
                  <a:rPr lang="en-US" altLang="zh-CN" sz="2800" dirty="0">
                    <a:solidFill>
                      <a:srgbClr val="FF0000"/>
                    </a:solidFill>
                    <a:latin typeface="Impact" panose="020B0806030902050204" pitchFamily="34" charset="0"/>
                  </a:rPr>
                  <a:t>%</a:t>
                </a:r>
              </a:p>
            </p:txBody>
          </p:sp>
        </p:grpSp>
      </p:grpSp>
      <p:grpSp>
        <p:nvGrpSpPr>
          <p:cNvPr id="85" name="îṩļîḋè">
            <a:extLst>
              <a:ext uri="{FF2B5EF4-FFF2-40B4-BE49-F238E27FC236}">
                <a16:creationId xmlns:a16="http://schemas.microsoft.com/office/drawing/2014/main" id="{7C669802-39E6-4557-9F6B-B9C0BCAA6EC4}"/>
              </a:ext>
            </a:extLst>
          </p:cNvPr>
          <p:cNvGrpSpPr/>
          <p:nvPr/>
        </p:nvGrpSpPr>
        <p:grpSpPr>
          <a:xfrm>
            <a:off x="8035752" y="1566759"/>
            <a:ext cx="2025096" cy="2532354"/>
            <a:chOff x="1990055" y="662512"/>
            <a:chExt cx="2847411" cy="3560647"/>
          </a:xfrm>
        </p:grpSpPr>
        <p:grpSp>
          <p:nvGrpSpPr>
            <p:cNvPr id="94" name="iṩḷidê">
              <a:extLst>
                <a:ext uri="{FF2B5EF4-FFF2-40B4-BE49-F238E27FC236}">
                  <a16:creationId xmlns:a16="http://schemas.microsoft.com/office/drawing/2014/main" id="{404EDC78-8365-4ABF-AFB6-3CA6A194A35D}"/>
                </a:ext>
              </a:extLst>
            </p:cNvPr>
            <p:cNvGrpSpPr/>
            <p:nvPr/>
          </p:nvGrpSpPr>
          <p:grpSpPr>
            <a:xfrm>
              <a:off x="1990055" y="662512"/>
              <a:ext cx="2847411" cy="2876550"/>
              <a:chOff x="1922526" y="662512"/>
              <a:chExt cx="2847411" cy="2876550"/>
            </a:xfrm>
          </p:grpSpPr>
          <p:sp>
            <p:nvSpPr>
              <p:cNvPr id="98" name="ïśľîde">
                <a:extLst>
                  <a:ext uri="{FF2B5EF4-FFF2-40B4-BE49-F238E27FC236}">
                    <a16:creationId xmlns:a16="http://schemas.microsoft.com/office/drawing/2014/main" id="{F1BC43EE-7A8B-49E8-BE86-B7271308179E}"/>
                  </a:ext>
                </a:extLst>
              </p:cNvPr>
              <p:cNvSpPr/>
              <p:nvPr/>
            </p:nvSpPr>
            <p:spPr>
              <a:xfrm flipH="1">
                <a:off x="3164096" y="2568575"/>
                <a:ext cx="1605841" cy="481752"/>
              </a:xfrm>
              <a:prstGeom prst="parallelogram">
                <a:avLst>
                  <a:gd name="adj" fmla="val 63945"/>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9" name="iŝľíḍé">
                <a:extLst>
                  <a:ext uri="{FF2B5EF4-FFF2-40B4-BE49-F238E27FC236}">
                    <a16:creationId xmlns:a16="http://schemas.microsoft.com/office/drawing/2014/main" id="{9A1E77A5-76F7-4037-92BC-2B0B906339DA}"/>
                  </a:ext>
                </a:extLst>
              </p:cNvPr>
              <p:cNvSpPr/>
              <p:nvPr/>
            </p:nvSpPr>
            <p:spPr>
              <a:xfrm>
                <a:off x="2851120" y="2568575"/>
                <a:ext cx="1605841" cy="970487"/>
              </a:xfrm>
              <a:prstGeom prst="parallelogram">
                <a:avLst>
                  <a:gd name="adj" fmla="val 38669"/>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0" name="îṧḷïdè">
                <a:extLst>
                  <a:ext uri="{FF2B5EF4-FFF2-40B4-BE49-F238E27FC236}">
                    <a16:creationId xmlns:a16="http://schemas.microsoft.com/office/drawing/2014/main" id="{20F87F6D-E7FF-4338-8456-997E481D4D84}"/>
                  </a:ext>
                </a:extLst>
              </p:cNvPr>
              <p:cNvGrpSpPr/>
              <p:nvPr/>
            </p:nvGrpSpPr>
            <p:grpSpPr>
              <a:xfrm>
                <a:off x="1922526" y="662512"/>
                <a:ext cx="2150430" cy="2876550"/>
                <a:chOff x="1922526" y="662512"/>
                <a:chExt cx="2150430" cy="2876550"/>
              </a:xfrm>
              <a:solidFill>
                <a:schemeClr val="accent2"/>
              </a:solidFill>
            </p:grpSpPr>
            <p:sp>
              <p:nvSpPr>
                <p:cNvPr id="101" name="ïsļïḓé">
                  <a:extLst>
                    <a:ext uri="{FF2B5EF4-FFF2-40B4-BE49-F238E27FC236}">
                      <a16:creationId xmlns:a16="http://schemas.microsoft.com/office/drawing/2014/main" id="{1EA2BA96-930B-4F18-B5BB-C129858BADE2}"/>
                    </a:ext>
                  </a:extLst>
                </p:cNvPr>
                <p:cNvSpPr/>
                <p:nvPr/>
              </p:nvSpPr>
              <p:spPr>
                <a:xfrm flipH="1">
                  <a:off x="1922526" y="662512"/>
                  <a:ext cx="2150430" cy="1368456"/>
                </a:xfrm>
                <a:prstGeom prst="triangle">
                  <a:avLst>
                    <a:gd name="adj" fmla="val 652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ïś1îḑè">
                  <a:extLst>
                    <a:ext uri="{FF2B5EF4-FFF2-40B4-BE49-F238E27FC236}">
                      <a16:creationId xmlns:a16="http://schemas.microsoft.com/office/drawing/2014/main" id="{F60F0CFF-A704-4DAB-B42E-5AB355B1C2A2}"/>
                    </a:ext>
                  </a:extLst>
                </p:cNvPr>
                <p:cNvSpPr/>
                <p:nvPr/>
              </p:nvSpPr>
              <p:spPr>
                <a:xfrm flipH="1">
                  <a:off x="2371923" y="2023986"/>
                  <a:ext cx="1701033" cy="1515076"/>
                </a:xfrm>
                <a:prstGeom prst="parallelogram">
                  <a:avLst>
                    <a:gd name="adj" fmla="val 305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95" name="iŝḷïḓé">
              <a:extLst>
                <a:ext uri="{FF2B5EF4-FFF2-40B4-BE49-F238E27FC236}">
                  <a16:creationId xmlns:a16="http://schemas.microsoft.com/office/drawing/2014/main" id="{585F00E2-7840-47BD-B41C-F0CCED7ABD5E}"/>
                </a:ext>
              </a:extLst>
            </p:cNvPr>
            <p:cNvSpPr/>
            <p:nvPr/>
          </p:nvSpPr>
          <p:spPr>
            <a:xfrm>
              <a:off x="2067162" y="3806600"/>
              <a:ext cx="2457329" cy="416559"/>
            </a:xfrm>
            <a:prstGeom prst="rect">
              <a:avLst/>
            </a:prstGeom>
          </p:spPr>
          <p:txBody>
            <a:bodyPr wrap="none" lIns="90000" tIns="46800" rIns="90000" bIns="46800">
              <a:noAutofit/>
            </a:bodyPr>
            <a:lstStyle/>
            <a:p>
              <a:pPr lvl="0" algn="ctr" defTabSz="914378">
                <a:defRPr/>
              </a:pPr>
              <a:r>
                <a:rPr lang="zh-TW" altLang="en-US" sz="3200" b="1" dirty="0"/>
                <a:t>安全有感</a:t>
              </a:r>
              <a:endParaRPr lang="zh-CN" altLang="en-US" sz="3200" b="1" dirty="0"/>
            </a:p>
          </p:txBody>
        </p:sp>
        <p:sp>
          <p:nvSpPr>
            <p:cNvPr id="97" name="ïšľiḑé">
              <a:extLst>
                <a:ext uri="{FF2B5EF4-FFF2-40B4-BE49-F238E27FC236}">
                  <a16:creationId xmlns:a16="http://schemas.microsoft.com/office/drawing/2014/main" id="{5C316FAE-58C9-4AB9-899E-29923BB40735}"/>
                </a:ext>
              </a:extLst>
            </p:cNvPr>
            <p:cNvSpPr/>
            <p:nvPr/>
          </p:nvSpPr>
          <p:spPr>
            <a:xfrm>
              <a:off x="2466079" y="2122051"/>
              <a:ext cx="1132790" cy="523220"/>
            </a:xfrm>
            <a:prstGeom prst="rect">
              <a:avLst/>
            </a:prstGeom>
          </p:spPr>
          <p:txBody>
            <a:bodyPr wrap="none">
              <a:normAutofit fontScale="77500" lnSpcReduction="20000"/>
            </a:bodyPr>
            <a:lstStyle/>
            <a:p>
              <a:r>
                <a:rPr lang="en-US" altLang="zh-CN" sz="2800" dirty="0">
                  <a:solidFill>
                    <a:srgbClr val="FF0000"/>
                  </a:solidFill>
                  <a:latin typeface="Impact" panose="020B0806030902050204" pitchFamily="34" charset="0"/>
                </a:rPr>
                <a:t>+</a:t>
              </a:r>
              <a:r>
                <a:rPr lang="en-US" altLang="zh-TW" sz="2800" dirty="0">
                  <a:solidFill>
                    <a:srgbClr val="FF0000"/>
                  </a:solidFill>
                  <a:latin typeface="Impact" panose="020B0806030902050204" pitchFamily="34" charset="0"/>
                </a:rPr>
                <a:t>35.7</a:t>
              </a:r>
              <a:r>
                <a:rPr lang="en-US" altLang="zh-CN" sz="2800" dirty="0">
                  <a:solidFill>
                    <a:srgbClr val="FF0000"/>
                  </a:solidFill>
                  <a:latin typeface="Impact" panose="020B0806030902050204" pitchFamily="34" charset="0"/>
                </a:rPr>
                <a:t>%</a:t>
              </a:r>
            </a:p>
          </p:txBody>
        </p:sp>
      </p:grpSp>
      <p:sp>
        <p:nvSpPr>
          <p:cNvPr id="103" name="文本框 16"/>
          <p:cNvSpPr txBox="1"/>
          <p:nvPr/>
        </p:nvSpPr>
        <p:spPr>
          <a:xfrm>
            <a:off x="6970564" y="193337"/>
            <a:ext cx="1292662" cy="2307394"/>
          </a:xfrm>
          <a:prstGeom prst="rect">
            <a:avLst/>
          </a:prstGeom>
          <a:noFill/>
        </p:spPr>
        <p:txBody>
          <a:bodyPr vert="eaVert" wrap="square" rtlCol="0">
            <a:spAutoFit/>
            <a:scene3d>
              <a:camera prst="orthographicFront"/>
              <a:lightRig rig="threePt" dir="t"/>
            </a:scene3d>
            <a:sp3d contourW="12700"/>
          </a:bodyPr>
          <a:lstStyle/>
          <a:p>
            <a:pPr algn="ctr"/>
            <a:r>
              <a:rPr lang="zh-TW" altLang="en-US" sz="2400" b="1" dirty="0">
                <a:solidFill>
                  <a:schemeClr val="accent1"/>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rPr>
              <a:t>中正大學</a:t>
            </a:r>
            <a:endParaRPr lang="en-US" altLang="zh-TW" sz="2400" b="1" dirty="0">
              <a:solidFill>
                <a:schemeClr val="accent1"/>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endParaRPr>
          </a:p>
          <a:p>
            <a:pPr algn="ctr"/>
            <a:r>
              <a:rPr lang="zh-TW" altLang="en-US" sz="2400" b="1" dirty="0">
                <a:solidFill>
                  <a:schemeClr val="accent1"/>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rPr>
              <a:t>治安滿意度民調</a:t>
            </a:r>
            <a:endParaRPr lang="en-US" altLang="zh-TW" sz="2400" b="1" dirty="0">
              <a:solidFill>
                <a:schemeClr val="accent1"/>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endParaRPr>
          </a:p>
          <a:p>
            <a:pPr algn="ctr"/>
            <a:r>
              <a:rPr lang="zh-TW" altLang="en-US" sz="2400" b="1" dirty="0">
                <a:solidFill>
                  <a:srgbClr val="FF0000"/>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rPr>
              <a:t>歷年新高</a:t>
            </a:r>
            <a:endParaRPr lang="zh-CN" altLang="en-US" sz="2400" b="1" dirty="0">
              <a:solidFill>
                <a:srgbClr val="FF0000"/>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endParaRPr>
          </a:p>
        </p:txBody>
      </p:sp>
      <p:sp>
        <p:nvSpPr>
          <p:cNvPr id="104" name="文本框 16"/>
          <p:cNvSpPr txBox="1"/>
          <p:nvPr/>
        </p:nvSpPr>
        <p:spPr>
          <a:xfrm>
            <a:off x="11294275" y="3225948"/>
            <a:ext cx="923330" cy="2270163"/>
          </a:xfrm>
          <a:prstGeom prst="rect">
            <a:avLst/>
          </a:prstGeom>
          <a:noFill/>
        </p:spPr>
        <p:txBody>
          <a:bodyPr vert="eaVert" wrap="square" rtlCol="0">
            <a:spAutoFit/>
            <a:scene3d>
              <a:camera prst="orthographicFront"/>
              <a:lightRig rig="threePt" dir="t"/>
            </a:scene3d>
            <a:sp3d contourW="12700"/>
          </a:bodyPr>
          <a:lstStyle/>
          <a:p>
            <a:pPr algn="ctr"/>
            <a:r>
              <a:rPr lang="zh-TW" altLang="en-US" sz="2400" b="1" dirty="0">
                <a:solidFill>
                  <a:schemeClr val="accent1"/>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rPr>
              <a:t>毒品新生人口</a:t>
            </a:r>
            <a:endParaRPr lang="en-US" altLang="zh-TW" sz="2400" b="1" dirty="0">
              <a:solidFill>
                <a:schemeClr val="accent1"/>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endParaRPr>
          </a:p>
          <a:p>
            <a:pPr algn="ctr"/>
            <a:r>
              <a:rPr lang="zh-TW" altLang="en-US" sz="2400" b="1" dirty="0">
                <a:solidFill>
                  <a:srgbClr val="FF0000"/>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rPr>
              <a:t>逐年降低</a:t>
            </a:r>
            <a:endParaRPr lang="en-US" altLang="zh-TW" sz="2400" b="1" dirty="0">
              <a:solidFill>
                <a:srgbClr val="FF0000"/>
              </a:solidFill>
              <a:effectLst>
                <a:outerShdw blurRad="38100" dist="38100" dir="2700000" algn="tl">
                  <a:srgbClr val="000000">
                    <a:alpha val="43137"/>
                  </a:srgbClr>
                </a:outerShdw>
              </a:effectLst>
              <a:latin typeface="Century Gothic" panose="020B0502020202020204" pitchFamily="34" charset="0"/>
              <a:ea typeface="时尚中黑简体" panose="01010104010101010101" pitchFamily="2" charset="-122"/>
            </a:endParaRPr>
          </a:p>
        </p:txBody>
      </p:sp>
      <p:sp>
        <p:nvSpPr>
          <p:cNvPr id="75" name="投影片編號版面配置區 1"/>
          <p:cNvSpPr>
            <a:spLocks noGrp="1"/>
          </p:cNvSpPr>
          <p:nvPr>
            <p:ph type="sldNum" sz="quarter" idx="11"/>
          </p:nvPr>
        </p:nvSpPr>
        <p:spPr>
          <a:xfrm>
            <a:off x="9347200" y="6492875"/>
            <a:ext cx="2844800" cy="365125"/>
          </a:xfrm>
        </p:spPr>
        <p:txBody>
          <a:bodyPr/>
          <a:lstStyle/>
          <a:p>
            <a:fld id="{5924C9F2-6427-4B92-A119-013226287370}" type="slidenum">
              <a:rPr lang="zh-TW" altLang="en-US" smtClean="0"/>
              <a:pPr/>
              <a:t>4</a:t>
            </a:fld>
            <a:endParaRPr lang="zh-TW" altLang="en-US" dirty="0"/>
          </a:p>
        </p:txBody>
      </p:sp>
      <p:sp>
        <p:nvSpPr>
          <p:cNvPr id="76" name="iṧļîḋe">
            <a:extLst>
              <a:ext uri="{FF2B5EF4-FFF2-40B4-BE49-F238E27FC236}">
                <a16:creationId xmlns:a16="http://schemas.microsoft.com/office/drawing/2014/main" id="{DDCE2AB6-3C4A-48EC-BC73-EB563B2F89C0}"/>
              </a:ext>
            </a:extLst>
          </p:cNvPr>
          <p:cNvSpPr/>
          <p:nvPr/>
        </p:nvSpPr>
        <p:spPr>
          <a:xfrm>
            <a:off x="8112848" y="1182296"/>
            <a:ext cx="1685569" cy="372117"/>
          </a:xfrm>
          <a:prstGeom prst="rect">
            <a:avLst/>
          </a:prstGeom>
        </p:spPr>
        <p:txBody>
          <a:bodyPr wrap="none">
            <a:noAutofit/>
          </a:bodyPr>
          <a:lstStyle/>
          <a:p>
            <a:r>
              <a:rPr lang="en-US" altLang="zh-TW" sz="2400" b="1" dirty="0">
                <a:solidFill>
                  <a:srgbClr val="FFC000"/>
                </a:solidFill>
                <a:effectLst>
                  <a:outerShdw blurRad="38100" dist="38100" dir="2700000" algn="tl">
                    <a:srgbClr val="000000">
                      <a:alpha val="43137"/>
                    </a:srgbClr>
                  </a:outerShdw>
                </a:effectLst>
                <a:latin typeface="+mn-ea"/>
              </a:rPr>
              <a:t>66</a:t>
            </a:r>
            <a:r>
              <a:rPr lang="en-US" altLang="zh-CN" sz="2400" b="1" dirty="0">
                <a:solidFill>
                  <a:srgbClr val="FFC000"/>
                </a:solidFill>
                <a:effectLst>
                  <a:outerShdw blurRad="38100" dist="38100" dir="2700000" algn="tl">
                    <a:srgbClr val="000000">
                      <a:alpha val="43137"/>
                    </a:srgbClr>
                  </a:outerShdw>
                </a:effectLst>
                <a:latin typeface="+mn-ea"/>
              </a:rPr>
              <a:t>.</a:t>
            </a:r>
            <a:r>
              <a:rPr lang="en-US" altLang="zh-TW" sz="2400" b="1" dirty="0">
                <a:solidFill>
                  <a:srgbClr val="FFC000"/>
                </a:solidFill>
                <a:effectLst>
                  <a:outerShdw blurRad="38100" dist="38100" dir="2700000" algn="tl">
                    <a:srgbClr val="000000">
                      <a:alpha val="43137"/>
                    </a:srgbClr>
                  </a:outerShdw>
                </a:effectLst>
                <a:latin typeface="+mn-ea"/>
              </a:rPr>
              <a:t>5</a:t>
            </a:r>
            <a:r>
              <a:rPr lang="en-US" altLang="zh-CN" sz="2400" b="1" dirty="0">
                <a:solidFill>
                  <a:srgbClr val="FFC000"/>
                </a:solidFill>
                <a:effectLst>
                  <a:outerShdw blurRad="38100" dist="38100" dir="2700000" algn="tl">
                    <a:srgbClr val="000000">
                      <a:alpha val="43137"/>
                    </a:srgbClr>
                  </a:outerShdw>
                </a:effectLst>
                <a:latin typeface="+mn-ea"/>
              </a:rPr>
              <a:t>%(108</a:t>
            </a:r>
            <a:r>
              <a:rPr lang="zh-TW" altLang="en-US" sz="2400" b="1" dirty="0">
                <a:solidFill>
                  <a:srgbClr val="FFC000"/>
                </a:solidFill>
                <a:effectLst>
                  <a:outerShdw blurRad="38100" dist="38100" dir="2700000" algn="tl">
                    <a:srgbClr val="000000">
                      <a:alpha val="43137"/>
                    </a:srgbClr>
                  </a:outerShdw>
                </a:effectLst>
                <a:latin typeface="+mn-ea"/>
              </a:rPr>
              <a:t>年</a:t>
            </a:r>
            <a:r>
              <a:rPr lang="en-US" altLang="zh-CN" sz="2400" b="1" dirty="0">
                <a:solidFill>
                  <a:srgbClr val="FFC000"/>
                </a:solidFill>
                <a:effectLst>
                  <a:outerShdw blurRad="38100" dist="38100" dir="2700000" algn="tl">
                    <a:srgbClr val="000000">
                      <a:alpha val="43137"/>
                    </a:srgbClr>
                  </a:outerShdw>
                </a:effectLst>
                <a:latin typeface="+mn-ea"/>
              </a:rPr>
              <a:t>)</a:t>
            </a:r>
          </a:p>
        </p:txBody>
      </p:sp>
      <p:sp>
        <p:nvSpPr>
          <p:cNvPr id="78" name="iṧļîḋe">
            <a:extLst>
              <a:ext uri="{FF2B5EF4-FFF2-40B4-BE49-F238E27FC236}">
                <a16:creationId xmlns:a16="http://schemas.microsoft.com/office/drawing/2014/main" id="{DDCE2AB6-3C4A-48EC-BC73-EB563B2F89C0}"/>
              </a:ext>
            </a:extLst>
          </p:cNvPr>
          <p:cNvSpPr/>
          <p:nvPr/>
        </p:nvSpPr>
        <p:spPr>
          <a:xfrm>
            <a:off x="8012826" y="3409392"/>
            <a:ext cx="1674553" cy="372117"/>
          </a:xfrm>
          <a:prstGeom prst="rect">
            <a:avLst/>
          </a:prstGeom>
        </p:spPr>
        <p:txBody>
          <a:bodyPr wrap="none">
            <a:noAutofit/>
          </a:bodyPr>
          <a:lstStyle/>
          <a:p>
            <a:r>
              <a:rPr lang="en-US" altLang="zh-CN" sz="2400" b="1" dirty="0">
                <a:solidFill>
                  <a:srgbClr val="FFC000"/>
                </a:solidFill>
                <a:effectLst>
                  <a:outerShdw blurRad="38100" dist="38100" dir="2700000" algn="tl">
                    <a:srgbClr val="000000">
                      <a:alpha val="43137"/>
                    </a:srgbClr>
                  </a:outerShdw>
                </a:effectLst>
                <a:latin typeface="+mn-ea"/>
              </a:rPr>
              <a:t>30.8%</a:t>
            </a:r>
            <a:r>
              <a:rPr lang="en-US" altLang="zh-TW" sz="2400" b="1" dirty="0">
                <a:solidFill>
                  <a:srgbClr val="FFC000"/>
                </a:solidFill>
                <a:effectLst>
                  <a:outerShdw blurRad="38100" dist="38100" dir="2700000" algn="tl">
                    <a:srgbClr val="000000">
                      <a:alpha val="43137"/>
                    </a:srgbClr>
                  </a:outerShdw>
                </a:effectLst>
                <a:latin typeface="+mn-ea"/>
              </a:rPr>
              <a:t>(105</a:t>
            </a:r>
            <a:r>
              <a:rPr lang="zh-TW" altLang="en-US" sz="2400" b="1" dirty="0">
                <a:solidFill>
                  <a:srgbClr val="FFC000"/>
                </a:solidFill>
                <a:effectLst>
                  <a:outerShdw blurRad="38100" dist="38100" dir="2700000" algn="tl">
                    <a:srgbClr val="000000">
                      <a:alpha val="43137"/>
                    </a:srgbClr>
                  </a:outerShdw>
                </a:effectLst>
                <a:latin typeface="+mn-ea"/>
              </a:rPr>
              <a:t>年</a:t>
            </a:r>
            <a:r>
              <a:rPr lang="en-US" altLang="zh-TW" sz="2400" b="1" dirty="0">
                <a:solidFill>
                  <a:srgbClr val="FFC000"/>
                </a:solidFill>
                <a:effectLst>
                  <a:outerShdw blurRad="38100" dist="38100" dir="2700000" algn="tl">
                    <a:srgbClr val="000000">
                      <a:alpha val="43137"/>
                    </a:srgbClr>
                  </a:outerShdw>
                </a:effectLst>
                <a:latin typeface="+mn-ea"/>
              </a:rPr>
              <a:t>)</a:t>
            </a:r>
            <a:endParaRPr lang="en-US" altLang="zh-CN" sz="2400" b="1" dirty="0">
              <a:solidFill>
                <a:srgbClr val="FFC000"/>
              </a:solidFill>
              <a:effectLst>
                <a:outerShdw blurRad="38100" dist="38100" dir="2700000" algn="tl">
                  <a:srgbClr val="000000">
                    <a:alpha val="43137"/>
                  </a:srgbClr>
                </a:outerShdw>
              </a:effectLst>
              <a:latin typeface="+mn-ea"/>
            </a:endParaRPr>
          </a:p>
        </p:txBody>
      </p:sp>
      <p:graphicFrame>
        <p:nvGraphicFramePr>
          <p:cNvPr id="79" name="圖表 78"/>
          <p:cNvGraphicFramePr/>
          <p:nvPr>
            <p:extLst>
              <p:ext uri="{D42A27DB-BD31-4B8C-83A1-F6EECF244321}">
                <p14:modId xmlns:p14="http://schemas.microsoft.com/office/powerpoint/2010/main" val="3058935395"/>
              </p:ext>
            </p:extLst>
          </p:nvPr>
        </p:nvGraphicFramePr>
        <p:xfrm>
          <a:off x="6405929" y="4708715"/>
          <a:ext cx="4969384" cy="1978253"/>
        </p:xfrm>
        <a:graphic>
          <a:graphicData uri="http://schemas.openxmlformats.org/drawingml/2006/chart">
            <c:chart xmlns:c="http://schemas.openxmlformats.org/drawingml/2006/chart" xmlns:r="http://schemas.openxmlformats.org/officeDocument/2006/relationships" r:id="rId8"/>
          </a:graphicData>
        </a:graphic>
      </p:graphicFrame>
      <p:sp>
        <p:nvSpPr>
          <p:cNvPr id="80" name="íşḷîḍé">
            <a:extLst>
              <a:ext uri="{FF2B5EF4-FFF2-40B4-BE49-F238E27FC236}">
                <a16:creationId xmlns:a16="http://schemas.microsoft.com/office/drawing/2014/main" id="{4D5C24C6-4DD0-4193-AD42-019C1134797B}"/>
              </a:ext>
            </a:extLst>
          </p:cNvPr>
          <p:cNvSpPr txBox="1"/>
          <p:nvPr/>
        </p:nvSpPr>
        <p:spPr bwMode="auto">
          <a:xfrm>
            <a:off x="7380273" y="6389412"/>
            <a:ext cx="3245995" cy="52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TW" altLang="en-US" sz="2000" b="1" dirty="0">
                <a:solidFill>
                  <a:schemeClr val="accent3">
                    <a:lumMod val="75000"/>
                  </a:schemeClr>
                </a:solidFill>
              </a:rPr>
              <a:t>偵查終結初次施用毒品人數</a:t>
            </a:r>
            <a:endParaRPr lang="en-US" altLang="zh-CN" sz="2000" b="1" dirty="0">
              <a:solidFill>
                <a:schemeClr val="accent3">
                  <a:lumMod val="75000"/>
                </a:schemeClr>
              </a:solidFill>
            </a:endParaRPr>
          </a:p>
        </p:txBody>
      </p:sp>
      <p:grpSp>
        <p:nvGrpSpPr>
          <p:cNvPr id="81" name="组合 56"/>
          <p:cNvGrpSpPr/>
          <p:nvPr/>
        </p:nvGrpSpPr>
        <p:grpSpPr>
          <a:xfrm>
            <a:off x="4133237" y="1025195"/>
            <a:ext cx="2903737" cy="1015931"/>
            <a:chOff x="4555084" y="1340770"/>
            <a:chExt cx="4697323" cy="1015929"/>
          </a:xfrm>
        </p:grpSpPr>
        <p:pic>
          <p:nvPicPr>
            <p:cNvPr id="82" name="图片 57"/>
            <p:cNvPicPr>
              <a:picLocks noChangeAspect="1"/>
            </p:cNvPicPr>
            <p:nvPr/>
          </p:nvPicPr>
          <p:blipFill rotWithShape="1">
            <a:blip r:embed="rId9">
              <a:extLst>
                <a:ext uri="{BEBA8EAE-BF5A-486C-A8C5-ECC9F3942E4B}">
                  <a14:imgProps xmlns:a14="http://schemas.microsoft.com/office/drawing/2010/main">
                    <a14:imgLayer>
                      <a14:imgEffect>
                        <a14:saturation sat="66000"/>
                      </a14:imgEffect>
                    </a14:imgLayer>
                  </a14:imgProps>
                </a:ext>
              </a:extLst>
            </a:blip>
            <a:srcRect t="76775"/>
            <a:stretch>
              <a:fillRect/>
            </a:stretch>
          </p:blipFill>
          <p:spPr>
            <a:xfrm rot="16200000">
              <a:off x="8600149" y="1662963"/>
              <a:ext cx="958122" cy="346394"/>
            </a:xfrm>
            <a:prstGeom prst="rect">
              <a:avLst/>
            </a:prstGeom>
          </p:spPr>
        </p:pic>
        <p:pic>
          <p:nvPicPr>
            <p:cNvPr id="83" name="图片 58"/>
            <p:cNvPicPr>
              <a:picLocks noChangeAspect="1"/>
            </p:cNvPicPr>
            <p:nvPr/>
          </p:nvPicPr>
          <p:blipFill rotWithShape="1">
            <a:blip r:embed="rId9">
              <a:extLst>
                <a:ext uri="{BEBA8EAE-BF5A-486C-A8C5-ECC9F3942E4B}">
                  <a14:imgProps xmlns:a14="http://schemas.microsoft.com/office/drawing/2010/main">
                    <a14:imgLayer>
                      <a14:imgEffect>
                        <a14:saturation sat="66000"/>
                      </a14:imgEffect>
                    </a14:imgLayer>
                  </a14:imgProps>
                </a:ext>
              </a:extLst>
            </a:blip>
            <a:srcRect t="76775"/>
            <a:stretch>
              <a:fillRect/>
            </a:stretch>
          </p:blipFill>
          <p:spPr>
            <a:xfrm>
              <a:off x="4926460" y="2155392"/>
              <a:ext cx="3646270" cy="201307"/>
            </a:xfrm>
            <a:prstGeom prst="rect">
              <a:avLst/>
            </a:prstGeom>
          </p:spPr>
        </p:pic>
        <p:sp>
          <p:nvSpPr>
            <p:cNvPr id="84" name="圆角矩形 59"/>
            <p:cNvSpPr/>
            <p:nvPr/>
          </p:nvSpPr>
          <p:spPr>
            <a:xfrm>
              <a:off x="4555084" y="1340770"/>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0" name="文本框 52"/>
          <p:cNvSpPr txBox="1"/>
          <p:nvPr/>
        </p:nvSpPr>
        <p:spPr>
          <a:xfrm>
            <a:off x="4153931" y="1131650"/>
            <a:ext cx="2713156" cy="369332"/>
          </a:xfrm>
          <a:prstGeom prst="rect">
            <a:avLst/>
          </a:prstGeom>
          <a:noFill/>
        </p:spPr>
        <p:txBody>
          <a:bodyPr wrap="square" rtlCol="0">
            <a:spAutoFit/>
          </a:bodyPr>
          <a:lstStyle/>
          <a:p>
            <a:r>
              <a:rPr lang="zh-TW" altLang="zh-TW" b="1" dirty="0">
                <a:solidFill>
                  <a:schemeClr val="accent2">
                    <a:lumMod val="50000"/>
                  </a:schemeClr>
                </a:solidFill>
                <a:latin typeface="Century Gothic" panose="020B0502020202020204" pitchFamily="34" charset="0"/>
              </a:rPr>
              <a:t>以</a:t>
            </a:r>
            <a:r>
              <a:rPr lang="zh-TW" altLang="zh-TW" b="1" dirty="0">
                <a:solidFill>
                  <a:srgbClr val="FF0000"/>
                </a:solidFill>
                <a:latin typeface="Century Gothic" panose="020B0502020202020204" pitchFamily="34" charset="0"/>
              </a:rPr>
              <a:t>人</a:t>
            </a:r>
            <a:r>
              <a:rPr lang="zh-TW" altLang="zh-TW" b="1" dirty="0">
                <a:solidFill>
                  <a:schemeClr val="accent2">
                    <a:lumMod val="50000"/>
                  </a:schemeClr>
                </a:solidFill>
                <a:latin typeface="Century Gothic" panose="020B0502020202020204" pitchFamily="34" charset="0"/>
              </a:rPr>
              <a:t>為中心追緝毒品源頭</a:t>
            </a:r>
            <a:endParaRPr lang="en-US" altLang="zh-TW" b="1" dirty="0">
              <a:solidFill>
                <a:schemeClr val="accent2">
                  <a:lumMod val="50000"/>
                </a:schemeClr>
              </a:solidFill>
              <a:latin typeface="Century Gothic" panose="020B0502020202020204" pitchFamily="34" charset="0"/>
            </a:endParaRPr>
          </a:p>
        </p:txBody>
      </p:sp>
      <p:sp>
        <p:nvSpPr>
          <p:cNvPr id="91" name="文本框 52"/>
          <p:cNvSpPr txBox="1"/>
          <p:nvPr/>
        </p:nvSpPr>
        <p:spPr>
          <a:xfrm>
            <a:off x="4169632" y="1552074"/>
            <a:ext cx="2705302" cy="369332"/>
          </a:xfrm>
          <a:prstGeom prst="rect">
            <a:avLst/>
          </a:prstGeom>
          <a:noFill/>
        </p:spPr>
        <p:txBody>
          <a:bodyPr wrap="square" rtlCol="0">
            <a:spAutoFit/>
          </a:bodyPr>
          <a:lstStyle/>
          <a:p>
            <a:r>
              <a:rPr lang="zh-TW" altLang="zh-TW" b="1" dirty="0">
                <a:solidFill>
                  <a:schemeClr val="accent2">
                    <a:lumMod val="50000"/>
                  </a:schemeClr>
                </a:solidFill>
                <a:latin typeface="Century Gothic" panose="020B0502020202020204" pitchFamily="34" charset="0"/>
              </a:rPr>
              <a:t>以</a:t>
            </a:r>
            <a:r>
              <a:rPr lang="zh-TW" altLang="zh-TW" b="1" dirty="0">
                <a:solidFill>
                  <a:srgbClr val="FF0000"/>
                </a:solidFill>
                <a:latin typeface="Century Gothic" panose="020B0502020202020204" pitchFamily="34" charset="0"/>
              </a:rPr>
              <a:t>量</a:t>
            </a:r>
            <a:r>
              <a:rPr lang="zh-TW" altLang="zh-TW" b="1" dirty="0">
                <a:solidFill>
                  <a:schemeClr val="accent2">
                    <a:lumMod val="50000"/>
                  </a:schemeClr>
                </a:solidFill>
                <a:latin typeface="Century Gothic" panose="020B0502020202020204" pitchFamily="34" charset="0"/>
              </a:rPr>
              <a:t>為目標消弭毒品存在</a:t>
            </a:r>
            <a:endParaRPr lang="zh-TW" altLang="en-US" b="1" dirty="0">
              <a:solidFill>
                <a:schemeClr val="accent2">
                  <a:lumMod val="50000"/>
                </a:schemeClr>
              </a:solidFill>
              <a:latin typeface="Century Gothic" panose="020B0502020202020204" pitchFamily="34" charset="0"/>
            </a:endParaRPr>
          </a:p>
        </p:txBody>
      </p:sp>
      <p:sp>
        <p:nvSpPr>
          <p:cNvPr id="92" name="梯形 91"/>
          <p:cNvSpPr/>
          <p:nvPr/>
        </p:nvSpPr>
        <p:spPr>
          <a:xfrm rot="5400000">
            <a:off x="3753522" y="1329062"/>
            <a:ext cx="1051424" cy="37270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71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1+#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down)">
                                      <p:cBhvr>
                                        <p:cTn id="12" dur="500"/>
                                        <p:tgtEl>
                                          <p:spTgt spid="90"/>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down)">
                                      <p:cBhvr>
                                        <p:cTn id="16" dur="500"/>
                                        <p:tgtEl>
                                          <p:spTgt spid="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 descr="www_tuweimei_comComp_21146899_469kIe0fJf0oaHWRMTAhsYtiaPj5qK1k.jpg"/>
          <p:cNvPicPr>
            <a:picLocks noGrp="1" noChangeAspect="1"/>
          </p:cNvPicPr>
          <p:nvPr isPhoto="1"/>
        </p:nvPicPr>
        <p:blipFill>
          <a:blip r:embed="rId3">
            <a:extLst>
              <a:ext uri="{BEBA8EAE-BF5A-486C-A8C5-ECC9F3942E4B}">
                <a14:imgProps xmlns:a14="http://schemas.microsoft.com/office/drawing/2010/main">
                  <a14:imgLayer r:embed="rId4">
                    <a14:imgEffect>
                      <a14:backgroundRemoval t="4420" b="91989" l="6250" r="91797">
                        <a14:backgroundMark x1="56641" y1="77072" x2="56641" y2="77072"/>
                        <a14:backgroundMark x1="58398" y1="87569" x2="58398" y2="87569"/>
                        <a14:backgroundMark x1="65039" y1="89503" x2="65039" y2="89503"/>
                      </a14:backgroundRemoval>
                    </a14:imgEffect>
                  </a14:imgLayer>
                </a14:imgProps>
              </a:ext>
              <a:ext uri="{28A0092B-C50C-407E-A947-70E740481C1C}">
                <a14:useLocalDpi xmlns:a14="http://schemas.microsoft.com/office/drawing/2010/main" val="0"/>
              </a:ext>
            </a:extLst>
          </a:blip>
          <a:srcRect/>
          <a:stretch>
            <a:fillRect/>
          </a:stretch>
        </p:blipFill>
        <p:spPr bwMode="auto">
          <a:xfrm>
            <a:off x="9347200" y="1683340"/>
            <a:ext cx="2844800" cy="201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218476" y="263356"/>
            <a:ext cx="10786222" cy="1157543"/>
            <a:chOff x="441025" y="218860"/>
            <a:chExt cx="3988457" cy="1157543"/>
          </a:xfrm>
        </p:grpSpPr>
        <p:sp>
          <p:nvSpPr>
            <p:cNvPr id="19" name="文本框 18"/>
            <p:cNvSpPr txBox="1"/>
            <p:nvPr/>
          </p:nvSpPr>
          <p:spPr>
            <a:xfrm>
              <a:off x="525139" y="453073"/>
              <a:ext cx="3904343" cy="92333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dirty="0"/>
                <a:t>第二期</a:t>
              </a:r>
              <a:r>
                <a:rPr lang="en-US" altLang="zh-TW" dirty="0"/>
                <a:t>(110-113</a:t>
              </a:r>
              <a:r>
                <a:rPr lang="zh-TW" altLang="en-US" dirty="0"/>
                <a:t>年</a:t>
              </a:r>
              <a:r>
                <a:rPr lang="en-US" altLang="zh-TW" dirty="0"/>
                <a:t>)</a:t>
              </a:r>
              <a:r>
                <a:rPr lang="zh-TW" altLang="en-US" dirty="0"/>
                <a:t>政策目標與策略思維：全力落實總統政見</a:t>
              </a:r>
              <a:r>
                <a:rPr lang="en-US" altLang="zh-TW" dirty="0"/>
                <a:t>(</a:t>
              </a:r>
              <a:r>
                <a:rPr lang="zh-TW" altLang="en-US" dirty="0"/>
                <a:t>一</a:t>
              </a:r>
              <a:r>
                <a:rPr lang="en-US" altLang="zh-TW" dirty="0"/>
                <a:t>)</a:t>
              </a:r>
            </a:p>
            <a:p>
              <a:r>
                <a:rPr lang="en-US" altLang="zh-TW" sz="2600" dirty="0"/>
                <a:t>《</a:t>
              </a:r>
              <a:r>
                <a:rPr lang="zh-TW" altLang="en-US" sz="2600" dirty="0"/>
                <a:t>新世代反毒策略行動綱領</a:t>
              </a:r>
              <a:r>
                <a:rPr lang="en-US" altLang="zh-TW" sz="2600" dirty="0"/>
                <a:t>2.0》</a:t>
              </a:r>
              <a:endParaRPr lang="zh-CN" altLang="en-US" sz="2600" dirty="0"/>
            </a:p>
          </p:txBody>
        </p:sp>
        <p:sp>
          <p:nvSpPr>
            <p:cNvPr id="18" name="任意多边形 17"/>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 name="投影片編號版面配置區 1"/>
          <p:cNvSpPr>
            <a:spLocks noGrp="1"/>
          </p:cNvSpPr>
          <p:nvPr>
            <p:ph type="sldNum" sz="quarter" idx="11"/>
          </p:nvPr>
        </p:nvSpPr>
        <p:spPr/>
        <p:txBody>
          <a:bodyPr/>
          <a:lstStyle/>
          <a:p>
            <a:fld id="{5924C9F2-6427-4B92-A119-013226287370}" type="slidenum">
              <a:rPr lang="zh-TW" altLang="en-US" smtClean="0"/>
              <a:pPr/>
              <a:t>5</a:t>
            </a:fld>
            <a:endParaRPr lang="zh-TW" altLang="en-US" dirty="0"/>
          </a:p>
        </p:txBody>
      </p:sp>
      <p:grpSp>
        <p:nvGrpSpPr>
          <p:cNvPr id="21" name="群組 21"/>
          <p:cNvGrpSpPr/>
          <p:nvPr/>
        </p:nvGrpSpPr>
        <p:grpSpPr>
          <a:xfrm>
            <a:off x="2169041" y="2126511"/>
            <a:ext cx="7697972" cy="4041591"/>
            <a:chOff x="1914533" y="-958402"/>
            <a:chExt cx="6661918" cy="3495806"/>
          </a:xfrm>
        </p:grpSpPr>
        <p:sp>
          <p:nvSpPr>
            <p:cNvPr id="22" name="AutoShape 2"/>
            <p:cNvSpPr>
              <a:spLocks noChangeArrowheads="1"/>
            </p:cNvSpPr>
            <p:nvPr/>
          </p:nvSpPr>
          <p:spPr bwMode="gray">
            <a:xfrm>
              <a:off x="1914533" y="42409"/>
              <a:ext cx="6661918" cy="2494995"/>
            </a:xfrm>
            <a:prstGeom prst="roundRect">
              <a:avLst>
                <a:gd name="adj" fmla="val 16449"/>
              </a:avLst>
            </a:prstGeom>
            <a:gradFill>
              <a:gsLst>
                <a:gs pos="0">
                  <a:schemeClr val="accent1">
                    <a:tint val="50000"/>
                    <a:satMod val="300000"/>
                    <a:alpha val="51000"/>
                  </a:schemeClr>
                </a:gs>
                <a:gs pos="35000">
                  <a:schemeClr val="accent1">
                    <a:tint val="37000"/>
                    <a:satMod val="300000"/>
                  </a:schemeClr>
                </a:gs>
                <a:gs pos="100000">
                  <a:schemeClr val="accent1">
                    <a:tint val="15000"/>
                    <a:satMod val="350000"/>
                  </a:schemeClr>
                </a:gs>
              </a:gsLst>
            </a:gradFill>
            <a:ln w="25400"/>
          </p:spPr>
          <p:style>
            <a:lnRef idx="1">
              <a:schemeClr val="accent1"/>
            </a:lnRef>
            <a:fillRef idx="2">
              <a:schemeClr val="accent1"/>
            </a:fillRef>
            <a:effectRef idx="1">
              <a:schemeClr val="accent1"/>
            </a:effectRef>
            <a:fontRef idx="minor">
              <a:schemeClr val="dk1"/>
            </a:fontRef>
          </p:style>
          <p:txBody>
            <a:bodyPr wrap="none" anchor="ctr"/>
            <a:lstStyle/>
            <a:p>
              <a:endParaRPr lang="zh-TW" altLang="en-US"/>
            </a:p>
          </p:txBody>
        </p:sp>
        <p:sp>
          <p:nvSpPr>
            <p:cNvPr id="23" name="Rectangle 5"/>
            <p:cNvSpPr>
              <a:spLocks noChangeArrowheads="1"/>
            </p:cNvSpPr>
            <p:nvPr/>
          </p:nvSpPr>
          <p:spPr bwMode="gray">
            <a:xfrm>
              <a:off x="3188197" y="165577"/>
              <a:ext cx="4722893" cy="225216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indent="-342900" fontAlgn="base">
                <a:spcBef>
                  <a:spcPct val="20000"/>
                </a:spcBef>
                <a:spcAft>
                  <a:spcPct val="0"/>
                </a:spcAft>
                <a:buClr>
                  <a:schemeClr val="accent1">
                    <a:lumMod val="75000"/>
                  </a:schemeClr>
                </a:buClr>
                <a:buFont typeface="微軟正黑體" panose="020B0604030504040204" pitchFamily="34" charset="-120"/>
                <a:buChar char="◢"/>
              </a:pPr>
              <a:r>
                <a:rPr lang="zh-TW" altLang="en-US" sz="4800" b="1" dirty="0">
                  <a:solidFill>
                    <a:srgbClr val="002060"/>
                  </a:solidFill>
                  <a:latin typeface="+mn-ea"/>
                </a:rPr>
                <a:t>減少毒品</a:t>
              </a:r>
              <a:r>
                <a:rPr lang="zh-TW" altLang="en-US" sz="4800" b="1" dirty="0">
                  <a:solidFill>
                    <a:srgbClr val="FF0000"/>
                  </a:solidFill>
                  <a:latin typeface="+mn-ea"/>
                </a:rPr>
                <a:t>供給</a:t>
              </a:r>
              <a:endParaRPr lang="en-US" altLang="zh-TW" sz="4800" b="1" dirty="0">
                <a:solidFill>
                  <a:srgbClr val="FF0000"/>
                </a:solidFill>
                <a:latin typeface="+mn-ea"/>
              </a:endParaRPr>
            </a:p>
            <a:p>
              <a:pPr marL="342900" indent="-342900" fontAlgn="base">
                <a:spcBef>
                  <a:spcPct val="20000"/>
                </a:spcBef>
                <a:spcAft>
                  <a:spcPct val="0"/>
                </a:spcAft>
                <a:buClr>
                  <a:schemeClr val="accent1">
                    <a:lumMod val="75000"/>
                  </a:schemeClr>
                </a:buClr>
                <a:buFont typeface="微軟正黑體" panose="020B0604030504040204" pitchFamily="34" charset="-120"/>
                <a:buChar char="◢"/>
              </a:pPr>
              <a:r>
                <a:rPr lang="zh-TW" altLang="en-US" sz="4800" b="1" dirty="0">
                  <a:solidFill>
                    <a:srgbClr val="002060"/>
                  </a:solidFill>
                  <a:latin typeface="+mn-ea"/>
                </a:rPr>
                <a:t>減少毒品</a:t>
              </a:r>
              <a:r>
                <a:rPr lang="zh-TW" altLang="en-US" sz="4800" b="1" dirty="0">
                  <a:solidFill>
                    <a:srgbClr val="FF0000"/>
                  </a:solidFill>
                  <a:latin typeface="+mn-ea"/>
                </a:rPr>
                <a:t>需求</a:t>
              </a:r>
              <a:endParaRPr lang="en-US" altLang="zh-TW" sz="4800" b="1" dirty="0">
                <a:solidFill>
                  <a:srgbClr val="FF0000"/>
                </a:solidFill>
                <a:latin typeface="+mn-ea"/>
              </a:endParaRPr>
            </a:p>
            <a:p>
              <a:pPr marL="342900" indent="-342900" fontAlgn="base">
                <a:spcBef>
                  <a:spcPct val="20000"/>
                </a:spcBef>
                <a:spcAft>
                  <a:spcPct val="0"/>
                </a:spcAft>
                <a:buClr>
                  <a:schemeClr val="accent1">
                    <a:lumMod val="75000"/>
                  </a:schemeClr>
                </a:buClr>
                <a:buFont typeface="微軟正黑體" panose="020B0604030504040204" pitchFamily="34" charset="-120"/>
                <a:buChar char="◢"/>
              </a:pPr>
              <a:r>
                <a:rPr lang="zh-TW" altLang="en-US" sz="4800" b="1" dirty="0">
                  <a:solidFill>
                    <a:srgbClr val="002060"/>
                  </a:solidFill>
                  <a:latin typeface="+mn-ea"/>
                </a:rPr>
                <a:t>減少毒品</a:t>
              </a:r>
              <a:r>
                <a:rPr lang="zh-TW" altLang="en-US" sz="4800" b="1" dirty="0">
                  <a:solidFill>
                    <a:srgbClr val="FF0000"/>
                  </a:solidFill>
                  <a:latin typeface="+mn-ea"/>
                </a:rPr>
                <a:t>傷害</a:t>
              </a:r>
              <a:endParaRPr lang="en-US" altLang="zh-TW" sz="4800" b="1" dirty="0">
                <a:solidFill>
                  <a:srgbClr val="FF0000"/>
                </a:solidFill>
                <a:latin typeface="+mn-ea"/>
              </a:endParaRPr>
            </a:p>
          </p:txBody>
        </p:sp>
        <p:sp>
          <p:nvSpPr>
            <p:cNvPr id="24" name="AutoShape 7"/>
            <p:cNvSpPr>
              <a:spLocks noChangeArrowheads="1"/>
            </p:cNvSpPr>
            <p:nvPr/>
          </p:nvSpPr>
          <p:spPr bwMode="ltGray">
            <a:xfrm>
              <a:off x="2789240" y="-939658"/>
              <a:ext cx="4780894" cy="110523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TW" altLang="en-US" dirty="0"/>
            </a:p>
          </p:txBody>
        </p:sp>
        <p:sp>
          <p:nvSpPr>
            <p:cNvPr id="25" name="Rectangle 9"/>
            <p:cNvSpPr>
              <a:spLocks noChangeArrowheads="1"/>
            </p:cNvSpPr>
            <p:nvPr/>
          </p:nvSpPr>
          <p:spPr bwMode="black">
            <a:xfrm>
              <a:off x="2789240" y="-632205"/>
              <a:ext cx="4780894" cy="9200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三減新策略</a:t>
              </a:r>
            </a:p>
          </p:txBody>
        </p:sp>
        <p:pic>
          <p:nvPicPr>
            <p:cNvPr id="26" name="Picture 23" desc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9240" y="-958402"/>
              <a:ext cx="4780894" cy="5402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6139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441024" y="218860"/>
            <a:ext cx="707110"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5" name="25614a77-0ddb-4449-a9ba-0f861133a66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539DDBC-8077-4F02-8992-EC5AC30D1C6C}"/>
              </a:ext>
            </a:extLst>
          </p:cNvPr>
          <p:cNvGrpSpPr>
            <a:grpSpLocks noChangeAspect="1"/>
          </p:cNvGrpSpPr>
          <p:nvPr>
            <p:custDataLst>
              <p:tags r:id="rId1"/>
            </p:custDataLst>
          </p:nvPr>
        </p:nvGrpSpPr>
        <p:grpSpPr>
          <a:xfrm>
            <a:off x="5713833" y="1233273"/>
            <a:ext cx="6478168" cy="5802332"/>
            <a:chOff x="5491368" y="1372997"/>
            <a:chExt cx="6029120" cy="4925151"/>
          </a:xfrm>
        </p:grpSpPr>
        <p:sp>
          <p:nvSpPr>
            <p:cNvPr id="26" name="îslidè">
              <a:extLst>
                <a:ext uri="{FF2B5EF4-FFF2-40B4-BE49-F238E27FC236}">
                  <a16:creationId xmlns:a16="http://schemas.microsoft.com/office/drawing/2014/main" id="{6562B0A4-B7E2-4367-B0F5-D4B764937E71}"/>
                </a:ext>
              </a:extLst>
            </p:cNvPr>
            <p:cNvSpPr/>
            <p:nvPr/>
          </p:nvSpPr>
          <p:spPr bwMode="auto">
            <a:xfrm>
              <a:off x="6892297" y="4688413"/>
              <a:ext cx="1322336" cy="1319579"/>
            </a:xfrm>
            <a:custGeom>
              <a:avLst/>
              <a:gdLst>
                <a:gd name="T0" fmla="*/ 259 w 453"/>
                <a:gd name="T1" fmla="*/ 452 h 452"/>
                <a:gd name="T2" fmla="*/ 269 w 453"/>
                <a:gd name="T3" fmla="*/ 393 h 452"/>
                <a:gd name="T4" fmla="*/ 314 w 453"/>
                <a:gd name="T5" fmla="*/ 374 h 452"/>
                <a:gd name="T6" fmla="*/ 363 w 453"/>
                <a:gd name="T7" fmla="*/ 409 h 452"/>
                <a:gd name="T8" fmla="*/ 409 w 453"/>
                <a:gd name="T9" fmla="*/ 363 h 452"/>
                <a:gd name="T10" fmla="*/ 375 w 453"/>
                <a:gd name="T11" fmla="*/ 313 h 452"/>
                <a:gd name="T12" fmla="*/ 393 w 453"/>
                <a:gd name="T13" fmla="*/ 269 h 452"/>
                <a:gd name="T14" fmla="*/ 453 w 453"/>
                <a:gd name="T15" fmla="*/ 258 h 452"/>
                <a:gd name="T16" fmla="*/ 452 w 453"/>
                <a:gd name="T17" fmla="*/ 193 h 452"/>
                <a:gd name="T18" fmla="*/ 393 w 453"/>
                <a:gd name="T19" fmla="*/ 183 h 452"/>
                <a:gd name="T20" fmla="*/ 391 w 453"/>
                <a:gd name="T21" fmla="*/ 178 h 452"/>
                <a:gd name="T22" fmla="*/ 391 w 453"/>
                <a:gd name="T23" fmla="*/ 178 h 452"/>
                <a:gd name="T24" fmla="*/ 384 w 453"/>
                <a:gd name="T25" fmla="*/ 161 h 452"/>
                <a:gd name="T26" fmla="*/ 381 w 453"/>
                <a:gd name="T27" fmla="*/ 152 h 452"/>
                <a:gd name="T28" fmla="*/ 381 w 453"/>
                <a:gd name="T29" fmla="*/ 152 h 452"/>
                <a:gd name="T30" fmla="*/ 375 w 453"/>
                <a:gd name="T31" fmla="*/ 139 h 452"/>
                <a:gd name="T32" fmla="*/ 409 w 453"/>
                <a:gd name="T33" fmla="*/ 89 h 452"/>
                <a:gd name="T34" fmla="*/ 363 w 453"/>
                <a:gd name="T35" fmla="*/ 43 h 452"/>
                <a:gd name="T36" fmla="*/ 314 w 453"/>
                <a:gd name="T37" fmla="*/ 78 h 452"/>
                <a:gd name="T38" fmla="*/ 269 w 453"/>
                <a:gd name="T39" fmla="*/ 59 h 452"/>
                <a:gd name="T40" fmla="*/ 259 w 453"/>
                <a:gd name="T41" fmla="*/ 0 h 452"/>
                <a:gd name="T42" fmla="*/ 194 w 453"/>
                <a:gd name="T43" fmla="*/ 0 h 452"/>
                <a:gd name="T44" fmla="*/ 183 w 453"/>
                <a:gd name="T45" fmla="*/ 59 h 452"/>
                <a:gd name="T46" fmla="*/ 139 w 453"/>
                <a:gd name="T47" fmla="*/ 78 h 452"/>
                <a:gd name="T48" fmla="*/ 90 w 453"/>
                <a:gd name="T49" fmla="*/ 43 h 452"/>
                <a:gd name="T50" fmla="*/ 43 w 453"/>
                <a:gd name="T51" fmla="*/ 89 h 452"/>
                <a:gd name="T52" fmla="*/ 78 w 453"/>
                <a:gd name="T53" fmla="*/ 139 h 452"/>
                <a:gd name="T54" fmla="*/ 59 w 453"/>
                <a:gd name="T55" fmla="*/ 183 h 452"/>
                <a:gd name="T56" fmla="*/ 0 w 453"/>
                <a:gd name="T57" fmla="*/ 193 h 452"/>
                <a:gd name="T58" fmla="*/ 0 w 453"/>
                <a:gd name="T59" fmla="*/ 259 h 452"/>
                <a:gd name="T60" fmla="*/ 60 w 453"/>
                <a:gd name="T61" fmla="*/ 269 h 452"/>
                <a:gd name="T62" fmla="*/ 78 w 453"/>
                <a:gd name="T63" fmla="*/ 314 h 452"/>
                <a:gd name="T64" fmla="*/ 44 w 453"/>
                <a:gd name="T65" fmla="*/ 363 h 452"/>
                <a:gd name="T66" fmla="*/ 90 w 453"/>
                <a:gd name="T67" fmla="*/ 409 h 452"/>
                <a:gd name="T68" fmla="*/ 139 w 453"/>
                <a:gd name="T69" fmla="*/ 374 h 452"/>
                <a:gd name="T70" fmla="*/ 184 w 453"/>
                <a:gd name="T71" fmla="*/ 393 h 452"/>
                <a:gd name="T72" fmla="*/ 194 w 453"/>
                <a:gd name="T73" fmla="*/ 452 h 452"/>
                <a:gd name="T74" fmla="*/ 259 w 453"/>
                <a:gd name="T75" fmla="*/ 452 h 452"/>
                <a:gd name="T76" fmla="*/ 346 w 453"/>
                <a:gd name="T77" fmla="*/ 210 h 452"/>
                <a:gd name="T78" fmla="*/ 243 w 453"/>
                <a:gd name="T79" fmla="*/ 346 h 452"/>
                <a:gd name="T80" fmla="*/ 106 w 453"/>
                <a:gd name="T81" fmla="*/ 242 h 452"/>
                <a:gd name="T82" fmla="*/ 210 w 453"/>
                <a:gd name="T83" fmla="*/ 106 h 452"/>
                <a:gd name="T84" fmla="*/ 266 w 453"/>
                <a:gd name="T85" fmla="*/ 111 h 452"/>
                <a:gd name="T86" fmla="*/ 266 w 453"/>
                <a:gd name="T87" fmla="*/ 111 h 452"/>
                <a:gd name="T88" fmla="*/ 312 w 453"/>
                <a:gd name="T89" fmla="*/ 140 h 452"/>
                <a:gd name="T90" fmla="*/ 331 w 453"/>
                <a:gd name="T91" fmla="*/ 165 h 452"/>
                <a:gd name="T92" fmla="*/ 346 w 453"/>
                <a:gd name="T93" fmla="*/ 21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452">
                  <a:moveTo>
                    <a:pt x="259" y="452"/>
                  </a:moveTo>
                  <a:cubicBezTo>
                    <a:pt x="269" y="393"/>
                    <a:pt x="269" y="393"/>
                    <a:pt x="269" y="393"/>
                  </a:cubicBezTo>
                  <a:cubicBezTo>
                    <a:pt x="314" y="374"/>
                    <a:pt x="314" y="374"/>
                    <a:pt x="314" y="374"/>
                  </a:cubicBezTo>
                  <a:cubicBezTo>
                    <a:pt x="363" y="409"/>
                    <a:pt x="363" y="409"/>
                    <a:pt x="363" y="409"/>
                  </a:cubicBezTo>
                  <a:cubicBezTo>
                    <a:pt x="409" y="363"/>
                    <a:pt x="409" y="363"/>
                    <a:pt x="409" y="363"/>
                  </a:cubicBezTo>
                  <a:cubicBezTo>
                    <a:pt x="375" y="313"/>
                    <a:pt x="375" y="313"/>
                    <a:pt x="375" y="313"/>
                  </a:cubicBezTo>
                  <a:cubicBezTo>
                    <a:pt x="393" y="269"/>
                    <a:pt x="393" y="269"/>
                    <a:pt x="393" y="269"/>
                  </a:cubicBezTo>
                  <a:cubicBezTo>
                    <a:pt x="453" y="258"/>
                    <a:pt x="453" y="258"/>
                    <a:pt x="453" y="258"/>
                  </a:cubicBezTo>
                  <a:cubicBezTo>
                    <a:pt x="452" y="193"/>
                    <a:pt x="452" y="193"/>
                    <a:pt x="452" y="193"/>
                  </a:cubicBezTo>
                  <a:cubicBezTo>
                    <a:pt x="393" y="183"/>
                    <a:pt x="393" y="183"/>
                    <a:pt x="393" y="183"/>
                  </a:cubicBezTo>
                  <a:cubicBezTo>
                    <a:pt x="391" y="178"/>
                    <a:pt x="391" y="178"/>
                    <a:pt x="391" y="178"/>
                  </a:cubicBezTo>
                  <a:cubicBezTo>
                    <a:pt x="391" y="178"/>
                    <a:pt x="391" y="178"/>
                    <a:pt x="391" y="178"/>
                  </a:cubicBezTo>
                  <a:cubicBezTo>
                    <a:pt x="384" y="161"/>
                    <a:pt x="384" y="161"/>
                    <a:pt x="384" y="161"/>
                  </a:cubicBezTo>
                  <a:cubicBezTo>
                    <a:pt x="381" y="152"/>
                    <a:pt x="381" y="152"/>
                    <a:pt x="381" y="152"/>
                  </a:cubicBezTo>
                  <a:cubicBezTo>
                    <a:pt x="381" y="152"/>
                    <a:pt x="381" y="152"/>
                    <a:pt x="381" y="152"/>
                  </a:cubicBezTo>
                  <a:cubicBezTo>
                    <a:pt x="375" y="139"/>
                    <a:pt x="375" y="139"/>
                    <a:pt x="375" y="139"/>
                  </a:cubicBezTo>
                  <a:cubicBezTo>
                    <a:pt x="409" y="89"/>
                    <a:pt x="409" y="89"/>
                    <a:pt x="409" y="89"/>
                  </a:cubicBezTo>
                  <a:cubicBezTo>
                    <a:pt x="363" y="43"/>
                    <a:pt x="363" y="43"/>
                    <a:pt x="363" y="43"/>
                  </a:cubicBezTo>
                  <a:cubicBezTo>
                    <a:pt x="314" y="78"/>
                    <a:pt x="314" y="78"/>
                    <a:pt x="314" y="78"/>
                  </a:cubicBezTo>
                  <a:cubicBezTo>
                    <a:pt x="269" y="59"/>
                    <a:pt x="269" y="59"/>
                    <a:pt x="269" y="59"/>
                  </a:cubicBezTo>
                  <a:cubicBezTo>
                    <a:pt x="259" y="0"/>
                    <a:pt x="259" y="0"/>
                    <a:pt x="259" y="0"/>
                  </a:cubicBezTo>
                  <a:cubicBezTo>
                    <a:pt x="194" y="0"/>
                    <a:pt x="194" y="0"/>
                    <a:pt x="194" y="0"/>
                  </a:cubicBezTo>
                  <a:cubicBezTo>
                    <a:pt x="183" y="59"/>
                    <a:pt x="183" y="59"/>
                    <a:pt x="183" y="59"/>
                  </a:cubicBezTo>
                  <a:cubicBezTo>
                    <a:pt x="139" y="78"/>
                    <a:pt x="139" y="78"/>
                    <a:pt x="139" y="78"/>
                  </a:cubicBezTo>
                  <a:cubicBezTo>
                    <a:pt x="90" y="43"/>
                    <a:pt x="90" y="43"/>
                    <a:pt x="90" y="43"/>
                  </a:cubicBezTo>
                  <a:cubicBezTo>
                    <a:pt x="43" y="89"/>
                    <a:pt x="43" y="89"/>
                    <a:pt x="43" y="89"/>
                  </a:cubicBezTo>
                  <a:cubicBezTo>
                    <a:pt x="78" y="139"/>
                    <a:pt x="78" y="139"/>
                    <a:pt x="78" y="139"/>
                  </a:cubicBezTo>
                  <a:cubicBezTo>
                    <a:pt x="59" y="183"/>
                    <a:pt x="59" y="183"/>
                    <a:pt x="59" y="183"/>
                  </a:cubicBezTo>
                  <a:cubicBezTo>
                    <a:pt x="0" y="193"/>
                    <a:pt x="0" y="193"/>
                    <a:pt x="0" y="193"/>
                  </a:cubicBezTo>
                  <a:cubicBezTo>
                    <a:pt x="0" y="259"/>
                    <a:pt x="0" y="259"/>
                    <a:pt x="0" y="259"/>
                  </a:cubicBezTo>
                  <a:cubicBezTo>
                    <a:pt x="60" y="269"/>
                    <a:pt x="60" y="269"/>
                    <a:pt x="60" y="269"/>
                  </a:cubicBezTo>
                  <a:cubicBezTo>
                    <a:pt x="78" y="314"/>
                    <a:pt x="78" y="314"/>
                    <a:pt x="78" y="314"/>
                  </a:cubicBezTo>
                  <a:cubicBezTo>
                    <a:pt x="44" y="363"/>
                    <a:pt x="44" y="363"/>
                    <a:pt x="44" y="363"/>
                  </a:cubicBezTo>
                  <a:cubicBezTo>
                    <a:pt x="90" y="409"/>
                    <a:pt x="90" y="409"/>
                    <a:pt x="90" y="409"/>
                  </a:cubicBezTo>
                  <a:cubicBezTo>
                    <a:pt x="139" y="374"/>
                    <a:pt x="139" y="374"/>
                    <a:pt x="139" y="374"/>
                  </a:cubicBezTo>
                  <a:cubicBezTo>
                    <a:pt x="184" y="393"/>
                    <a:pt x="184" y="393"/>
                    <a:pt x="184" y="393"/>
                  </a:cubicBezTo>
                  <a:cubicBezTo>
                    <a:pt x="194" y="452"/>
                    <a:pt x="194" y="452"/>
                    <a:pt x="194" y="452"/>
                  </a:cubicBezTo>
                  <a:cubicBezTo>
                    <a:pt x="259" y="452"/>
                    <a:pt x="259" y="452"/>
                    <a:pt x="259" y="452"/>
                  </a:cubicBezTo>
                  <a:close/>
                  <a:moveTo>
                    <a:pt x="346" y="210"/>
                  </a:moveTo>
                  <a:cubicBezTo>
                    <a:pt x="355" y="276"/>
                    <a:pt x="309" y="337"/>
                    <a:pt x="243" y="346"/>
                  </a:cubicBezTo>
                  <a:cubicBezTo>
                    <a:pt x="177" y="355"/>
                    <a:pt x="115" y="308"/>
                    <a:pt x="106" y="242"/>
                  </a:cubicBezTo>
                  <a:cubicBezTo>
                    <a:pt x="97" y="176"/>
                    <a:pt x="144" y="115"/>
                    <a:pt x="210" y="106"/>
                  </a:cubicBezTo>
                  <a:cubicBezTo>
                    <a:pt x="229" y="103"/>
                    <a:pt x="248" y="105"/>
                    <a:pt x="266" y="111"/>
                  </a:cubicBezTo>
                  <a:cubicBezTo>
                    <a:pt x="266" y="111"/>
                    <a:pt x="266" y="111"/>
                    <a:pt x="266" y="111"/>
                  </a:cubicBezTo>
                  <a:cubicBezTo>
                    <a:pt x="283" y="117"/>
                    <a:pt x="299" y="127"/>
                    <a:pt x="312" y="140"/>
                  </a:cubicBezTo>
                  <a:cubicBezTo>
                    <a:pt x="319" y="148"/>
                    <a:pt x="326" y="156"/>
                    <a:pt x="331" y="165"/>
                  </a:cubicBezTo>
                  <a:cubicBezTo>
                    <a:pt x="339" y="179"/>
                    <a:pt x="344" y="194"/>
                    <a:pt x="346" y="210"/>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7" name="ïṧlîḋê">
              <a:extLst>
                <a:ext uri="{FF2B5EF4-FFF2-40B4-BE49-F238E27FC236}">
                  <a16:creationId xmlns:a16="http://schemas.microsoft.com/office/drawing/2014/main" id="{02125AC3-0F73-44F9-8FFC-22FAF15DB7BC}"/>
                </a:ext>
              </a:extLst>
            </p:cNvPr>
            <p:cNvSpPr/>
            <p:nvPr/>
          </p:nvSpPr>
          <p:spPr bwMode="auto">
            <a:xfrm>
              <a:off x="6886783" y="1697645"/>
              <a:ext cx="1318199" cy="1319579"/>
            </a:xfrm>
            <a:custGeom>
              <a:avLst/>
              <a:gdLst>
                <a:gd name="T0" fmla="*/ 259 w 452"/>
                <a:gd name="T1" fmla="*/ 452 h 452"/>
                <a:gd name="T2" fmla="*/ 269 w 452"/>
                <a:gd name="T3" fmla="*/ 393 h 452"/>
                <a:gd name="T4" fmla="*/ 314 w 452"/>
                <a:gd name="T5" fmla="*/ 374 h 452"/>
                <a:gd name="T6" fmla="*/ 363 w 452"/>
                <a:gd name="T7" fmla="*/ 409 h 452"/>
                <a:gd name="T8" fmla="*/ 409 w 452"/>
                <a:gd name="T9" fmla="*/ 363 h 452"/>
                <a:gd name="T10" fmla="*/ 375 w 452"/>
                <a:gd name="T11" fmla="*/ 313 h 452"/>
                <a:gd name="T12" fmla="*/ 393 w 452"/>
                <a:gd name="T13" fmla="*/ 269 h 452"/>
                <a:gd name="T14" fmla="*/ 452 w 452"/>
                <a:gd name="T15" fmla="*/ 259 h 452"/>
                <a:gd name="T16" fmla="*/ 452 w 452"/>
                <a:gd name="T17" fmla="*/ 193 h 452"/>
                <a:gd name="T18" fmla="*/ 393 w 452"/>
                <a:gd name="T19" fmla="*/ 183 h 452"/>
                <a:gd name="T20" fmla="*/ 391 w 452"/>
                <a:gd name="T21" fmla="*/ 178 h 452"/>
                <a:gd name="T22" fmla="*/ 391 w 452"/>
                <a:gd name="T23" fmla="*/ 178 h 452"/>
                <a:gd name="T24" fmla="*/ 384 w 452"/>
                <a:gd name="T25" fmla="*/ 161 h 452"/>
                <a:gd name="T26" fmla="*/ 380 w 452"/>
                <a:gd name="T27" fmla="*/ 152 h 452"/>
                <a:gd name="T28" fmla="*/ 380 w 452"/>
                <a:gd name="T29" fmla="*/ 152 h 452"/>
                <a:gd name="T30" fmla="*/ 375 w 452"/>
                <a:gd name="T31" fmla="*/ 139 h 452"/>
                <a:gd name="T32" fmla="*/ 409 w 452"/>
                <a:gd name="T33" fmla="*/ 89 h 452"/>
                <a:gd name="T34" fmla="*/ 363 w 452"/>
                <a:gd name="T35" fmla="*/ 43 h 452"/>
                <a:gd name="T36" fmla="*/ 314 w 452"/>
                <a:gd name="T37" fmla="*/ 78 h 452"/>
                <a:gd name="T38" fmla="*/ 269 w 452"/>
                <a:gd name="T39" fmla="*/ 59 h 452"/>
                <a:gd name="T40" fmla="*/ 259 w 452"/>
                <a:gd name="T41" fmla="*/ 0 h 452"/>
                <a:gd name="T42" fmla="*/ 193 w 452"/>
                <a:gd name="T43" fmla="*/ 0 h 452"/>
                <a:gd name="T44" fmla="*/ 183 w 452"/>
                <a:gd name="T45" fmla="*/ 59 h 452"/>
                <a:gd name="T46" fmla="*/ 138 w 452"/>
                <a:gd name="T47" fmla="*/ 78 h 452"/>
                <a:gd name="T48" fmla="*/ 89 w 452"/>
                <a:gd name="T49" fmla="*/ 43 h 452"/>
                <a:gd name="T50" fmla="*/ 43 w 452"/>
                <a:gd name="T51" fmla="*/ 89 h 452"/>
                <a:gd name="T52" fmla="*/ 78 w 452"/>
                <a:gd name="T53" fmla="*/ 139 h 452"/>
                <a:gd name="T54" fmla="*/ 59 w 452"/>
                <a:gd name="T55" fmla="*/ 183 h 452"/>
                <a:gd name="T56" fmla="*/ 0 w 452"/>
                <a:gd name="T57" fmla="*/ 193 h 452"/>
                <a:gd name="T58" fmla="*/ 0 w 452"/>
                <a:gd name="T59" fmla="*/ 259 h 452"/>
                <a:gd name="T60" fmla="*/ 60 w 452"/>
                <a:gd name="T61" fmla="*/ 269 h 452"/>
                <a:gd name="T62" fmla="*/ 78 w 452"/>
                <a:gd name="T63" fmla="*/ 314 h 452"/>
                <a:gd name="T64" fmla="*/ 43 w 452"/>
                <a:gd name="T65" fmla="*/ 363 h 452"/>
                <a:gd name="T66" fmla="*/ 90 w 452"/>
                <a:gd name="T67" fmla="*/ 409 h 452"/>
                <a:gd name="T68" fmla="*/ 139 w 452"/>
                <a:gd name="T69" fmla="*/ 374 h 452"/>
                <a:gd name="T70" fmla="*/ 183 w 452"/>
                <a:gd name="T71" fmla="*/ 393 h 452"/>
                <a:gd name="T72" fmla="*/ 194 w 452"/>
                <a:gd name="T73" fmla="*/ 452 h 452"/>
                <a:gd name="T74" fmla="*/ 259 w 452"/>
                <a:gd name="T75" fmla="*/ 452 h 452"/>
                <a:gd name="T76" fmla="*/ 346 w 452"/>
                <a:gd name="T77" fmla="*/ 210 h 452"/>
                <a:gd name="T78" fmla="*/ 243 w 452"/>
                <a:gd name="T79" fmla="*/ 346 h 452"/>
                <a:gd name="T80" fmla="*/ 106 w 452"/>
                <a:gd name="T81" fmla="*/ 242 h 452"/>
                <a:gd name="T82" fmla="*/ 210 w 452"/>
                <a:gd name="T83" fmla="*/ 106 h 452"/>
                <a:gd name="T84" fmla="*/ 266 w 452"/>
                <a:gd name="T85" fmla="*/ 111 h 452"/>
                <a:gd name="T86" fmla="*/ 266 w 452"/>
                <a:gd name="T87" fmla="*/ 111 h 452"/>
                <a:gd name="T88" fmla="*/ 312 w 452"/>
                <a:gd name="T89" fmla="*/ 140 h 452"/>
                <a:gd name="T90" fmla="*/ 331 w 452"/>
                <a:gd name="T91" fmla="*/ 165 h 452"/>
                <a:gd name="T92" fmla="*/ 346 w 452"/>
                <a:gd name="T93" fmla="*/ 21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2" h="452">
                  <a:moveTo>
                    <a:pt x="259" y="452"/>
                  </a:moveTo>
                  <a:cubicBezTo>
                    <a:pt x="269" y="393"/>
                    <a:pt x="269" y="393"/>
                    <a:pt x="269" y="393"/>
                  </a:cubicBezTo>
                  <a:cubicBezTo>
                    <a:pt x="314" y="374"/>
                    <a:pt x="314" y="374"/>
                    <a:pt x="314" y="374"/>
                  </a:cubicBezTo>
                  <a:cubicBezTo>
                    <a:pt x="363" y="409"/>
                    <a:pt x="363" y="409"/>
                    <a:pt x="363" y="409"/>
                  </a:cubicBezTo>
                  <a:cubicBezTo>
                    <a:pt x="409" y="363"/>
                    <a:pt x="409" y="363"/>
                    <a:pt x="409" y="363"/>
                  </a:cubicBezTo>
                  <a:cubicBezTo>
                    <a:pt x="375" y="313"/>
                    <a:pt x="375" y="313"/>
                    <a:pt x="375" y="313"/>
                  </a:cubicBezTo>
                  <a:cubicBezTo>
                    <a:pt x="393" y="269"/>
                    <a:pt x="393" y="269"/>
                    <a:pt x="393" y="269"/>
                  </a:cubicBezTo>
                  <a:cubicBezTo>
                    <a:pt x="452" y="259"/>
                    <a:pt x="452" y="259"/>
                    <a:pt x="452" y="259"/>
                  </a:cubicBezTo>
                  <a:cubicBezTo>
                    <a:pt x="452" y="193"/>
                    <a:pt x="452" y="193"/>
                    <a:pt x="452" y="193"/>
                  </a:cubicBezTo>
                  <a:cubicBezTo>
                    <a:pt x="393" y="183"/>
                    <a:pt x="393" y="183"/>
                    <a:pt x="393" y="183"/>
                  </a:cubicBezTo>
                  <a:cubicBezTo>
                    <a:pt x="391" y="178"/>
                    <a:pt x="391" y="178"/>
                    <a:pt x="391" y="178"/>
                  </a:cubicBezTo>
                  <a:cubicBezTo>
                    <a:pt x="391" y="178"/>
                    <a:pt x="391" y="178"/>
                    <a:pt x="391" y="178"/>
                  </a:cubicBezTo>
                  <a:cubicBezTo>
                    <a:pt x="384" y="161"/>
                    <a:pt x="384" y="161"/>
                    <a:pt x="384" y="161"/>
                  </a:cubicBezTo>
                  <a:cubicBezTo>
                    <a:pt x="380" y="152"/>
                    <a:pt x="380" y="152"/>
                    <a:pt x="380" y="152"/>
                  </a:cubicBezTo>
                  <a:cubicBezTo>
                    <a:pt x="380" y="152"/>
                    <a:pt x="380" y="152"/>
                    <a:pt x="380" y="152"/>
                  </a:cubicBezTo>
                  <a:cubicBezTo>
                    <a:pt x="375" y="139"/>
                    <a:pt x="375" y="139"/>
                    <a:pt x="375" y="139"/>
                  </a:cubicBezTo>
                  <a:cubicBezTo>
                    <a:pt x="409" y="89"/>
                    <a:pt x="409" y="89"/>
                    <a:pt x="409" y="89"/>
                  </a:cubicBezTo>
                  <a:cubicBezTo>
                    <a:pt x="363" y="43"/>
                    <a:pt x="363" y="43"/>
                    <a:pt x="363" y="43"/>
                  </a:cubicBezTo>
                  <a:cubicBezTo>
                    <a:pt x="314" y="78"/>
                    <a:pt x="314" y="78"/>
                    <a:pt x="314" y="78"/>
                  </a:cubicBezTo>
                  <a:cubicBezTo>
                    <a:pt x="269" y="59"/>
                    <a:pt x="269" y="59"/>
                    <a:pt x="269" y="59"/>
                  </a:cubicBezTo>
                  <a:cubicBezTo>
                    <a:pt x="259" y="0"/>
                    <a:pt x="259" y="0"/>
                    <a:pt x="259" y="0"/>
                  </a:cubicBezTo>
                  <a:cubicBezTo>
                    <a:pt x="193" y="0"/>
                    <a:pt x="193" y="0"/>
                    <a:pt x="193" y="0"/>
                  </a:cubicBezTo>
                  <a:cubicBezTo>
                    <a:pt x="183" y="59"/>
                    <a:pt x="183" y="59"/>
                    <a:pt x="183" y="59"/>
                  </a:cubicBezTo>
                  <a:cubicBezTo>
                    <a:pt x="138" y="78"/>
                    <a:pt x="138" y="78"/>
                    <a:pt x="138" y="78"/>
                  </a:cubicBezTo>
                  <a:cubicBezTo>
                    <a:pt x="89" y="43"/>
                    <a:pt x="89" y="43"/>
                    <a:pt x="89" y="43"/>
                  </a:cubicBezTo>
                  <a:cubicBezTo>
                    <a:pt x="43" y="89"/>
                    <a:pt x="43" y="89"/>
                    <a:pt x="43" y="89"/>
                  </a:cubicBezTo>
                  <a:cubicBezTo>
                    <a:pt x="78" y="139"/>
                    <a:pt x="78" y="139"/>
                    <a:pt x="78" y="139"/>
                  </a:cubicBezTo>
                  <a:cubicBezTo>
                    <a:pt x="59" y="183"/>
                    <a:pt x="59" y="183"/>
                    <a:pt x="59" y="183"/>
                  </a:cubicBezTo>
                  <a:cubicBezTo>
                    <a:pt x="0" y="193"/>
                    <a:pt x="0" y="193"/>
                    <a:pt x="0" y="193"/>
                  </a:cubicBezTo>
                  <a:cubicBezTo>
                    <a:pt x="0" y="259"/>
                    <a:pt x="0" y="259"/>
                    <a:pt x="0" y="259"/>
                  </a:cubicBezTo>
                  <a:cubicBezTo>
                    <a:pt x="60" y="269"/>
                    <a:pt x="60" y="269"/>
                    <a:pt x="60" y="269"/>
                  </a:cubicBezTo>
                  <a:cubicBezTo>
                    <a:pt x="78" y="314"/>
                    <a:pt x="78" y="314"/>
                    <a:pt x="78" y="314"/>
                  </a:cubicBezTo>
                  <a:cubicBezTo>
                    <a:pt x="43" y="363"/>
                    <a:pt x="43" y="363"/>
                    <a:pt x="43" y="363"/>
                  </a:cubicBezTo>
                  <a:cubicBezTo>
                    <a:pt x="90" y="409"/>
                    <a:pt x="90" y="409"/>
                    <a:pt x="90" y="409"/>
                  </a:cubicBezTo>
                  <a:cubicBezTo>
                    <a:pt x="139" y="374"/>
                    <a:pt x="139" y="374"/>
                    <a:pt x="139" y="374"/>
                  </a:cubicBezTo>
                  <a:cubicBezTo>
                    <a:pt x="183" y="393"/>
                    <a:pt x="183" y="393"/>
                    <a:pt x="183" y="393"/>
                  </a:cubicBezTo>
                  <a:cubicBezTo>
                    <a:pt x="194" y="452"/>
                    <a:pt x="194" y="452"/>
                    <a:pt x="194" y="452"/>
                  </a:cubicBezTo>
                  <a:cubicBezTo>
                    <a:pt x="259" y="452"/>
                    <a:pt x="259" y="452"/>
                    <a:pt x="259" y="452"/>
                  </a:cubicBezTo>
                  <a:close/>
                  <a:moveTo>
                    <a:pt x="346" y="210"/>
                  </a:moveTo>
                  <a:cubicBezTo>
                    <a:pt x="355" y="276"/>
                    <a:pt x="309" y="337"/>
                    <a:pt x="243" y="346"/>
                  </a:cubicBezTo>
                  <a:cubicBezTo>
                    <a:pt x="176" y="355"/>
                    <a:pt x="115" y="308"/>
                    <a:pt x="106" y="242"/>
                  </a:cubicBezTo>
                  <a:cubicBezTo>
                    <a:pt x="97" y="176"/>
                    <a:pt x="144" y="115"/>
                    <a:pt x="210" y="106"/>
                  </a:cubicBezTo>
                  <a:cubicBezTo>
                    <a:pt x="229" y="103"/>
                    <a:pt x="248" y="105"/>
                    <a:pt x="266" y="111"/>
                  </a:cubicBezTo>
                  <a:cubicBezTo>
                    <a:pt x="266" y="111"/>
                    <a:pt x="266" y="111"/>
                    <a:pt x="266" y="111"/>
                  </a:cubicBezTo>
                  <a:cubicBezTo>
                    <a:pt x="283" y="117"/>
                    <a:pt x="299" y="127"/>
                    <a:pt x="312" y="140"/>
                  </a:cubicBezTo>
                  <a:cubicBezTo>
                    <a:pt x="319" y="148"/>
                    <a:pt x="326" y="156"/>
                    <a:pt x="331" y="165"/>
                  </a:cubicBezTo>
                  <a:cubicBezTo>
                    <a:pt x="339" y="179"/>
                    <a:pt x="344" y="194"/>
                    <a:pt x="346" y="210"/>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8" name="ïślíḑé">
              <a:extLst>
                <a:ext uri="{FF2B5EF4-FFF2-40B4-BE49-F238E27FC236}">
                  <a16:creationId xmlns:a16="http://schemas.microsoft.com/office/drawing/2014/main" id="{B552CCE6-6999-4080-BF36-4332C904A4B4}"/>
                </a:ext>
              </a:extLst>
            </p:cNvPr>
            <p:cNvSpPr/>
            <p:nvPr/>
          </p:nvSpPr>
          <p:spPr bwMode="auto">
            <a:xfrm>
              <a:off x="5491368" y="2763512"/>
              <a:ext cx="2177235" cy="2178615"/>
            </a:xfrm>
            <a:custGeom>
              <a:avLst/>
              <a:gdLst>
                <a:gd name="T0" fmla="*/ 427 w 746"/>
                <a:gd name="T1" fmla="*/ 746 h 746"/>
                <a:gd name="T2" fmla="*/ 444 w 746"/>
                <a:gd name="T3" fmla="*/ 648 h 746"/>
                <a:gd name="T4" fmla="*/ 518 w 746"/>
                <a:gd name="T5" fmla="*/ 618 h 746"/>
                <a:gd name="T6" fmla="*/ 599 w 746"/>
                <a:gd name="T7" fmla="*/ 675 h 746"/>
                <a:gd name="T8" fmla="*/ 675 w 746"/>
                <a:gd name="T9" fmla="*/ 598 h 746"/>
                <a:gd name="T10" fmla="*/ 618 w 746"/>
                <a:gd name="T11" fmla="*/ 517 h 746"/>
                <a:gd name="T12" fmla="*/ 649 w 746"/>
                <a:gd name="T13" fmla="*/ 444 h 746"/>
                <a:gd name="T14" fmla="*/ 746 w 746"/>
                <a:gd name="T15" fmla="*/ 427 h 746"/>
                <a:gd name="T16" fmla="*/ 746 w 746"/>
                <a:gd name="T17" fmla="*/ 319 h 746"/>
                <a:gd name="T18" fmla="*/ 648 w 746"/>
                <a:gd name="T19" fmla="*/ 302 h 746"/>
                <a:gd name="T20" fmla="*/ 645 w 746"/>
                <a:gd name="T21" fmla="*/ 294 h 746"/>
                <a:gd name="T22" fmla="*/ 645 w 746"/>
                <a:gd name="T23" fmla="*/ 294 h 746"/>
                <a:gd name="T24" fmla="*/ 633 w 746"/>
                <a:gd name="T25" fmla="*/ 266 h 746"/>
                <a:gd name="T26" fmla="*/ 628 w 746"/>
                <a:gd name="T27" fmla="*/ 252 h 746"/>
                <a:gd name="T28" fmla="*/ 628 w 746"/>
                <a:gd name="T29" fmla="*/ 252 h 746"/>
                <a:gd name="T30" fmla="*/ 618 w 746"/>
                <a:gd name="T31" fmla="*/ 229 h 746"/>
                <a:gd name="T32" fmla="*/ 675 w 746"/>
                <a:gd name="T33" fmla="*/ 147 h 746"/>
                <a:gd name="T34" fmla="*/ 599 w 746"/>
                <a:gd name="T35" fmla="*/ 71 h 746"/>
                <a:gd name="T36" fmla="*/ 518 w 746"/>
                <a:gd name="T37" fmla="*/ 128 h 746"/>
                <a:gd name="T38" fmla="*/ 444 w 746"/>
                <a:gd name="T39" fmla="*/ 97 h 746"/>
                <a:gd name="T40" fmla="*/ 427 w 746"/>
                <a:gd name="T41" fmla="*/ 0 h 746"/>
                <a:gd name="T42" fmla="*/ 319 w 746"/>
                <a:gd name="T43" fmla="*/ 0 h 746"/>
                <a:gd name="T44" fmla="*/ 302 w 746"/>
                <a:gd name="T45" fmla="*/ 98 h 746"/>
                <a:gd name="T46" fmla="*/ 229 w 746"/>
                <a:gd name="T47" fmla="*/ 128 h 746"/>
                <a:gd name="T48" fmla="*/ 148 w 746"/>
                <a:gd name="T49" fmla="*/ 71 h 746"/>
                <a:gd name="T50" fmla="*/ 71 w 746"/>
                <a:gd name="T51" fmla="*/ 147 h 746"/>
                <a:gd name="T52" fmla="*/ 129 w 746"/>
                <a:gd name="T53" fmla="*/ 229 h 746"/>
                <a:gd name="T54" fmla="*/ 98 w 746"/>
                <a:gd name="T55" fmla="*/ 302 h 746"/>
                <a:gd name="T56" fmla="*/ 0 w 746"/>
                <a:gd name="T57" fmla="*/ 319 h 746"/>
                <a:gd name="T58" fmla="*/ 0 w 746"/>
                <a:gd name="T59" fmla="*/ 427 h 746"/>
                <a:gd name="T60" fmla="*/ 98 w 746"/>
                <a:gd name="T61" fmla="*/ 444 h 746"/>
                <a:gd name="T62" fmla="*/ 129 w 746"/>
                <a:gd name="T63" fmla="*/ 518 h 746"/>
                <a:gd name="T64" fmla="*/ 72 w 746"/>
                <a:gd name="T65" fmla="*/ 599 h 746"/>
                <a:gd name="T66" fmla="*/ 148 w 746"/>
                <a:gd name="T67" fmla="*/ 675 h 746"/>
                <a:gd name="T68" fmla="*/ 229 w 746"/>
                <a:gd name="T69" fmla="*/ 618 h 746"/>
                <a:gd name="T70" fmla="*/ 303 w 746"/>
                <a:gd name="T71" fmla="*/ 648 h 746"/>
                <a:gd name="T72" fmla="*/ 320 w 746"/>
                <a:gd name="T73" fmla="*/ 746 h 746"/>
                <a:gd name="T74" fmla="*/ 427 w 746"/>
                <a:gd name="T75" fmla="*/ 746 h 746"/>
                <a:gd name="T76" fmla="*/ 571 w 746"/>
                <a:gd name="T77" fmla="*/ 346 h 746"/>
                <a:gd name="T78" fmla="*/ 400 w 746"/>
                <a:gd name="T79" fmla="*/ 571 h 746"/>
                <a:gd name="T80" fmla="*/ 175 w 746"/>
                <a:gd name="T81" fmla="*/ 400 h 746"/>
                <a:gd name="T82" fmla="*/ 346 w 746"/>
                <a:gd name="T83" fmla="*/ 175 h 746"/>
                <a:gd name="T84" fmla="*/ 438 w 746"/>
                <a:gd name="T85" fmla="*/ 184 h 746"/>
                <a:gd name="T86" fmla="*/ 438 w 746"/>
                <a:gd name="T87" fmla="*/ 184 h 746"/>
                <a:gd name="T88" fmla="*/ 514 w 746"/>
                <a:gd name="T89" fmla="*/ 232 h 746"/>
                <a:gd name="T90" fmla="*/ 546 w 746"/>
                <a:gd name="T91" fmla="*/ 273 h 746"/>
                <a:gd name="T92" fmla="*/ 571 w 746"/>
                <a:gd name="T93" fmla="*/ 3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6" h="746">
                  <a:moveTo>
                    <a:pt x="427" y="746"/>
                  </a:moveTo>
                  <a:cubicBezTo>
                    <a:pt x="444" y="648"/>
                    <a:pt x="444" y="648"/>
                    <a:pt x="444" y="648"/>
                  </a:cubicBezTo>
                  <a:cubicBezTo>
                    <a:pt x="518" y="618"/>
                    <a:pt x="518" y="618"/>
                    <a:pt x="518" y="618"/>
                  </a:cubicBezTo>
                  <a:cubicBezTo>
                    <a:pt x="599" y="675"/>
                    <a:pt x="599" y="675"/>
                    <a:pt x="599" y="675"/>
                  </a:cubicBezTo>
                  <a:cubicBezTo>
                    <a:pt x="675" y="598"/>
                    <a:pt x="675" y="598"/>
                    <a:pt x="675" y="598"/>
                  </a:cubicBezTo>
                  <a:cubicBezTo>
                    <a:pt x="618" y="517"/>
                    <a:pt x="618" y="517"/>
                    <a:pt x="618" y="517"/>
                  </a:cubicBezTo>
                  <a:cubicBezTo>
                    <a:pt x="649" y="444"/>
                    <a:pt x="649" y="444"/>
                    <a:pt x="649" y="444"/>
                  </a:cubicBezTo>
                  <a:cubicBezTo>
                    <a:pt x="746" y="427"/>
                    <a:pt x="746" y="427"/>
                    <a:pt x="746" y="427"/>
                  </a:cubicBezTo>
                  <a:cubicBezTo>
                    <a:pt x="746" y="319"/>
                    <a:pt x="746" y="319"/>
                    <a:pt x="746" y="319"/>
                  </a:cubicBezTo>
                  <a:cubicBezTo>
                    <a:pt x="648" y="302"/>
                    <a:pt x="648" y="302"/>
                    <a:pt x="648" y="302"/>
                  </a:cubicBezTo>
                  <a:cubicBezTo>
                    <a:pt x="645" y="294"/>
                    <a:pt x="645" y="294"/>
                    <a:pt x="645" y="294"/>
                  </a:cubicBezTo>
                  <a:cubicBezTo>
                    <a:pt x="645" y="294"/>
                    <a:pt x="645" y="294"/>
                    <a:pt x="645" y="294"/>
                  </a:cubicBezTo>
                  <a:cubicBezTo>
                    <a:pt x="633" y="266"/>
                    <a:pt x="633" y="266"/>
                    <a:pt x="633" y="266"/>
                  </a:cubicBezTo>
                  <a:cubicBezTo>
                    <a:pt x="628" y="252"/>
                    <a:pt x="628" y="252"/>
                    <a:pt x="628" y="252"/>
                  </a:cubicBezTo>
                  <a:cubicBezTo>
                    <a:pt x="628" y="252"/>
                    <a:pt x="628" y="252"/>
                    <a:pt x="628" y="252"/>
                  </a:cubicBezTo>
                  <a:cubicBezTo>
                    <a:pt x="618" y="229"/>
                    <a:pt x="618" y="229"/>
                    <a:pt x="618" y="229"/>
                  </a:cubicBezTo>
                  <a:cubicBezTo>
                    <a:pt x="675" y="147"/>
                    <a:pt x="675" y="147"/>
                    <a:pt x="675" y="147"/>
                  </a:cubicBezTo>
                  <a:cubicBezTo>
                    <a:pt x="599" y="71"/>
                    <a:pt x="599" y="71"/>
                    <a:pt x="599" y="71"/>
                  </a:cubicBezTo>
                  <a:cubicBezTo>
                    <a:pt x="518" y="128"/>
                    <a:pt x="518" y="128"/>
                    <a:pt x="518" y="128"/>
                  </a:cubicBezTo>
                  <a:cubicBezTo>
                    <a:pt x="444" y="97"/>
                    <a:pt x="444" y="97"/>
                    <a:pt x="444" y="97"/>
                  </a:cubicBezTo>
                  <a:cubicBezTo>
                    <a:pt x="427" y="0"/>
                    <a:pt x="427" y="0"/>
                    <a:pt x="427" y="0"/>
                  </a:cubicBezTo>
                  <a:cubicBezTo>
                    <a:pt x="319" y="0"/>
                    <a:pt x="319" y="0"/>
                    <a:pt x="319" y="0"/>
                  </a:cubicBezTo>
                  <a:cubicBezTo>
                    <a:pt x="302" y="98"/>
                    <a:pt x="302" y="98"/>
                    <a:pt x="302" y="98"/>
                  </a:cubicBezTo>
                  <a:cubicBezTo>
                    <a:pt x="229" y="128"/>
                    <a:pt x="229" y="128"/>
                    <a:pt x="229" y="128"/>
                  </a:cubicBezTo>
                  <a:cubicBezTo>
                    <a:pt x="148" y="71"/>
                    <a:pt x="148" y="71"/>
                    <a:pt x="148" y="71"/>
                  </a:cubicBezTo>
                  <a:cubicBezTo>
                    <a:pt x="71" y="147"/>
                    <a:pt x="71" y="147"/>
                    <a:pt x="71" y="147"/>
                  </a:cubicBezTo>
                  <a:cubicBezTo>
                    <a:pt x="129" y="229"/>
                    <a:pt x="129" y="229"/>
                    <a:pt x="129" y="229"/>
                  </a:cubicBezTo>
                  <a:cubicBezTo>
                    <a:pt x="98" y="302"/>
                    <a:pt x="98" y="302"/>
                    <a:pt x="98" y="302"/>
                  </a:cubicBezTo>
                  <a:cubicBezTo>
                    <a:pt x="0" y="319"/>
                    <a:pt x="0" y="319"/>
                    <a:pt x="0" y="319"/>
                  </a:cubicBezTo>
                  <a:cubicBezTo>
                    <a:pt x="0" y="427"/>
                    <a:pt x="0" y="427"/>
                    <a:pt x="0" y="427"/>
                  </a:cubicBezTo>
                  <a:cubicBezTo>
                    <a:pt x="98" y="444"/>
                    <a:pt x="98" y="444"/>
                    <a:pt x="98" y="444"/>
                  </a:cubicBezTo>
                  <a:cubicBezTo>
                    <a:pt x="129" y="518"/>
                    <a:pt x="129" y="518"/>
                    <a:pt x="129" y="518"/>
                  </a:cubicBezTo>
                  <a:cubicBezTo>
                    <a:pt x="72" y="599"/>
                    <a:pt x="72" y="599"/>
                    <a:pt x="72" y="599"/>
                  </a:cubicBezTo>
                  <a:cubicBezTo>
                    <a:pt x="148" y="675"/>
                    <a:pt x="148" y="675"/>
                    <a:pt x="148" y="675"/>
                  </a:cubicBezTo>
                  <a:cubicBezTo>
                    <a:pt x="229" y="618"/>
                    <a:pt x="229" y="618"/>
                    <a:pt x="229" y="618"/>
                  </a:cubicBezTo>
                  <a:cubicBezTo>
                    <a:pt x="303" y="648"/>
                    <a:pt x="303" y="648"/>
                    <a:pt x="303" y="648"/>
                  </a:cubicBezTo>
                  <a:cubicBezTo>
                    <a:pt x="320" y="746"/>
                    <a:pt x="320" y="746"/>
                    <a:pt x="320" y="746"/>
                  </a:cubicBezTo>
                  <a:cubicBezTo>
                    <a:pt x="427" y="746"/>
                    <a:pt x="427" y="746"/>
                    <a:pt x="427" y="746"/>
                  </a:cubicBezTo>
                  <a:close/>
                  <a:moveTo>
                    <a:pt x="571" y="346"/>
                  </a:moveTo>
                  <a:cubicBezTo>
                    <a:pt x="586" y="455"/>
                    <a:pt x="509" y="556"/>
                    <a:pt x="400" y="571"/>
                  </a:cubicBezTo>
                  <a:cubicBezTo>
                    <a:pt x="291" y="586"/>
                    <a:pt x="190" y="509"/>
                    <a:pt x="175" y="400"/>
                  </a:cubicBezTo>
                  <a:cubicBezTo>
                    <a:pt x="160" y="291"/>
                    <a:pt x="237" y="190"/>
                    <a:pt x="346" y="175"/>
                  </a:cubicBezTo>
                  <a:cubicBezTo>
                    <a:pt x="378" y="171"/>
                    <a:pt x="410" y="174"/>
                    <a:pt x="438" y="184"/>
                  </a:cubicBezTo>
                  <a:cubicBezTo>
                    <a:pt x="438" y="184"/>
                    <a:pt x="438" y="184"/>
                    <a:pt x="438" y="184"/>
                  </a:cubicBezTo>
                  <a:cubicBezTo>
                    <a:pt x="467" y="194"/>
                    <a:pt x="493" y="210"/>
                    <a:pt x="514" y="232"/>
                  </a:cubicBezTo>
                  <a:cubicBezTo>
                    <a:pt x="527" y="244"/>
                    <a:pt x="537" y="258"/>
                    <a:pt x="546" y="273"/>
                  </a:cubicBezTo>
                  <a:cubicBezTo>
                    <a:pt x="559" y="295"/>
                    <a:pt x="568" y="320"/>
                    <a:pt x="571" y="346"/>
                  </a:cubicBezTo>
                  <a:close/>
                </a:path>
              </a:pathLst>
            </a:custGeom>
            <a:solidFill>
              <a:schemeClr val="bg1">
                <a:lumMod val="95000"/>
              </a:schemeClr>
            </a:solidFill>
            <a:ln w="38100" cap="flat">
              <a:noFill/>
              <a:prstDash val="solid"/>
              <a:miter lim="800000"/>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29" name="iṣ1ïďê">
              <a:extLst>
                <a:ext uri="{FF2B5EF4-FFF2-40B4-BE49-F238E27FC236}">
                  <a16:creationId xmlns:a16="http://schemas.microsoft.com/office/drawing/2014/main" id="{97FC6EF6-2DAD-4CF1-A9A7-C1319E5C5479}"/>
                </a:ext>
              </a:extLst>
            </p:cNvPr>
            <p:cNvSpPr/>
            <p:nvPr/>
          </p:nvSpPr>
          <p:spPr bwMode="auto">
            <a:xfrm>
              <a:off x="6230442" y="3417096"/>
              <a:ext cx="703223" cy="809397"/>
            </a:xfrm>
            <a:custGeom>
              <a:avLst/>
              <a:gdLst>
                <a:gd name="T0" fmla="*/ 120 w 241"/>
                <a:gd name="T1" fmla="*/ 0 h 277"/>
                <a:gd name="T2" fmla="*/ 187 w 241"/>
                <a:gd name="T3" fmla="*/ 66 h 277"/>
                <a:gd name="T4" fmla="*/ 120 w 241"/>
                <a:gd name="T5" fmla="*/ 132 h 277"/>
                <a:gd name="T6" fmla="*/ 54 w 241"/>
                <a:gd name="T7" fmla="*/ 66 h 277"/>
                <a:gd name="T8" fmla="*/ 120 w 241"/>
                <a:gd name="T9" fmla="*/ 0 h 277"/>
                <a:gd name="T10" fmla="*/ 49 w 241"/>
                <a:gd name="T11" fmla="*/ 148 h 277"/>
                <a:gd name="T12" fmla="*/ 79 w 241"/>
                <a:gd name="T13" fmla="*/ 148 h 277"/>
                <a:gd name="T14" fmla="*/ 106 w 241"/>
                <a:gd name="T15" fmla="*/ 193 h 277"/>
                <a:gd name="T16" fmla="*/ 134 w 241"/>
                <a:gd name="T17" fmla="*/ 193 h 277"/>
                <a:gd name="T18" fmla="*/ 161 w 241"/>
                <a:gd name="T19" fmla="*/ 148 h 277"/>
                <a:gd name="T20" fmla="*/ 192 w 241"/>
                <a:gd name="T21" fmla="*/ 148 h 277"/>
                <a:gd name="T22" fmla="*/ 241 w 241"/>
                <a:gd name="T23" fmla="*/ 197 h 277"/>
                <a:gd name="T24" fmla="*/ 241 w 241"/>
                <a:gd name="T25" fmla="*/ 277 h 277"/>
                <a:gd name="T26" fmla="*/ 0 w 241"/>
                <a:gd name="T27" fmla="*/ 277 h 277"/>
                <a:gd name="T28" fmla="*/ 0 w 241"/>
                <a:gd name="T29" fmla="*/ 197 h 277"/>
                <a:gd name="T30" fmla="*/ 49 w 241"/>
                <a:gd name="T31" fmla="*/ 1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77">
                  <a:moveTo>
                    <a:pt x="120" y="0"/>
                  </a:moveTo>
                  <a:cubicBezTo>
                    <a:pt x="157" y="0"/>
                    <a:pt x="187" y="29"/>
                    <a:pt x="187" y="66"/>
                  </a:cubicBezTo>
                  <a:cubicBezTo>
                    <a:pt x="187" y="102"/>
                    <a:pt x="157" y="132"/>
                    <a:pt x="120" y="132"/>
                  </a:cubicBezTo>
                  <a:cubicBezTo>
                    <a:pt x="84" y="132"/>
                    <a:pt x="54" y="102"/>
                    <a:pt x="54" y="66"/>
                  </a:cubicBezTo>
                  <a:cubicBezTo>
                    <a:pt x="54" y="29"/>
                    <a:pt x="84" y="0"/>
                    <a:pt x="120" y="0"/>
                  </a:cubicBezTo>
                  <a:close/>
                  <a:moveTo>
                    <a:pt x="49" y="148"/>
                  </a:moveTo>
                  <a:cubicBezTo>
                    <a:pt x="79" y="148"/>
                    <a:pt x="79" y="148"/>
                    <a:pt x="79" y="148"/>
                  </a:cubicBezTo>
                  <a:cubicBezTo>
                    <a:pt x="106" y="193"/>
                    <a:pt x="106" y="193"/>
                    <a:pt x="106" y="193"/>
                  </a:cubicBezTo>
                  <a:cubicBezTo>
                    <a:pt x="114" y="206"/>
                    <a:pt x="127" y="206"/>
                    <a:pt x="134" y="193"/>
                  </a:cubicBezTo>
                  <a:cubicBezTo>
                    <a:pt x="161" y="148"/>
                    <a:pt x="161" y="148"/>
                    <a:pt x="161" y="148"/>
                  </a:cubicBezTo>
                  <a:cubicBezTo>
                    <a:pt x="192" y="148"/>
                    <a:pt x="192" y="148"/>
                    <a:pt x="192" y="148"/>
                  </a:cubicBezTo>
                  <a:cubicBezTo>
                    <a:pt x="219" y="148"/>
                    <a:pt x="241" y="171"/>
                    <a:pt x="241" y="197"/>
                  </a:cubicBezTo>
                  <a:cubicBezTo>
                    <a:pt x="241" y="277"/>
                    <a:pt x="241" y="277"/>
                    <a:pt x="241" y="277"/>
                  </a:cubicBezTo>
                  <a:cubicBezTo>
                    <a:pt x="202" y="277"/>
                    <a:pt x="39" y="277"/>
                    <a:pt x="0" y="277"/>
                  </a:cubicBezTo>
                  <a:cubicBezTo>
                    <a:pt x="0" y="197"/>
                    <a:pt x="0" y="197"/>
                    <a:pt x="0" y="197"/>
                  </a:cubicBezTo>
                  <a:cubicBezTo>
                    <a:pt x="0" y="171"/>
                    <a:pt x="22" y="148"/>
                    <a:pt x="49" y="148"/>
                  </a:cubicBezTo>
                  <a:close/>
                </a:path>
              </a:pathLst>
            </a:custGeom>
            <a:solidFill>
              <a:schemeClr val="tx1">
                <a:lumMod val="50000"/>
                <a:lumOff val="50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31" name="îsliďè">
              <a:extLst>
                <a:ext uri="{FF2B5EF4-FFF2-40B4-BE49-F238E27FC236}">
                  <a16:creationId xmlns:a16="http://schemas.microsoft.com/office/drawing/2014/main" id="{08D2EB2D-D498-4F33-8312-3AF195213083}"/>
                </a:ext>
              </a:extLst>
            </p:cNvPr>
            <p:cNvSpPr/>
            <p:nvPr/>
          </p:nvSpPr>
          <p:spPr bwMode="auto">
            <a:xfrm>
              <a:off x="7403877" y="5057750"/>
              <a:ext cx="299176" cy="563737"/>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chemeClr val="tx1">
                <a:lumMod val="50000"/>
                <a:lumOff val="50000"/>
              </a:schemeClr>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36" name="ïŝlídê">
              <a:extLst>
                <a:ext uri="{FF2B5EF4-FFF2-40B4-BE49-F238E27FC236}">
                  <a16:creationId xmlns:a16="http://schemas.microsoft.com/office/drawing/2014/main" id="{4C1E8914-C2E7-4157-8032-C18D4E4CD638}"/>
                </a:ext>
              </a:extLst>
            </p:cNvPr>
            <p:cNvSpPr txBox="1"/>
            <p:nvPr/>
          </p:nvSpPr>
          <p:spPr bwMode="auto">
            <a:xfrm>
              <a:off x="8524875" y="1372997"/>
              <a:ext cx="2994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zh-TW" altLang="en-US" sz="3200" b="1" i="0" u="none" strike="noStrike" kern="1200" cap="none" spc="0" normalizeH="0" baseline="0" noProof="0" dirty="0">
                  <a:ln>
                    <a:noFill/>
                  </a:ln>
                  <a:solidFill>
                    <a:srgbClr val="7030A0"/>
                  </a:solidFill>
                  <a:effectLst/>
                  <a:uLnTx/>
                  <a:uFillTx/>
                </a:rPr>
                <a:t>掌握物流</a:t>
              </a:r>
              <a:endParaRPr kumimoji="0" lang="en-US" altLang="zh-CN" sz="3200" b="1" i="0" u="none" strike="noStrike" kern="1200" cap="none" spc="0" normalizeH="0" baseline="0" noProof="0" dirty="0">
                <a:ln>
                  <a:noFill/>
                </a:ln>
                <a:solidFill>
                  <a:srgbClr val="7030A0"/>
                </a:solidFill>
                <a:effectLst/>
                <a:uLnTx/>
                <a:uFillTx/>
              </a:endParaRPr>
            </a:p>
          </p:txBody>
        </p:sp>
        <p:sp>
          <p:nvSpPr>
            <p:cNvPr id="37" name="íṧľîďe">
              <a:extLst>
                <a:ext uri="{FF2B5EF4-FFF2-40B4-BE49-F238E27FC236}">
                  <a16:creationId xmlns:a16="http://schemas.microsoft.com/office/drawing/2014/main" id="{88DC9272-D886-44CC-A58B-63A7C738F43B}"/>
                </a:ext>
              </a:extLst>
            </p:cNvPr>
            <p:cNvSpPr/>
            <p:nvPr/>
          </p:nvSpPr>
          <p:spPr bwMode="auto">
            <a:xfrm>
              <a:off x="8206570" y="1867551"/>
              <a:ext cx="3313918" cy="81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nSpc>
                  <a:spcPct val="150000"/>
                </a:lnSpc>
                <a:buFont typeface="Arial" panose="020B0604020202020204" pitchFamily="34" charset="0"/>
                <a:buChar char="•"/>
                <a:defRPr/>
              </a:pPr>
              <a:r>
                <a:rPr lang="zh-TW" altLang="en-US" b="1" dirty="0">
                  <a:solidFill>
                    <a:srgbClr val="000000"/>
                  </a:solidFill>
                  <a:effectLst>
                    <a:outerShdw blurRad="38100" dist="38100" dir="2700000" algn="tl">
                      <a:srgbClr val="000000">
                        <a:alpha val="43137"/>
                      </a:srgbClr>
                    </a:outerShdw>
                  </a:effectLst>
                </a:rPr>
                <a:t>強力執行</a:t>
              </a:r>
              <a:r>
                <a:rPr lang="zh-TW" altLang="en-US" b="1" dirty="0">
                  <a:solidFill>
                    <a:srgbClr val="FF0000"/>
                  </a:solidFill>
                </a:rPr>
                <a:t>「安居緝毒專案」</a:t>
              </a:r>
              <a:r>
                <a:rPr lang="zh-TW" altLang="en-US" b="1" dirty="0">
                  <a:solidFill>
                    <a:srgbClr val="000000"/>
                  </a:solidFill>
                  <a:effectLst>
                    <a:outerShdw blurRad="38100" dist="38100" dir="2700000" algn="tl">
                      <a:srgbClr val="000000">
                        <a:alpha val="43137"/>
                      </a:srgbClr>
                    </a:outerShdw>
                  </a:effectLst>
                </a:rPr>
                <a:t>，溯源斷根，全面壓制境內毒品犯罪</a:t>
              </a:r>
              <a:endParaRPr kumimoji="0" lang="en-US" altLang="zh-CN"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endParaRPr>
            </a:p>
          </p:txBody>
        </p:sp>
        <p:sp>
          <p:nvSpPr>
            <p:cNvPr id="38" name="îṧľîḑé">
              <a:extLst>
                <a:ext uri="{FF2B5EF4-FFF2-40B4-BE49-F238E27FC236}">
                  <a16:creationId xmlns:a16="http://schemas.microsoft.com/office/drawing/2014/main" id="{AA56CB50-0F37-44A7-9E6E-FE1E720A7258}"/>
                </a:ext>
              </a:extLst>
            </p:cNvPr>
            <p:cNvSpPr txBox="1"/>
            <p:nvPr/>
          </p:nvSpPr>
          <p:spPr bwMode="auto">
            <a:xfrm>
              <a:off x="7904502" y="3075849"/>
              <a:ext cx="2994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zh-TW" altLang="en-US" sz="3200" b="1" i="0" u="none" strike="noStrike" kern="1200" cap="none" spc="0" normalizeH="0" baseline="0" noProof="0" dirty="0">
                  <a:ln>
                    <a:noFill/>
                  </a:ln>
                  <a:solidFill>
                    <a:srgbClr val="7030A0"/>
                  </a:solidFill>
                  <a:effectLst/>
                  <a:uLnTx/>
                  <a:uFillTx/>
                </a:rPr>
                <a:t>掌握人流</a:t>
              </a:r>
              <a:endParaRPr kumimoji="0" lang="en-US" altLang="zh-CN" sz="3200" b="1" i="0" u="none" strike="noStrike" kern="1200" cap="none" spc="0" normalizeH="0" baseline="0" noProof="0" dirty="0">
                <a:ln>
                  <a:noFill/>
                </a:ln>
                <a:solidFill>
                  <a:srgbClr val="7030A0"/>
                </a:solidFill>
                <a:effectLst/>
                <a:uLnTx/>
                <a:uFillTx/>
              </a:endParaRPr>
            </a:p>
          </p:txBody>
        </p:sp>
        <p:sp>
          <p:nvSpPr>
            <p:cNvPr id="39" name="ïŝlîďê">
              <a:extLst>
                <a:ext uri="{FF2B5EF4-FFF2-40B4-BE49-F238E27FC236}">
                  <a16:creationId xmlns:a16="http://schemas.microsoft.com/office/drawing/2014/main" id="{28570BD1-EBFB-4672-9CFC-EF466A8C8FE8}"/>
                </a:ext>
              </a:extLst>
            </p:cNvPr>
            <p:cNvSpPr/>
            <p:nvPr/>
          </p:nvSpPr>
          <p:spPr bwMode="auto">
            <a:xfrm>
              <a:off x="7904502" y="3496642"/>
              <a:ext cx="3549594" cy="81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lvl="0" indent="-171450">
                <a:lnSpc>
                  <a:spcPct val="150000"/>
                </a:lnSpc>
                <a:buFont typeface="Arial" panose="020B0604020202020204" pitchFamily="34" charset="0"/>
                <a:buChar char="•"/>
                <a:defRPr/>
              </a:pPr>
              <a:r>
                <a:rPr lang="zh-TW" altLang="en-US" b="1" dirty="0">
                  <a:solidFill>
                    <a:srgbClr val="000000"/>
                  </a:solidFill>
                  <a:effectLst>
                    <a:outerShdw blurRad="38100" dist="38100" dir="2700000" algn="tl">
                      <a:srgbClr val="000000">
                        <a:alpha val="43137"/>
                      </a:srgbClr>
                    </a:outerShdw>
                  </a:effectLst>
                </a:rPr>
                <a:t>嚴懲</a:t>
              </a:r>
              <a:r>
                <a:rPr lang="zh-TW" altLang="en-US" b="1" dirty="0">
                  <a:solidFill>
                    <a:srgbClr val="FF0000"/>
                  </a:solidFill>
                </a:rPr>
                <a:t>製販運毒者</a:t>
              </a:r>
              <a:r>
                <a:rPr lang="zh-TW" altLang="en-US" b="1" dirty="0">
                  <a:solidFill>
                    <a:srgbClr val="000000"/>
                  </a:solidFill>
                  <a:effectLst>
                    <a:outerShdw blurRad="38100" dist="38100" dir="2700000" algn="tl">
                      <a:srgbClr val="000000">
                        <a:alpha val="43137"/>
                      </a:srgbClr>
                    </a:outerShdw>
                  </a:effectLst>
                </a:rPr>
                <a:t>，並推動</a:t>
              </a:r>
              <a:r>
                <a:rPr lang="zh-TW" altLang="en-US" b="1" dirty="0">
                  <a:solidFill>
                    <a:srgbClr val="FF0000"/>
                  </a:solidFill>
                </a:rPr>
                <a:t>「貫穿式保護」</a:t>
              </a:r>
              <a:r>
                <a:rPr lang="zh-TW" altLang="en-US" b="1" dirty="0">
                  <a:solidFill>
                    <a:srgbClr val="000000"/>
                  </a:solidFill>
                  <a:effectLst>
                    <a:outerShdw blurRad="38100" dist="38100" dir="2700000" algn="tl">
                      <a:srgbClr val="000000">
                        <a:alpha val="43137"/>
                      </a:srgbClr>
                    </a:outerShdw>
                  </a:effectLst>
                </a:rPr>
                <a:t>，致力降低毒品新生與再犯</a:t>
              </a:r>
            </a:p>
          </p:txBody>
        </p:sp>
        <p:sp>
          <p:nvSpPr>
            <p:cNvPr id="40" name="íšḷíḓe">
              <a:extLst>
                <a:ext uri="{FF2B5EF4-FFF2-40B4-BE49-F238E27FC236}">
                  <a16:creationId xmlns:a16="http://schemas.microsoft.com/office/drawing/2014/main" id="{4F9995AA-FA10-417F-AC34-C713834C1B68}"/>
                </a:ext>
              </a:extLst>
            </p:cNvPr>
            <p:cNvSpPr txBox="1"/>
            <p:nvPr/>
          </p:nvSpPr>
          <p:spPr bwMode="auto">
            <a:xfrm>
              <a:off x="8118549" y="4615945"/>
              <a:ext cx="299402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ct val="0"/>
                </a:spcBef>
                <a:spcAft>
                  <a:spcPts val="0"/>
                </a:spcAft>
                <a:buClrTx/>
                <a:buSzTx/>
                <a:buFontTx/>
                <a:buNone/>
                <a:defRPr/>
              </a:pPr>
              <a:r>
                <a:rPr kumimoji="0" lang="zh-TW" altLang="en-US" sz="3200" b="1" i="0" u="none" strike="noStrike" kern="1200" cap="none" spc="0" normalizeH="0" baseline="0" noProof="0" dirty="0">
                  <a:ln>
                    <a:noFill/>
                  </a:ln>
                  <a:solidFill>
                    <a:srgbClr val="7030A0"/>
                  </a:solidFill>
                  <a:effectLst/>
                  <a:uLnTx/>
                  <a:uFillTx/>
                </a:rPr>
                <a:t>掌握金流</a:t>
              </a:r>
              <a:endParaRPr kumimoji="0" lang="en-US" altLang="zh-CN" sz="3200" b="1" i="0" u="none" strike="noStrike" kern="1200" cap="none" spc="0" normalizeH="0" baseline="0" noProof="0" dirty="0">
                <a:ln>
                  <a:noFill/>
                </a:ln>
                <a:solidFill>
                  <a:srgbClr val="7030A0"/>
                </a:solidFill>
                <a:effectLst/>
                <a:uLnTx/>
                <a:uFillTx/>
              </a:endParaRPr>
            </a:p>
          </p:txBody>
        </p:sp>
        <p:sp>
          <p:nvSpPr>
            <p:cNvPr id="41" name="îŝ1îḋe">
              <a:extLst>
                <a:ext uri="{FF2B5EF4-FFF2-40B4-BE49-F238E27FC236}">
                  <a16:creationId xmlns:a16="http://schemas.microsoft.com/office/drawing/2014/main" id="{6BAA715F-19AE-4F51-BB58-D74638F424D0}"/>
                </a:ext>
              </a:extLst>
            </p:cNvPr>
            <p:cNvSpPr/>
            <p:nvPr/>
          </p:nvSpPr>
          <p:spPr bwMode="auto">
            <a:xfrm>
              <a:off x="8204982" y="5038205"/>
              <a:ext cx="3249115" cy="12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defRPr/>
              </a:pPr>
              <a:r>
                <a:rPr lang="zh-TW" altLang="en-US" b="1" dirty="0">
                  <a:solidFill>
                    <a:srgbClr val="000000"/>
                  </a:solidFill>
                  <a:effectLst>
                    <a:outerShdw blurRad="38100" dist="38100" dir="2700000" algn="tl">
                      <a:srgbClr val="000000">
                        <a:alpha val="43137"/>
                      </a:srgbClr>
                    </a:outerShdw>
                  </a:effectLst>
                </a:rPr>
                <a:t>加強</a:t>
              </a:r>
              <a:r>
                <a:rPr lang="zh-TW" altLang="en-US" b="1" dirty="0">
                  <a:solidFill>
                    <a:srgbClr val="FF0000"/>
                  </a:solidFill>
                </a:rPr>
                <a:t>國際合作</a:t>
              </a:r>
              <a:r>
                <a:rPr lang="zh-TW" altLang="en-US" b="1" dirty="0">
                  <a:solidFill>
                    <a:srgbClr val="000000"/>
                  </a:solidFill>
                  <a:effectLst>
                    <a:outerShdw blurRad="38100" dist="38100" dir="2700000" algn="tl">
                      <a:srgbClr val="000000">
                        <a:alpha val="43137"/>
                      </a:srgbClr>
                    </a:outerShdw>
                  </a:effectLst>
                </a:rPr>
                <a:t>，阻毒於境外，並</a:t>
              </a:r>
              <a:r>
                <a:rPr lang="zh-TW" altLang="en-US" b="1" dirty="0">
                  <a:solidFill>
                    <a:srgbClr val="FF0000"/>
                  </a:solidFill>
                </a:rPr>
                <a:t>擴大沒收</a:t>
              </a:r>
              <a:r>
                <a:rPr lang="zh-TW" altLang="en-US" b="1" dirty="0">
                  <a:solidFill>
                    <a:srgbClr val="000000"/>
                  </a:solidFill>
                  <a:effectLst>
                    <a:outerShdw blurRad="38100" dist="38100" dir="2700000" algn="tl">
                      <a:srgbClr val="000000">
                        <a:alpha val="43137"/>
                      </a:srgbClr>
                    </a:outerShdw>
                  </a:effectLst>
                </a:rPr>
                <a:t>斬斷販毒集團金流</a:t>
              </a:r>
            </a:p>
          </p:txBody>
        </p:sp>
        <p:cxnSp>
          <p:nvCxnSpPr>
            <p:cNvPr id="42" name="直接连接符 20">
              <a:extLst>
                <a:ext uri="{FF2B5EF4-FFF2-40B4-BE49-F238E27FC236}">
                  <a16:creationId xmlns:a16="http://schemas.microsoft.com/office/drawing/2014/main" id="{11B03805-264A-426A-A985-FFC203038750}"/>
                </a:ext>
              </a:extLst>
            </p:cNvPr>
            <p:cNvCxnSpPr/>
            <p:nvPr/>
          </p:nvCxnSpPr>
          <p:spPr>
            <a:xfrm>
              <a:off x="8353425" y="2763512"/>
              <a:ext cx="316706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21">
              <a:extLst>
                <a:ext uri="{FF2B5EF4-FFF2-40B4-BE49-F238E27FC236}">
                  <a16:creationId xmlns:a16="http://schemas.microsoft.com/office/drawing/2014/main" id="{25593273-EA06-41F9-B659-9F287FA3506D}"/>
                </a:ext>
              </a:extLst>
            </p:cNvPr>
            <p:cNvCxnSpPr/>
            <p:nvPr/>
          </p:nvCxnSpPr>
          <p:spPr>
            <a:xfrm>
              <a:off x="7886700" y="4506587"/>
              <a:ext cx="36337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709416" y="400725"/>
            <a:ext cx="6109365" cy="677108"/>
          </a:xfrm>
          <a:prstGeom prst="rect">
            <a:avLst/>
          </a:prstGeom>
        </p:spPr>
        <p:txBody>
          <a:bodyPr wrap="none">
            <a:spAutoFit/>
          </a:bodyPr>
          <a:lstStyle/>
          <a:p>
            <a:r>
              <a:rPr lang="zh-TW" altLang="en-US" sz="3800" b="1" spc="400" dirty="0">
                <a:solidFill>
                  <a:srgbClr val="0D586F"/>
                </a:solidFill>
                <a:latin typeface="Microsoft YaHei" panose="020B0503020204020204" pitchFamily="34" charset="-122"/>
                <a:ea typeface="Microsoft YaHei" panose="020B0503020204020204" pitchFamily="34" charset="-122"/>
                <a:cs typeface="+mn-ea"/>
              </a:rPr>
              <a:t>三減新策略，斷絕毒三流</a:t>
            </a:r>
            <a:endParaRPr lang="en-US" altLang="zh-TW" sz="3800" b="1" spc="400" dirty="0">
              <a:solidFill>
                <a:srgbClr val="0D586F"/>
              </a:solidFill>
              <a:latin typeface="Microsoft YaHei" panose="020B0503020204020204" pitchFamily="34" charset="-122"/>
              <a:ea typeface="Microsoft YaHei" panose="020B0503020204020204" pitchFamily="34" charset="-122"/>
              <a:cs typeface="+mn-ea"/>
            </a:endParaRPr>
          </a:p>
        </p:txBody>
      </p:sp>
      <p:pic>
        <p:nvPicPr>
          <p:cNvPr id="60" name="圖片 59"/>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7473372" y="2357625"/>
            <a:ext cx="912281" cy="802678"/>
          </a:xfrm>
          <a:prstGeom prst="ellipse">
            <a:avLst/>
          </a:prstGeom>
          <a:ln>
            <a:noFill/>
          </a:ln>
          <a:effectLst>
            <a:softEdge rad="112500"/>
          </a:effectLst>
        </p:spPr>
      </p:pic>
      <p:grpSp>
        <p:nvGrpSpPr>
          <p:cNvPr id="35" name="83bc5b74-fc86-4cf9-a3c9-e029cc83dea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892299C-85C3-4BA3-995B-3A3DEEB1B990}"/>
              </a:ext>
            </a:extLst>
          </p:cNvPr>
          <p:cNvGrpSpPr>
            <a:grpSpLocks noChangeAspect="1"/>
          </p:cNvGrpSpPr>
          <p:nvPr>
            <p:custDataLst>
              <p:tags r:id="rId2"/>
            </p:custDataLst>
          </p:nvPr>
        </p:nvGrpSpPr>
        <p:grpSpPr>
          <a:xfrm>
            <a:off x="-332957" y="2757415"/>
            <a:ext cx="5563332" cy="2867594"/>
            <a:chOff x="485718" y="1193665"/>
            <a:chExt cx="10816829" cy="4920387"/>
          </a:xfrm>
        </p:grpSpPr>
        <p:sp>
          <p:nvSpPr>
            <p:cNvPr id="52" name="íṡľídê">
              <a:extLst>
                <a:ext uri="{FF2B5EF4-FFF2-40B4-BE49-F238E27FC236}">
                  <a16:creationId xmlns:a16="http://schemas.microsoft.com/office/drawing/2014/main" id="{94D991F5-46A5-41AD-A932-E7DE04A70D9A}"/>
                </a:ext>
              </a:extLst>
            </p:cNvPr>
            <p:cNvSpPr/>
            <p:nvPr/>
          </p:nvSpPr>
          <p:spPr>
            <a:xfrm>
              <a:off x="3740347" y="3512946"/>
              <a:ext cx="2042755" cy="2601105"/>
            </a:xfrm>
            <a:prstGeom prst="upArrow">
              <a:avLst>
                <a:gd name="adj1" fmla="val 50000"/>
                <a:gd name="adj2" fmla="val 56152"/>
              </a:avLst>
            </a:prstGeom>
            <a:blipFill>
              <a:blip r:embed="rId7"/>
              <a:stretch>
                <a:fillRect l="-46160" r="-4558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a:p>
          </p:txBody>
        </p:sp>
        <p:sp>
          <p:nvSpPr>
            <p:cNvPr id="61" name="íŝlîḑe">
              <a:extLst>
                <a:ext uri="{FF2B5EF4-FFF2-40B4-BE49-F238E27FC236}">
                  <a16:creationId xmlns:a16="http://schemas.microsoft.com/office/drawing/2014/main" id="{33330603-5726-4349-9FAF-945458882361}"/>
                </a:ext>
              </a:extLst>
            </p:cNvPr>
            <p:cNvSpPr/>
            <p:nvPr/>
          </p:nvSpPr>
          <p:spPr>
            <a:xfrm>
              <a:off x="6408899" y="3512946"/>
              <a:ext cx="2042755" cy="2601105"/>
            </a:xfrm>
            <a:prstGeom prst="upArrow">
              <a:avLst>
                <a:gd name="adj1" fmla="val 50000"/>
                <a:gd name="adj2" fmla="val 56152"/>
              </a:avLst>
            </a:prstGeom>
            <a:blipFill>
              <a:blip r:embed="rId7"/>
              <a:srcRect/>
              <a:stretch>
                <a:fillRect l="-104569" t="-6882" r="-1435" b="-55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dirty="0"/>
            </a:p>
          </p:txBody>
        </p:sp>
        <p:sp>
          <p:nvSpPr>
            <p:cNvPr id="62" name="îšľiďé">
              <a:extLst>
                <a:ext uri="{FF2B5EF4-FFF2-40B4-BE49-F238E27FC236}">
                  <a16:creationId xmlns:a16="http://schemas.microsoft.com/office/drawing/2014/main" id="{E4284D4D-24DB-48F1-BE9F-35DBCCFCACCA}"/>
                </a:ext>
              </a:extLst>
            </p:cNvPr>
            <p:cNvSpPr/>
            <p:nvPr/>
          </p:nvSpPr>
          <p:spPr>
            <a:xfrm>
              <a:off x="4761724" y="2451100"/>
              <a:ext cx="2668554" cy="3662952"/>
            </a:xfrm>
            <a:prstGeom prst="upArrow">
              <a:avLst>
                <a:gd name="adj1" fmla="val 50000"/>
                <a:gd name="adj2" fmla="val 5615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63" name="ïṧ1îdé">
              <a:extLst>
                <a:ext uri="{FF2B5EF4-FFF2-40B4-BE49-F238E27FC236}">
                  <a16:creationId xmlns:a16="http://schemas.microsoft.com/office/drawing/2014/main" id="{D81B6718-0BEB-49EF-BE70-44A48DE21670}"/>
                </a:ext>
              </a:extLst>
            </p:cNvPr>
            <p:cNvSpPr txBox="1"/>
            <p:nvPr/>
          </p:nvSpPr>
          <p:spPr bwMode="auto">
            <a:xfrm>
              <a:off x="3753739" y="1193665"/>
              <a:ext cx="4863497" cy="6670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zh-TW" altLang="en-US" sz="3600" b="1" dirty="0">
                  <a:solidFill>
                    <a:schemeClr val="accent3">
                      <a:lumMod val="75000"/>
                    </a:schemeClr>
                  </a:solidFill>
                </a:rPr>
                <a:t>境內壓制</a:t>
              </a:r>
              <a:endParaRPr lang="en-US" altLang="zh-CN" sz="3600" b="1" dirty="0">
                <a:solidFill>
                  <a:schemeClr val="accent3">
                    <a:lumMod val="75000"/>
                  </a:schemeClr>
                </a:solidFill>
              </a:endParaRPr>
            </a:p>
          </p:txBody>
        </p:sp>
        <p:sp>
          <p:nvSpPr>
            <p:cNvPr id="64" name="íṩľïḓe">
              <a:extLst>
                <a:ext uri="{FF2B5EF4-FFF2-40B4-BE49-F238E27FC236}">
                  <a16:creationId xmlns:a16="http://schemas.microsoft.com/office/drawing/2014/main" id="{219FA5FB-6C1C-45B8-8A8C-3E85C9B5276D}"/>
                </a:ext>
              </a:extLst>
            </p:cNvPr>
            <p:cNvSpPr txBox="1"/>
            <p:nvPr/>
          </p:nvSpPr>
          <p:spPr bwMode="auto">
            <a:xfrm>
              <a:off x="485718" y="4324006"/>
              <a:ext cx="454351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spcBef>
                  <a:spcPct val="0"/>
                </a:spcBef>
              </a:pPr>
              <a:r>
                <a:rPr lang="zh-TW" altLang="en-US" sz="3600" b="1" dirty="0">
                  <a:solidFill>
                    <a:schemeClr val="accent3">
                      <a:lumMod val="75000"/>
                    </a:schemeClr>
                  </a:solidFill>
                </a:rPr>
                <a:t>境外</a:t>
              </a:r>
              <a:endParaRPr lang="en-US" altLang="zh-TW" sz="3600" b="1" dirty="0">
                <a:solidFill>
                  <a:schemeClr val="accent3">
                    <a:lumMod val="75000"/>
                  </a:schemeClr>
                </a:solidFill>
              </a:endParaRPr>
            </a:p>
            <a:p>
              <a:pPr algn="ctr">
                <a:spcBef>
                  <a:spcPct val="0"/>
                </a:spcBef>
              </a:pPr>
              <a:r>
                <a:rPr lang="zh-TW" altLang="en-US" sz="3600" b="1" dirty="0">
                  <a:solidFill>
                    <a:schemeClr val="accent3">
                      <a:lumMod val="75000"/>
                    </a:schemeClr>
                  </a:solidFill>
                </a:rPr>
                <a:t>合作</a:t>
              </a:r>
              <a:endParaRPr lang="en-US" altLang="zh-CN" sz="3600" b="1" dirty="0">
                <a:solidFill>
                  <a:schemeClr val="accent3">
                    <a:lumMod val="75000"/>
                  </a:schemeClr>
                </a:solidFill>
              </a:endParaRPr>
            </a:p>
          </p:txBody>
        </p:sp>
        <p:sp>
          <p:nvSpPr>
            <p:cNvPr id="65" name="îṣlïḓê">
              <a:extLst>
                <a:ext uri="{FF2B5EF4-FFF2-40B4-BE49-F238E27FC236}">
                  <a16:creationId xmlns:a16="http://schemas.microsoft.com/office/drawing/2014/main" id="{A78C6676-179B-4901-AB27-AC9964DF7035}"/>
                </a:ext>
              </a:extLst>
            </p:cNvPr>
            <p:cNvSpPr txBox="1"/>
            <p:nvPr/>
          </p:nvSpPr>
          <p:spPr bwMode="auto">
            <a:xfrm>
              <a:off x="7592994" y="4324006"/>
              <a:ext cx="370955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00000"/>
                </a:lnSpc>
                <a:spcBef>
                  <a:spcPct val="0"/>
                </a:spcBef>
              </a:pPr>
              <a:r>
                <a:rPr lang="zh-TW" altLang="en-US" sz="3600" b="1" dirty="0">
                  <a:solidFill>
                    <a:schemeClr val="accent3">
                      <a:lumMod val="75000"/>
                    </a:schemeClr>
                  </a:solidFill>
                </a:rPr>
                <a:t>邊境</a:t>
              </a:r>
              <a:endParaRPr lang="en-US" altLang="zh-TW" sz="3600" b="1" dirty="0">
                <a:solidFill>
                  <a:schemeClr val="accent3">
                    <a:lumMod val="75000"/>
                  </a:schemeClr>
                </a:solidFill>
              </a:endParaRPr>
            </a:p>
            <a:p>
              <a:pPr algn="ctr">
                <a:lnSpc>
                  <a:spcPct val="100000"/>
                </a:lnSpc>
                <a:spcBef>
                  <a:spcPct val="0"/>
                </a:spcBef>
              </a:pPr>
              <a:r>
                <a:rPr lang="zh-TW" altLang="en-US" sz="3600" b="1" dirty="0">
                  <a:solidFill>
                    <a:schemeClr val="accent3">
                      <a:lumMod val="75000"/>
                    </a:schemeClr>
                  </a:solidFill>
                </a:rPr>
                <a:t>防堵</a:t>
              </a:r>
              <a:endParaRPr lang="en-US" altLang="zh-CN" sz="3600" b="1" dirty="0">
                <a:solidFill>
                  <a:schemeClr val="accent3">
                    <a:lumMod val="75000"/>
                  </a:schemeClr>
                </a:solidFill>
              </a:endParaRPr>
            </a:p>
          </p:txBody>
        </p:sp>
        <p:grpSp>
          <p:nvGrpSpPr>
            <p:cNvPr id="66" name="îṥlïḋè">
              <a:extLst>
                <a:ext uri="{FF2B5EF4-FFF2-40B4-BE49-F238E27FC236}">
                  <a16:creationId xmlns:a16="http://schemas.microsoft.com/office/drawing/2014/main" id="{856267E0-10A6-4433-95E0-30DD46C36B0F}"/>
                </a:ext>
              </a:extLst>
            </p:cNvPr>
            <p:cNvGrpSpPr/>
            <p:nvPr/>
          </p:nvGrpSpPr>
          <p:grpSpPr>
            <a:xfrm>
              <a:off x="5613887" y="2235987"/>
              <a:ext cx="971552" cy="971552"/>
              <a:chOff x="5595704" y="2411685"/>
              <a:chExt cx="971552" cy="971552"/>
            </a:xfrm>
          </p:grpSpPr>
          <p:sp>
            <p:nvSpPr>
              <p:cNvPr id="67" name="i$ḷiḍè">
                <a:extLst>
                  <a:ext uri="{FF2B5EF4-FFF2-40B4-BE49-F238E27FC236}">
                    <a16:creationId xmlns:a16="http://schemas.microsoft.com/office/drawing/2014/main" id="{79C5712A-9390-48E3-BFED-67CC0A1A43C5}"/>
                  </a:ext>
                </a:extLst>
              </p:cNvPr>
              <p:cNvSpPr/>
              <p:nvPr/>
            </p:nvSpPr>
            <p:spPr bwMode="auto">
              <a:xfrm>
                <a:off x="5595704" y="2411685"/>
                <a:ext cx="971552" cy="971552"/>
              </a:xfrm>
              <a:prstGeom prst="ellipse">
                <a:avLst/>
              </a:prstGeom>
              <a:solidFill>
                <a:schemeClr val="accent1"/>
              </a:solidFill>
              <a:ln w="38100">
                <a:solidFill>
                  <a:schemeClr val="bg2"/>
                </a:solidFill>
              </a:ln>
              <a:effectLst/>
            </p:spPr>
            <p:txBody>
              <a:bodyPr wrap="square" lIns="91440" tIns="45720" rIns="91440" bIns="45720">
                <a:normAutofit fontScale="77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3200"/>
              </a:p>
            </p:txBody>
          </p:sp>
          <p:sp>
            <p:nvSpPr>
              <p:cNvPr id="68" name="ïŝļîḑê">
                <a:extLst>
                  <a:ext uri="{FF2B5EF4-FFF2-40B4-BE49-F238E27FC236}">
                    <a16:creationId xmlns:a16="http://schemas.microsoft.com/office/drawing/2014/main" id="{D0D53CB8-BEA6-4139-A9ED-C50C9F5FAD78}"/>
                  </a:ext>
                </a:extLst>
              </p:cNvPr>
              <p:cNvSpPr/>
              <p:nvPr/>
            </p:nvSpPr>
            <p:spPr bwMode="auto">
              <a:xfrm>
                <a:off x="5909241" y="2717602"/>
                <a:ext cx="373523" cy="359717"/>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solidFill>
                <a:schemeClr val="bg1"/>
              </a:solidFill>
              <a:ln>
                <a:noFill/>
              </a:ln>
            </p:spPr>
            <p:txBody>
              <a:bodyPr wrap="square" lIns="91440" tIns="45720" rIns="91440" bIns="45720">
                <a:normAutofit fontScale="47500" lnSpcReduction="20000"/>
              </a:bodyPr>
              <a:lstStyle/>
              <a:p>
                <a:endParaRPr lang="zh-CN" altLang="en-US"/>
              </a:p>
            </p:txBody>
          </p:sp>
        </p:grpSp>
      </p:grpSp>
      <p:sp>
        <p:nvSpPr>
          <p:cNvPr id="69" name="ï$ḷïḍé">
            <a:extLst>
              <a:ext uri="{FF2B5EF4-FFF2-40B4-BE49-F238E27FC236}">
                <a16:creationId xmlns:a16="http://schemas.microsoft.com/office/drawing/2014/main" id="{5DA44953-8479-4005-99E5-0E00909EE921}"/>
              </a:ext>
            </a:extLst>
          </p:cNvPr>
          <p:cNvSpPr txBox="1"/>
          <p:nvPr/>
        </p:nvSpPr>
        <p:spPr bwMode="auto">
          <a:xfrm>
            <a:off x="17776" y="5838402"/>
            <a:ext cx="5212599" cy="810896"/>
          </a:xfrm>
          <a:prstGeom prst="rect">
            <a:avLst/>
          </a:prstGeom>
          <a:noFill/>
          <a:ln>
            <a:noFill/>
          </a:ln>
          <a:extLst/>
        </p:spPr>
        <p:txBody>
          <a:bodyPr wrap="none" lIns="90000" tIns="46800" rIns="90000" bIns="46800" anchor="b"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TW" altLang="en-US" sz="4000" b="1" dirty="0">
                <a:solidFill>
                  <a:srgbClr val="FF0000"/>
                </a:solidFill>
                <a:effectLst>
                  <a:outerShdw blurRad="38100" dist="38100" dir="2700000" algn="tl">
                    <a:srgbClr val="000000">
                      <a:alpha val="43137"/>
                    </a:srgbClr>
                  </a:outerShdw>
                </a:effectLst>
                <a:latin typeface="+mj-ea"/>
                <a:ea typeface="+mj-ea"/>
              </a:rPr>
              <a:t>「溯毒、追人、斷金流」</a:t>
            </a:r>
            <a:endParaRPr lang="en-US" altLang="zh-CN" sz="4000" b="1" dirty="0">
              <a:solidFill>
                <a:srgbClr val="FF0000"/>
              </a:solidFill>
              <a:effectLst>
                <a:outerShdw blurRad="38100" dist="38100" dir="2700000" algn="tl">
                  <a:srgbClr val="000000">
                    <a:alpha val="43137"/>
                  </a:srgbClr>
                </a:outerShdw>
              </a:effectLst>
              <a:latin typeface="+mj-ea"/>
              <a:ea typeface="+mj-ea"/>
            </a:endParaRPr>
          </a:p>
        </p:txBody>
      </p:sp>
      <p:sp>
        <p:nvSpPr>
          <p:cNvPr id="33" name="投影片編號版面配置區 1"/>
          <p:cNvSpPr>
            <a:spLocks noGrp="1"/>
          </p:cNvSpPr>
          <p:nvPr>
            <p:ph type="sldNum" sz="quarter" idx="11"/>
          </p:nvPr>
        </p:nvSpPr>
        <p:spPr>
          <a:xfrm>
            <a:off x="9347200" y="6492875"/>
            <a:ext cx="2844800" cy="365125"/>
          </a:xfrm>
        </p:spPr>
        <p:txBody>
          <a:bodyPr/>
          <a:lstStyle/>
          <a:p>
            <a:fld id="{5924C9F2-6427-4B92-A119-013226287370}" type="slidenum">
              <a:rPr lang="zh-TW" altLang="en-US" smtClean="0"/>
              <a:pPr/>
              <a:t>6</a:t>
            </a:fld>
            <a:endParaRPr lang="zh-TW" altLang="en-US" dirty="0"/>
          </a:p>
        </p:txBody>
      </p:sp>
      <p:graphicFrame>
        <p:nvGraphicFramePr>
          <p:cNvPr id="44" name="資料庫圖表 43"/>
          <p:cNvGraphicFramePr/>
          <p:nvPr>
            <p:extLst>
              <p:ext uri="{D42A27DB-BD31-4B8C-83A1-F6EECF244321}">
                <p14:modId xmlns:p14="http://schemas.microsoft.com/office/powerpoint/2010/main" val="3531303844"/>
              </p:ext>
            </p:extLst>
          </p:nvPr>
        </p:nvGraphicFramePr>
        <p:xfrm>
          <a:off x="3915459" y="1296542"/>
          <a:ext cx="3103356" cy="26948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43353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9286291" y="6492875"/>
            <a:ext cx="2844800" cy="365125"/>
          </a:xfrm>
        </p:spPr>
        <p:txBody>
          <a:bodyPr/>
          <a:lstStyle/>
          <a:p>
            <a:fld id="{5924C9F2-6427-4B92-A119-013226287370}" type="slidenum">
              <a:rPr lang="zh-TW" altLang="en-US" smtClean="0"/>
              <a:pPr/>
              <a:t>7</a:t>
            </a:fld>
            <a:endParaRPr lang="zh-TW" altLang="en-US" dirty="0"/>
          </a:p>
        </p:txBody>
      </p:sp>
      <p:grpSp>
        <p:nvGrpSpPr>
          <p:cNvPr id="3" name="组合 31"/>
          <p:cNvGrpSpPr/>
          <p:nvPr/>
        </p:nvGrpSpPr>
        <p:grpSpPr>
          <a:xfrm>
            <a:off x="441024" y="218860"/>
            <a:ext cx="11113596" cy="1014413"/>
            <a:chOff x="441025" y="218860"/>
            <a:chExt cx="3989199" cy="1014413"/>
          </a:xfrm>
        </p:grpSpPr>
        <p:sp>
          <p:nvSpPr>
            <p:cNvPr id="4" name="文本框 46"/>
            <p:cNvSpPr txBox="1"/>
            <p:nvPr/>
          </p:nvSpPr>
          <p:spPr>
            <a:xfrm>
              <a:off x="525881" y="433678"/>
              <a:ext cx="3904343"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t>緝毒：第二期重點工作</a:t>
              </a:r>
            </a:p>
          </p:txBody>
        </p:sp>
        <p:sp>
          <p:nvSpPr>
            <p:cNvPr id="5" name="任意多边形 45"/>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6" name="資料庫圖表 5"/>
          <p:cNvGraphicFramePr/>
          <p:nvPr>
            <p:extLst>
              <p:ext uri="{D42A27DB-BD31-4B8C-83A1-F6EECF244321}">
                <p14:modId xmlns:p14="http://schemas.microsoft.com/office/powerpoint/2010/main" val="1327171875"/>
              </p:ext>
            </p:extLst>
          </p:nvPr>
        </p:nvGraphicFramePr>
        <p:xfrm>
          <a:off x="4104454" y="1448091"/>
          <a:ext cx="4056592" cy="53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圖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421" y="1348447"/>
            <a:ext cx="4151736" cy="5675868"/>
          </a:xfrm>
          <a:prstGeom prst="rect">
            <a:avLst/>
          </a:prstGeom>
        </p:spPr>
      </p:pic>
      <p:pic>
        <p:nvPicPr>
          <p:cNvPr id="10" name="圖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6843" y="1348447"/>
            <a:ext cx="4115157" cy="5633192"/>
          </a:xfrm>
          <a:prstGeom prst="rect">
            <a:avLst/>
          </a:prstGeom>
        </p:spPr>
      </p:pic>
    </p:spTree>
    <p:extLst>
      <p:ext uri="{BB962C8B-B14F-4D97-AF65-F5344CB8AC3E}">
        <p14:creationId xmlns:p14="http://schemas.microsoft.com/office/powerpoint/2010/main" val="262667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fld id="{5924C9F2-6427-4B92-A119-013226287370}" type="slidenum">
              <a:rPr lang="zh-TW" altLang="en-US" smtClean="0"/>
              <a:pPr/>
              <a:t>8</a:t>
            </a:fld>
            <a:endParaRPr lang="zh-TW" altLang="en-US" dirty="0"/>
          </a:p>
        </p:txBody>
      </p:sp>
      <p:grpSp>
        <p:nvGrpSpPr>
          <p:cNvPr id="18" name="群組 17"/>
          <p:cNvGrpSpPr/>
          <p:nvPr/>
        </p:nvGrpSpPr>
        <p:grpSpPr>
          <a:xfrm>
            <a:off x="5034095" y="3286323"/>
            <a:ext cx="1999402" cy="783532"/>
            <a:chOff x="7245571" y="3369399"/>
            <a:chExt cx="1999402" cy="783532"/>
          </a:xfrm>
        </p:grpSpPr>
        <p:sp>
          <p:nvSpPr>
            <p:cNvPr id="19" name="燕尾形 3"/>
            <p:cNvSpPr/>
            <p:nvPr/>
          </p:nvSpPr>
          <p:spPr>
            <a:xfrm>
              <a:off x="8390347" y="3369399"/>
              <a:ext cx="854626" cy="775342"/>
            </a:xfrm>
            <a:prstGeom prst="chevro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bg1"/>
                </a:solidFill>
              </a:endParaRPr>
            </a:p>
          </p:txBody>
        </p:sp>
        <p:sp>
          <p:nvSpPr>
            <p:cNvPr id="20" name="燕尾形 5"/>
            <p:cNvSpPr/>
            <p:nvPr/>
          </p:nvSpPr>
          <p:spPr>
            <a:xfrm>
              <a:off x="7245571" y="3377589"/>
              <a:ext cx="854626" cy="775342"/>
            </a:xfrm>
            <a:prstGeom prst="chevr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bg1"/>
                </a:solidFill>
              </a:endParaRPr>
            </a:p>
          </p:txBody>
        </p:sp>
        <p:sp>
          <p:nvSpPr>
            <p:cNvPr id="21" name="燕尾形 3"/>
            <p:cNvSpPr/>
            <p:nvPr/>
          </p:nvSpPr>
          <p:spPr>
            <a:xfrm>
              <a:off x="7817959" y="3373494"/>
              <a:ext cx="854626" cy="775342"/>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bg1"/>
                </a:solidFill>
              </a:endParaRPr>
            </a:p>
          </p:txBody>
        </p:sp>
      </p:grpSp>
      <p:grpSp>
        <p:nvGrpSpPr>
          <p:cNvPr id="22" name="群組 21"/>
          <p:cNvGrpSpPr/>
          <p:nvPr/>
        </p:nvGrpSpPr>
        <p:grpSpPr>
          <a:xfrm>
            <a:off x="7398084" y="1857240"/>
            <a:ext cx="4580134" cy="4467962"/>
            <a:chOff x="591637" y="1848525"/>
            <a:chExt cx="3384080" cy="4220194"/>
          </a:xfrm>
        </p:grpSpPr>
        <p:grpSp>
          <p:nvGrpSpPr>
            <p:cNvPr id="23" name="群組 22"/>
            <p:cNvGrpSpPr/>
            <p:nvPr/>
          </p:nvGrpSpPr>
          <p:grpSpPr>
            <a:xfrm>
              <a:off x="591637" y="1848525"/>
              <a:ext cx="3384080" cy="1844040"/>
              <a:chOff x="578935" y="1723404"/>
              <a:chExt cx="3384080" cy="1844040"/>
            </a:xfrm>
          </p:grpSpPr>
          <p:sp>
            <p:nvSpPr>
              <p:cNvPr id="25" name="文字方塊 24"/>
              <p:cNvSpPr txBox="1"/>
              <p:nvPr/>
            </p:nvSpPr>
            <p:spPr>
              <a:xfrm>
                <a:off x="606865" y="1723404"/>
                <a:ext cx="3349799" cy="494205"/>
              </a:xfrm>
              <a:prstGeom prst="rect">
                <a:avLst/>
              </a:prstGeom>
              <a:solidFill>
                <a:schemeClr val="accent2">
                  <a:lumMod val="75000"/>
                </a:schemeClr>
              </a:solid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毒情警示</a:t>
                </a:r>
              </a:p>
            </p:txBody>
          </p:sp>
          <p:sp>
            <p:nvSpPr>
              <p:cNvPr id="26" name="文字方塊 25"/>
              <p:cNvSpPr txBox="1"/>
              <p:nvPr/>
            </p:nvSpPr>
            <p:spPr>
              <a:xfrm>
                <a:off x="585283" y="2373940"/>
                <a:ext cx="3371382" cy="494205"/>
              </a:xfrm>
              <a:prstGeom prst="rect">
                <a:avLst/>
              </a:prstGeom>
              <a:solidFill>
                <a:schemeClr val="accent2">
                  <a:lumMod val="75000"/>
                </a:schemeClr>
              </a:solid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加驗ＰＭＭＡ成分</a:t>
                </a:r>
              </a:p>
            </p:txBody>
          </p:sp>
          <p:sp>
            <p:nvSpPr>
              <p:cNvPr id="27" name="文字方塊 26"/>
              <p:cNvSpPr txBox="1"/>
              <p:nvPr/>
            </p:nvSpPr>
            <p:spPr>
              <a:xfrm>
                <a:off x="578935" y="3073239"/>
                <a:ext cx="3384080" cy="494205"/>
              </a:xfrm>
              <a:prstGeom prst="rect">
                <a:avLst/>
              </a:prstGeom>
              <a:solidFill>
                <a:schemeClr val="accent2">
                  <a:lumMod val="75000"/>
                </a:schemeClr>
              </a:solid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統合即時溯源</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sp>
          <p:nvSpPr>
            <p:cNvPr id="24" name="文字方塊 23"/>
            <p:cNvSpPr txBox="1"/>
            <p:nvPr/>
          </p:nvSpPr>
          <p:spPr>
            <a:xfrm>
              <a:off x="698820" y="5462351"/>
              <a:ext cx="3073879" cy="606368"/>
            </a:xfrm>
            <a:prstGeom prst="rect">
              <a:avLst/>
            </a:prstGeom>
            <a:noFill/>
          </p:spPr>
          <p:txBody>
            <a:bodyPr wrap="square" rtlCol="0">
              <a:spAutoFit/>
            </a:bodyPr>
            <a:lstStyle/>
            <a:p>
              <a:pPr algn="ctr"/>
              <a:endParaRPr lang="en-US" altLang="zh-TW" sz="2800" b="1" dirty="0">
                <a:solidFill>
                  <a:srgbClr val="0000FF"/>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1529566" y="1112477"/>
            <a:ext cx="10008465" cy="646331"/>
          </a:xfrm>
          <a:prstGeom prst="rect">
            <a:avLst/>
          </a:prstGeom>
        </p:spPr>
        <p:txBody>
          <a:bodyPr wrap="square">
            <a:spAutoFit/>
          </a:bodyPr>
          <a:lstStyle/>
          <a:p>
            <a:r>
              <a:rPr lang="zh-TW" altLang="en-US" sz="3600" b="1" dirty="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全力執行溯源斷根，壓制</a:t>
            </a:r>
            <a:r>
              <a:rPr lang="en-US" altLang="zh-TW" sz="3600" b="1" dirty="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PMMA</a:t>
            </a:r>
            <a:r>
              <a:rPr lang="zh-TW" altLang="en-US" sz="3600" b="1" dirty="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新興毒品之危害</a:t>
            </a:r>
          </a:p>
        </p:txBody>
      </p:sp>
      <p:sp>
        <p:nvSpPr>
          <p:cNvPr id="38" name="文字方塊 37"/>
          <p:cNvSpPr txBox="1"/>
          <p:nvPr/>
        </p:nvSpPr>
        <p:spPr>
          <a:xfrm>
            <a:off x="7398083" y="3995323"/>
            <a:ext cx="4571539" cy="523220"/>
          </a:xfrm>
          <a:prstGeom prst="rect">
            <a:avLst/>
          </a:prstGeom>
          <a:solidFill>
            <a:schemeClr val="accent2">
              <a:lumMod val="75000"/>
            </a:schemeClr>
          </a:solid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規劃強力掃蕩</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3"/>
          <a:stretch>
            <a:fillRect/>
          </a:stretch>
        </p:blipFill>
        <p:spPr>
          <a:xfrm>
            <a:off x="4840122" y="4193867"/>
            <a:ext cx="2500100" cy="1448963"/>
          </a:xfrm>
          <a:prstGeom prst="rect">
            <a:avLst/>
          </a:prstGeom>
        </p:spPr>
      </p:pic>
      <p:grpSp>
        <p:nvGrpSpPr>
          <p:cNvPr id="31" name="组合 31"/>
          <p:cNvGrpSpPr/>
          <p:nvPr/>
        </p:nvGrpSpPr>
        <p:grpSpPr>
          <a:xfrm>
            <a:off x="441024" y="218860"/>
            <a:ext cx="11113596" cy="1014413"/>
            <a:chOff x="441025" y="218860"/>
            <a:chExt cx="3989199" cy="1014413"/>
          </a:xfrm>
        </p:grpSpPr>
        <p:sp>
          <p:nvSpPr>
            <p:cNvPr id="32" name="文本框 46"/>
            <p:cNvSpPr txBox="1"/>
            <p:nvPr/>
          </p:nvSpPr>
          <p:spPr>
            <a:xfrm>
              <a:off x="525881" y="433678"/>
              <a:ext cx="3904343"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sz="3200" dirty="0"/>
                <a:t>緝毒：第二期重點工作</a:t>
              </a:r>
            </a:p>
          </p:txBody>
        </p:sp>
        <p:sp>
          <p:nvSpPr>
            <p:cNvPr id="33" name="任意多边形 45"/>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4" name="文字方塊 33"/>
          <p:cNvSpPr txBox="1"/>
          <p:nvPr/>
        </p:nvSpPr>
        <p:spPr>
          <a:xfrm>
            <a:off x="7435887" y="4681147"/>
            <a:ext cx="4533735" cy="523220"/>
          </a:xfrm>
          <a:prstGeom prst="rect">
            <a:avLst/>
          </a:prstGeom>
          <a:solidFill>
            <a:schemeClr val="accent2">
              <a:lumMod val="75000"/>
            </a:schemeClr>
          </a:solid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先驅原料一次性列管</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7435887" y="5337786"/>
            <a:ext cx="4533735" cy="523220"/>
          </a:xfrm>
          <a:prstGeom prst="rect">
            <a:avLst/>
          </a:prstGeom>
          <a:solidFill>
            <a:schemeClr val="accent2">
              <a:lumMod val="75000"/>
            </a:schemeClr>
          </a:solid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提升查緝獎勵</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7435887" y="5994425"/>
            <a:ext cx="4542331" cy="523220"/>
          </a:xfrm>
          <a:prstGeom prst="rect">
            <a:avLst/>
          </a:prstGeom>
          <a:solidFill>
            <a:schemeClr val="accent2">
              <a:lumMod val="75000"/>
            </a:schemeClr>
          </a:solid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列管約制涉毒高風險場所</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nvGrpSpPr>
          <p:cNvPr id="29" name="组合 54">
            <a:extLst>
              <a:ext uri="{FF2B5EF4-FFF2-40B4-BE49-F238E27FC236}">
                <a16:creationId xmlns:a16="http://schemas.microsoft.com/office/drawing/2014/main" id="{949B3479-3C5C-47B1-A4FD-CBA9A3E4E738}"/>
              </a:ext>
            </a:extLst>
          </p:cNvPr>
          <p:cNvGrpSpPr/>
          <p:nvPr/>
        </p:nvGrpSpPr>
        <p:grpSpPr>
          <a:xfrm>
            <a:off x="4542046" y="1754441"/>
            <a:ext cx="2652977" cy="1456235"/>
            <a:chOff x="5904292" y="2866876"/>
            <a:chExt cx="1342800" cy="1438369"/>
          </a:xfrm>
        </p:grpSpPr>
        <p:sp>
          <p:nvSpPr>
            <p:cNvPr id="37" name="矩形: 圆角 55">
              <a:extLst>
                <a:ext uri="{FF2B5EF4-FFF2-40B4-BE49-F238E27FC236}">
                  <a16:creationId xmlns:a16="http://schemas.microsoft.com/office/drawing/2014/main" id="{1162F674-BAD6-487E-8EFC-58D2CAD919CB}"/>
                </a:ext>
              </a:extLst>
            </p:cNvPr>
            <p:cNvSpPr/>
            <p:nvPr/>
          </p:nvSpPr>
          <p:spPr>
            <a:xfrm rot="21352550">
              <a:off x="5911957" y="4089992"/>
              <a:ext cx="1216778" cy="215253"/>
            </a:xfrm>
            <a:prstGeom prst="roundRect">
              <a:avLst/>
            </a:prstGeom>
            <a:gradFill>
              <a:gsLst>
                <a:gs pos="0">
                  <a:schemeClr val="tx1"/>
                </a:gs>
                <a:gs pos="100000">
                  <a:schemeClr val="tx1">
                    <a:alpha val="0"/>
                  </a:schemeClr>
                </a:gs>
              </a:gsLst>
              <a:lin ang="0" scaled="1"/>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56">
              <a:extLst>
                <a:ext uri="{FF2B5EF4-FFF2-40B4-BE49-F238E27FC236}">
                  <a16:creationId xmlns:a16="http://schemas.microsoft.com/office/drawing/2014/main" id="{DDB0B014-C8D5-460E-8022-06D9DE28ECAD}"/>
                </a:ext>
              </a:extLst>
            </p:cNvPr>
            <p:cNvPicPr>
              <a:picLocks noChangeAspect="1"/>
            </p:cNvPicPr>
            <p:nvPr/>
          </p:nvPicPr>
          <p:blipFill rotWithShape="1">
            <a:blip r:embed="rId4" cstate="print">
              <a:duotone>
                <a:prstClr val="black"/>
                <a:srgbClr val="FFF9B1">
                  <a:tint val="45000"/>
                  <a:satMod val="400000"/>
                </a:srgbClr>
              </a:duotone>
              <a:extLst>
                <a:ext uri="{28A0092B-C50C-407E-A947-70E740481C1C}">
                  <a14:useLocalDpi xmlns:a14="http://schemas.microsoft.com/office/drawing/2010/main" val="0"/>
                </a:ext>
              </a:extLst>
            </a:blip>
            <a:srcRect b="50000"/>
            <a:stretch/>
          </p:blipFill>
          <p:spPr>
            <a:xfrm>
              <a:off x="5904292" y="2866876"/>
              <a:ext cx="1342800" cy="1341938"/>
            </a:xfrm>
            <a:prstGeom prst="rect">
              <a:avLst/>
            </a:prstGeom>
          </p:spPr>
        </p:pic>
      </p:grpSp>
      <p:sp>
        <p:nvSpPr>
          <p:cNvPr id="3" name="矩形 2"/>
          <p:cNvSpPr/>
          <p:nvPr/>
        </p:nvSpPr>
        <p:spPr>
          <a:xfrm>
            <a:off x="4509619" y="1750346"/>
            <a:ext cx="2758203" cy="1361911"/>
          </a:xfrm>
          <a:prstGeom prst="rect">
            <a:avLst/>
          </a:prstGeom>
        </p:spPr>
        <p:txBody>
          <a:bodyPr wrap="square">
            <a:spAutoFit/>
          </a:bodyPr>
          <a:lstStyle/>
          <a:p>
            <a:pPr algn="ctr"/>
            <a:r>
              <a:rPr lang="en-US" altLang="zh-TW" sz="2000" b="1" dirty="0">
                <a:solidFill>
                  <a:srgbClr val="FF0000"/>
                </a:solidFill>
                <a:latin typeface="微軟正黑體" panose="020B0604030504040204" pitchFamily="34" charset="-120"/>
                <a:ea typeface="微軟正黑體" panose="020B0604030504040204" pitchFamily="34" charset="-120"/>
              </a:rPr>
              <a:t>PMMA</a:t>
            </a:r>
          </a:p>
          <a:p>
            <a:pPr algn="ctr">
              <a:lnSpc>
                <a:spcPts val="2500"/>
              </a:lnSpc>
            </a:pPr>
            <a:r>
              <a:rPr lang="zh-TW" altLang="en-US" sz="1600" b="1" dirty="0">
                <a:latin typeface="微軟正黑體" panose="020B0604030504040204" pitchFamily="34" charset="-120"/>
                <a:ea typeface="微軟正黑體" panose="020B0604030504040204" pitchFamily="34" charset="-120"/>
              </a:rPr>
              <a:t>毒性強為</a:t>
            </a:r>
            <a:r>
              <a:rPr lang="en-US" altLang="zh-TW" sz="1600" b="1" dirty="0">
                <a:latin typeface="微軟正黑體" panose="020B0604030504040204" pitchFamily="34" charset="-120"/>
                <a:ea typeface="微軟正黑體" panose="020B0604030504040204" pitchFamily="34" charset="-120"/>
              </a:rPr>
              <a:t>MDMA</a:t>
            </a:r>
            <a:r>
              <a:rPr lang="zh-TW" altLang="en-US" sz="1600" b="1" dirty="0">
                <a:latin typeface="微軟正黑體" panose="020B0604030504040204" pitchFamily="34" charset="-120"/>
                <a:ea typeface="微軟正黑體" panose="020B0604030504040204" pitchFamily="34" charset="-120"/>
              </a:rPr>
              <a:t>的</a:t>
            </a:r>
            <a:r>
              <a:rPr lang="en-US" altLang="zh-TW" sz="1600" b="1" dirty="0">
                <a:latin typeface="微軟正黑體" panose="020B0604030504040204" pitchFamily="34" charset="-120"/>
                <a:ea typeface="微軟正黑體" panose="020B0604030504040204" pitchFamily="34" charset="-120"/>
              </a:rPr>
              <a:t>3-4</a:t>
            </a:r>
            <a:r>
              <a:rPr lang="zh-TW" altLang="en-US" sz="1600" b="1" dirty="0">
                <a:latin typeface="微軟正黑體" panose="020B0604030504040204" pitchFamily="34" charset="-120"/>
                <a:ea typeface="微軟正黑體" panose="020B0604030504040204" pitchFamily="34" charset="-120"/>
              </a:rPr>
              <a:t>倍</a:t>
            </a:r>
            <a:endParaRPr lang="en-US" altLang="zh-TW" sz="1600" b="1" dirty="0">
              <a:latin typeface="微軟正黑體" panose="020B0604030504040204" pitchFamily="34" charset="-120"/>
              <a:ea typeface="微軟正黑體" panose="020B0604030504040204" pitchFamily="34" charset="-120"/>
            </a:endParaRPr>
          </a:p>
          <a:p>
            <a:pPr algn="ctr">
              <a:lnSpc>
                <a:spcPts val="2500"/>
              </a:lnSpc>
            </a:pPr>
            <a:r>
              <a:rPr lang="zh-TW" altLang="en-US" sz="1600" b="1" dirty="0">
                <a:latin typeface="微軟正黑體" panose="020B0604030504040204" pitchFamily="34" charset="-120"/>
                <a:ea typeface="微軟正黑體" panose="020B0604030504040204" pitchFamily="34" charset="-120"/>
              </a:rPr>
              <a:t>作用時間較</a:t>
            </a:r>
            <a:r>
              <a:rPr lang="en-US" altLang="zh-TW" sz="1600" b="1" dirty="0">
                <a:latin typeface="微軟正黑體" panose="020B0604030504040204" pitchFamily="34" charset="-120"/>
                <a:ea typeface="微軟正黑體" panose="020B0604030504040204" pitchFamily="34" charset="-120"/>
              </a:rPr>
              <a:t>MDMA</a:t>
            </a:r>
            <a:r>
              <a:rPr lang="zh-TW" altLang="en-US" sz="1600" b="1" dirty="0">
                <a:latin typeface="微軟正黑體" panose="020B0604030504040204" pitchFamily="34" charset="-120"/>
                <a:ea typeface="微軟正黑體" panose="020B0604030504040204" pitchFamily="34" charset="-120"/>
              </a:rPr>
              <a:t>慢</a:t>
            </a:r>
            <a:endParaRPr lang="en-US" altLang="zh-TW" sz="1600" b="1" dirty="0">
              <a:latin typeface="微軟正黑體" panose="020B0604030504040204" pitchFamily="34" charset="-120"/>
              <a:ea typeface="微軟正黑體" panose="020B0604030504040204" pitchFamily="34" charset="-120"/>
            </a:endParaRPr>
          </a:p>
          <a:p>
            <a:pPr algn="ctr">
              <a:lnSpc>
                <a:spcPts val="2500"/>
              </a:lnSpc>
            </a:pPr>
            <a:r>
              <a:rPr lang="zh-TW" altLang="en-US" sz="1600" b="1" dirty="0">
                <a:latin typeface="微軟正黑體" panose="020B0604030504040204" pitchFamily="34" charset="-120"/>
                <a:ea typeface="微軟正黑體" panose="020B0604030504040204" pitchFamily="34" charset="-120"/>
              </a:rPr>
              <a:t>常因多次服用而中毒死亡</a:t>
            </a:r>
          </a:p>
        </p:txBody>
      </p:sp>
      <p:pic>
        <p:nvPicPr>
          <p:cNvPr id="41" name="圖片 40"/>
          <p:cNvPicPr>
            <a:picLocks noChangeAspect="1"/>
          </p:cNvPicPr>
          <p:nvPr/>
        </p:nvPicPr>
        <p:blipFill>
          <a:blip r:embed="rId5"/>
          <a:stretch>
            <a:fillRect/>
          </a:stretch>
        </p:blipFill>
        <p:spPr>
          <a:xfrm>
            <a:off x="369768" y="4334257"/>
            <a:ext cx="3465126" cy="2364686"/>
          </a:xfrm>
          <a:prstGeom prst="rect">
            <a:avLst/>
          </a:prstGeom>
        </p:spPr>
      </p:pic>
      <p:pic>
        <p:nvPicPr>
          <p:cNvPr id="42" name="圖片 41"/>
          <p:cNvPicPr>
            <a:picLocks noChangeAspect="1"/>
          </p:cNvPicPr>
          <p:nvPr/>
        </p:nvPicPr>
        <p:blipFill>
          <a:blip r:embed="rId6"/>
          <a:stretch>
            <a:fillRect/>
          </a:stretch>
        </p:blipFill>
        <p:spPr>
          <a:xfrm>
            <a:off x="370359" y="1857240"/>
            <a:ext cx="3464535" cy="2372659"/>
          </a:xfrm>
          <a:prstGeom prst="rect">
            <a:avLst/>
          </a:prstGeom>
        </p:spPr>
      </p:pic>
      <p:pic>
        <p:nvPicPr>
          <p:cNvPr id="30" name="图片 1" descr="白板7"/>
          <p:cNvPicPr>
            <a:picLocks noGrp="1" noChangeAspect="1" noChangeArrowheads="1"/>
          </p:cNvPicPr>
          <p:nvPr/>
        </p:nvPicPr>
        <p:blipFill>
          <a:blip r:embed="rId7">
            <a:extLst>
              <a:ext uri="{BEBA8EAE-BF5A-486C-A8C5-ECC9F3942E4B}">
                <a14:imgProps xmlns:a14="http://schemas.microsoft.com/office/drawing/2010/main">
                  <a14:imgLayer r:embed="rId8">
                    <a14:imgEffect>
                      <a14:backgroundRemoval t="9961" b="89844" l="586" r="100000"/>
                    </a14:imgEffect>
                  </a14:imgLayer>
                </a14:imgProps>
              </a:ext>
              <a:ext uri="{28A0092B-C50C-407E-A947-70E740481C1C}">
                <a14:useLocalDpi xmlns:a14="http://schemas.microsoft.com/office/drawing/2010/main" val="0"/>
              </a:ext>
            </a:extLst>
          </a:blip>
          <a:srcRect/>
          <a:stretch>
            <a:fillRect/>
          </a:stretch>
        </p:blipFill>
        <p:spPr bwMode="auto">
          <a:xfrm>
            <a:off x="3863280" y="3358623"/>
            <a:ext cx="3604381" cy="395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82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圖片 188"/>
          <p:cNvPicPr>
            <a:picLocks noChangeAspect="1"/>
          </p:cNvPicPr>
          <p:nvPr/>
        </p:nvPicPr>
        <p:blipFill>
          <a:blip r:embed="rId3"/>
          <a:stretch>
            <a:fillRect/>
          </a:stretch>
        </p:blipFill>
        <p:spPr>
          <a:xfrm>
            <a:off x="8623946" y="1595486"/>
            <a:ext cx="3126783" cy="1297087"/>
          </a:xfrm>
          <a:prstGeom prst="rect">
            <a:avLst/>
          </a:prstGeom>
        </p:spPr>
      </p:pic>
      <p:grpSp>
        <p:nvGrpSpPr>
          <p:cNvPr id="2" name="组合 28"/>
          <p:cNvGrpSpPr/>
          <p:nvPr/>
        </p:nvGrpSpPr>
        <p:grpSpPr>
          <a:xfrm>
            <a:off x="98269" y="210265"/>
            <a:ext cx="12200709" cy="950520"/>
            <a:chOff x="441025" y="218860"/>
            <a:chExt cx="11266674" cy="1310048"/>
          </a:xfrm>
        </p:grpSpPr>
        <p:sp>
          <p:nvSpPr>
            <p:cNvPr id="3" name="文本框 39"/>
            <p:cNvSpPr txBox="1"/>
            <p:nvPr/>
          </p:nvSpPr>
          <p:spPr>
            <a:xfrm>
              <a:off x="526171" y="298754"/>
              <a:ext cx="11181528" cy="1230154"/>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TW" altLang="en-US" dirty="0"/>
                <a:t>驗毒：第二期重點工作</a:t>
              </a:r>
              <a:endParaRPr lang="en-US" altLang="zh-TW" dirty="0"/>
            </a:p>
            <a:p>
              <a:r>
                <a:rPr lang="zh-TW" altLang="en-US" sz="2400" dirty="0">
                  <a:solidFill>
                    <a:srgbClr val="00B050"/>
                  </a:solidFill>
                </a:rPr>
                <a:t>邊境查驗</a:t>
              </a:r>
              <a:r>
                <a:rPr lang="zh-TW" altLang="en-US" sz="2400" dirty="0"/>
                <a:t>防</a:t>
              </a:r>
              <a:r>
                <a:rPr lang="zh-TW" altLang="en-US" sz="2400" dirty="0">
                  <a:solidFill>
                    <a:srgbClr val="00B050"/>
                  </a:solidFill>
                </a:rPr>
                <a:t>非法</a:t>
              </a:r>
              <a:r>
                <a:rPr lang="zh-TW" altLang="en-US" sz="2400" dirty="0"/>
                <a:t>，</a:t>
              </a:r>
              <a:r>
                <a:rPr lang="zh-TW" altLang="en-US" sz="2400" dirty="0">
                  <a:solidFill>
                    <a:srgbClr val="00B050"/>
                  </a:solidFill>
                </a:rPr>
                <a:t>新興毒品檢驗</a:t>
              </a:r>
              <a:r>
                <a:rPr lang="zh-TW" altLang="en-US" sz="2400" dirty="0"/>
                <a:t>要</a:t>
              </a:r>
              <a:r>
                <a:rPr lang="zh-TW" altLang="en-US" sz="2400" dirty="0">
                  <a:solidFill>
                    <a:srgbClr val="00B050"/>
                  </a:solidFill>
                </a:rPr>
                <a:t>充足</a:t>
              </a:r>
            </a:p>
          </p:txBody>
        </p:sp>
        <p:sp>
          <p:nvSpPr>
            <p:cNvPr id="4" name="任意多边形 38"/>
            <p:cNvSpPr/>
            <p:nvPr/>
          </p:nvSpPr>
          <p:spPr>
            <a:xfrm>
              <a:off x="441025" y="218860"/>
              <a:ext cx="384775" cy="1014413"/>
            </a:xfrm>
            <a:custGeom>
              <a:avLst/>
              <a:gdLst>
                <a:gd name="connsiteX0" fmla="*/ 0 w 384775"/>
                <a:gd name="connsiteY0" fmla="*/ 0 h 1014413"/>
                <a:gd name="connsiteX1" fmla="*/ 384775 w 384775"/>
                <a:gd name="connsiteY1" fmla="*/ 0 h 1014413"/>
                <a:gd name="connsiteX2" fmla="*/ 384775 w 384775"/>
                <a:gd name="connsiteY2" fmla="*/ 168608 h 1014413"/>
                <a:gd name="connsiteX3" fmla="*/ 336678 w 384775"/>
                <a:gd name="connsiteY3" fmla="*/ 168608 h 1014413"/>
                <a:gd name="connsiteX4" fmla="*/ 336678 w 384775"/>
                <a:gd name="connsiteY4" fmla="*/ 48097 h 1014413"/>
                <a:gd name="connsiteX5" fmla="*/ 48097 w 384775"/>
                <a:gd name="connsiteY5" fmla="*/ 48097 h 1014413"/>
                <a:gd name="connsiteX6" fmla="*/ 48097 w 384775"/>
                <a:gd name="connsiteY6" fmla="*/ 966316 h 1014413"/>
                <a:gd name="connsiteX7" fmla="*/ 336678 w 384775"/>
                <a:gd name="connsiteY7" fmla="*/ 966316 h 1014413"/>
                <a:gd name="connsiteX8" fmla="*/ 336678 w 384775"/>
                <a:gd name="connsiteY8" fmla="*/ 845804 h 1014413"/>
                <a:gd name="connsiteX9" fmla="*/ 384775 w 384775"/>
                <a:gd name="connsiteY9" fmla="*/ 845804 h 1014413"/>
                <a:gd name="connsiteX10" fmla="*/ 384775 w 384775"/>
                <a:gd name="connsiteY10" fmla="*/ 1014413 h 1014413"/>
                <a:gd name="connsiteX11" fmla="*/ 0 w 384775"/>
                <a:gd name="connsiteY11" fmla="*/ 1014413 h 10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775" h="1014413">
                  <a:moveTo>
                    <a:pt x="0" y="0"/>
                  </a:moveTo>
                  <a:lnTo>
                    <a:pt x="384775" y="0"/>
                  </a:lnTo>
                  <a:lnTo>
                    <a:pt x="384775" y="168608"/>
                  </a:lnTo>
                  <a:lnTo>
                    <a:pt x="336678" y="168608"/>
                  </a:lnTo>
                  <a:lnTo>
                    <a:pt x="336678" y="48097"/>
                  </a:lnTo>
                  <a:lnTo>
                    <a:pt x="48097" y="48097"/>
                  </a:lnTo>
                  <a:lnTo>
                    <a:pt x="48097" y="966316"/>
                  </a:lnTo>
                  <a:lnTo>
                    <a:pt x="336678" y="966316"/>
                  </a:lnTo>
                  <a:lnTo>
                    <a:pt x="336678" y="845804"/>
                  </a:lnTo>
                  <a:lnTo>
                    <a:pt x="384775" y="845804"/>
                  </a:lnTo>
                  <a:lnTo>
                    <a:pt x="384775" y="1014413"/>
                  </a:lnTo>
                  <a:lnTo>
                    <a:pt x="0" y="10144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94" name="文本框 44"/>
          <p:cNvSpPr txBox="1"/>
          <p:nvPr/>
        </p:nvSpPr>
        <p:spPr>
          <a:xfrm>
            <a:off x="6593896" y="3728874"/>
            <a:ext cx="1961391" cy="707886"/>
          </a:xfrm>
          <a:prstGeom prst="rect">
            <a:avLst/>
          </a:prstGeom>
          <a:noFill/>
        </p:spPr>
        <p:txBody>
          <a:bodyPr wrap="square" rtlCol="0">
            <a:spAutoFit/>
          </a:bodyPr>
          <a:lstStyle/>
          <a:p>
            <a:pPr algn="ctr"/>
            <a:r>
              <a:rPr lang="zh-TW" altLang="en-US" sz="2000" b="1" dirty="0">
                <a:solidFill>
                  <a:srgbClr val="0099CC"/>
                </a:solidFill>
                <a:latin typeface="微軟正黑體" panose="020B0604030504040204" pitchFamily="34" charset="-120"/>
                <a:ea typeface="微軟正黑體" panose="020B0604030504040204" pitchFamily="34" charset="-120"/>
              </a:rPr>
              <a:t>建置新興毒品</a:t>
            </a:r>
            <a:endParaRPr lang="en-US" altLang="zh-TW" sz="2000" b="1" dirty="0">
              <a:solidFill>
                <a:srgbClr val="0099CC"/>
              </a:solidFill>
              <a:latin typeface="微軟正黑體" panose="020B0604030504040204" pitchFamily="34" charset="-120"/>
              <a:ea typeface="微軟正黑體" panose="020B0604030504040204" pitchFamily="34" charset="-120"/>
            </a:endParaRPr>
          </a:p>
          <a:p>
            <a:pPr algn="ctr"/>
            <a:r>
              <a:rPr lang="zh-TW" altLang="en-US" sz="2000" b="1" dirty="0">
                <a:solidFill>
                  <a:srgbClr val="0099CC"/>
                </a:solidFill>
                <a:latin typeface="微軟正黑體" panose="020B0604030504040204" pitchFamily="34" charset="-120"/>
                <a:ea typeface="微軟正黑體" panose="020B0604030504040204" pitchFamily="34" charset="-120"/>
              </a:rPr>
              <a:t>質譜圖庫資訊</a:t>
            </a:r>
          </a:p>
        </p:txBody>
      </p:sp>
      <p:sp>
        <p:nvSpPr>
          <p:cNvPr id="39" name="矩形 38"/>
          <p:cNvSpPr/>
          <p:nvPr/>
        </p:nvSpPr>
        <p:spPr>
          <a:xfrm>
            <a:off x="6602432" y="5579304"/>
            <a:ext cx="1916730" cy="707886"/>
          </a:xfrm>
          <a:prstGeom prst="rect">
            <a:avLst/>
          </a:prstGeom>
        </p:spPr>
        <p:txBody>
          <a:bodyPr wrap="square">
            <a:spAutoFit/>
          </a:bodyPr>
          <a:lstStyle/>
          <a:p>
            <a:pPr algn="ctr"/>
            <a:r>
              <a:rPr lang="zh-TW" altLang="en-US" sz="2000" b="1" dirty="0">
                <a:solidFill>
                  <a:srgbClr val="0099CC"/>
                </a:solidFill>
                <a:latin typeface="微軟正黑體" panose="020B0604030504040204" pitchFamily="34" charset="-120"/>
                <a:ea typeface="微軟正黑體" panose="020B0604030504040204" pitchFamily="34" charset="-120"/>
              </a:rPr>
              <a:t>提升全國尿液</a:t>
            </a:r>
          </a:p>
          <a:p>
            <a:pPr algn="ctr"/>
            <a:r>
              <a:rPr lang="zh-TW" altLang="en-US" sz="2000" b="1" dirty="0">
                <a:solidFill>
                  <a:srgbClr val="0099CC"/>
                </a:solidFill>
                <a:latin typeface="微軟正黑體" panose="020B0604030504040204" pitchFamily="34" charset="-120"/>
                <a:ea typeface="微軟正黑體" panose="020B0604030504040204" pitchFamily="34" charset="-120"/>
              </a:rPr>
              <a:t>廣篩檢驗量能</a:t>
            </a:r>
          </a:p>
        </p:txBody>
      </p:sp>
      <p:sp>
        <p:nvSpPr>
          <p:cNvPr id="41" name="矩形 40"/>
          <p:cNvSpPr/>
          <p:nvPr/>
        </p:nvSpPr>
        <p:spPr>
          <a:xfrm>
            <a:off x="6700905" y="4664924"/>
            <a:ext cx="1747371" cy="707886"/>
          </a:xfrm>
          <a:prstGeom prst="rect">
            <a:avLst/>
          </a:prstGeom>
        </p:spPr>
        <p:txBody>
          <a:bodyPr wrap="square">
            <a:spAutoFit/>
          </a:bodyPr>
          <a:lstStyle/>
          <a:p>
            <a:pPr algn="ctr"/>
            <a:r>
              <a:rPr lang="zh-TW" altLang="en-US" sz="2000" b="1" dirty="0">
                <a:solidFill>
                  <a:srgbClr val="0099CC"/>
                </a:solidFill>
                <a:latin typeface="微軟正黑體" panose="020B0604030504040204" pitchFamily="34" charset="-120"/>
                <a:ea typeface="微軟正黑體" panose="020B0604030504040204" pitchFamily="34" charset="-120"/>
              </a:rPr>
              <a:t>強化民間機構</a:t>
            </a:r>
            <a:endParaRPr lang="en-US" altLang="zh-TW" sz="2000" b="1" dirty="0">
              <a:solidFill>
                <a:srgbClr val="0099CC"/>
              </a:solidFill>
              <a:latin typeface="微軟正黑體" panose="020B0604030504040204" pitchFamily="34" charset="-120"/>
              <a:ea typeface="微軟正黑體" panose="020B0604030504040204" pitchFamily="34" charset="-120"/>
            </a:endParaRPr>
          </a:p>
          <a:p>
            <a:pPr algn="ctr"/>
            <a:r>
              <a:rPr lang="zh-TW" altLang="en-US" sz="2000" b="1" dirty="0">
                <a:solidFill>
                  <a:srgbClr val="0099CC"/>
                </a:solidFill>
                <a:latin typeface="微軟正黑體" panose="020B0604030504040204" pitchFamily="34" charset="-120"/>
                <a:ea typeface="微軟正黑體" panose="020B0604030504040204" pitchFamily="34" charset="-120"/>
              </a:rPr>
              <a:t>尿液檢驗能力</a:t>
            </a:r>
          </a:p>
        </p:txBody>
      </p:sp>
      <p:sp>
        <p:nvSpPr>
          <p:cNvPr id="44" name="矩形 43"/>
          <p:cNvSpPr/>
          <p:nvPr/>
        </p:nvSpPr>
        <p:spPr>
          <a:xfrm>
            <a:off x="6655897" y="2002565"/>
            <a:ext cx="1724771" cy="707886"/>
          </a:xfrm>
          <a:prstGeom prst="rect">
            <a:avLst/>
          </a:prstGeom>
        </p:spPr>
        <p:txBody>
          <a:bodyPr wrap="square">
            <a:spAutoFit/>
          </a:bodyPr>
          <a:lstStyle/>
          <a:p>
            <a:pPr algn="ctr"/>
            <a:r>
              <a:rPr lang="zh-TW" altLang="en-US" sz="2000" b="1" dirty="0">
                <a:solidFill>
                  <a:srgbClr val="0099CC"/>
                </a:solidFill>
                <a:latin typeface="微軟正黑體" panose="020B0604030504040204" pitchFamily="34" charset="-120"/>
                <a:ea typeface="微軟正黑體" panose="020B0604030504040204" pitchFamily="34" charset="-120"/>
              </a:rPr>
              <a:t>毒品情資互通</a:t>
            </a:r>
            <a:endParaRPr lang="en-US" altLang="zh-TW" sz="2000" b="1" dirty="0">
              <a:solidFill>
                <a:srgbClr val="0099CC"/>
              </a:solidFill>
              <a:latin typeface="微軟正黑體" panose="020B0604030504040204" pitchFamily="34" charset="-120"/>
              <a:ea typeface="微軟正黑體" panose="020B0604030504040204" pitchFamily="34" charset="-120"/>
            </a:endParaRPr>
          </a:p>
          <a:p>
            <a:pPr algn="ctr"/>
            <a:r>
              <a:rPr lang="zh-TW" altLang="en-US" sz="2000" b="1" dirty="0">
                <a:solidFill>
                  <a:srgbClr val="0099CC"/>
                </a:solidFill>
                <a:latin typeface="微軟正黑體" panose="020B0604030504040204" pitchFamily="34" charset="-120"/>
                <a:ea typeface="微軟正黑體" panose="020B0604030504040204" pitchFamily="34" charset="-120"/>
              </a:rPr>
              <a:t>關務風險管制</a:t>
            </a:r>
          </a:p>
        </p:txBody>
      </p:sp>
      <p:sp>
        <p:nvSpPr>
          <p:cNvPr id="43" name="矩形 42"/>
          <p:cNvSpPr/>
          <p:nvPr/>
        </p:nvSpPr>
        <p:spPr>
          <a:xfrm>
            <a:off x="6521885" y="2804169"/>
            <a:ext cx="2030972" cy="707886"/>
          </a:xfrm>
          <a:prstGeom prst="rect">
            <a:avLst/>
          </a:prstGeom>
        </p:spPr>
        <p:txBody>
          <a:bodyPr wrap="square">
            <a:spAutoFit/>
          </a:bodyPr>
          <a:lstStyle/>
          <a:p>
            <a:pPr algn="ctr"/>
            <a:r>
              <a:rPr lang="zh-TW" altLang="en-US" sz="2000" b="1" dirty="0">
                <a:solidFill>
                  <a:srgbClr val="0099CC"/>
                </a:solidFill>
                <a:latin typeface="微軟正黑體" panose="020B0604030504040204" pitchFamily="34" charset="-120"/>
                <a:ea typeface="微軟正黑體" panose="020B0604030504040204" pitchFamily="34" charset="-120"/>
              </a:rPr>
              <a:t>擴增拉曼光譜</a:t>
            </a:r>
          </a:p>
          <a:p>
            <a:pPr algn="ctr"/>
            <a:r>
              <a:rPr lang="zh-TW" altLang="en-US" sz="2000" b="1" dirty="0">
                <a:solidFill>
                  <a:srgbClr val="0099CC"/>
                </a:solidFill>
                <a:latin typeface="微軟正黑體" panose="020B0604030504040204" pitchFamily="34" charset="-120"/>
                <a:ea typeface="微軟正黑體" panose="020B0604030504040204" pitchFamily="34" charset="-120"/>
              </a:rPr>
              <a:t>強化邊境快篩</a:t>
            </a:r>
          </a:p>
        </p:txBody>
      </p:sp>
      <p:grpSp>
        <p:nvGrpSpPr>
          <p:cNvPr id="173" name="群組 172"/>
          <p:cNvGrpSpPr/>
          <p:nvPr/>
        </p:nvGrpSpPr>
        <p:grpSpPr>
          <a:xfrm>
            <a:off x="6640660" y="1106255"/>
            <a:ext cx="1687913" cy="579400"/>
            <a:chOff x="4172802" y="1344689"/>
            <a:chExt cx="1506991" cy="579400"/>
          </a:xfrm>
        </p:grpSpPr>
        <p:sp>
          <p:nvSpPr>
            <p:cNvPr id="178" name="五邊形 177"/>
            <p:cNvSpPr/>
            <p:nvPr/>
          </p:nvSpPr>
          <p:spPr>
            <a:xfrm rot="5400000">
              <a:off x="4567301" y="950190"/>
              <a:ext cx="579400" cy="1368397"/>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9" name="文字方塊 178"/>
            <p:cNvSpPr txBox="1"/>
            <p:nvPr/>
          </p:nvSpPr>
          <p:spPr>
            <a:xfrm>
              <a:off x="4251197" y="1399479"/>
              <a:ext cx="1428596" cy="369332"/>
            </a:xfrm>
            <a:prstGeom prst="rect">
              <a:avLst/>
            </a:prstGeom>
            <a:noFill/>
          </p:spPr>
          <p:txBody>
            <a:bodyPr wrap="none" rtlCol="0">
              <a:spAutoFit/>
            </a:bodyPr>
            <a:lstStyle/>
            <a:p>
              <a:r>
                <a:rPr lang="en-US" altLang="zh-TW" b="1" dirty="0">
                  <a:solidFill>
                    <a:schemeClr val="bg1"/>
                  </a:solidFill>
                </a:rPr>
                <a:t>2.0</a:t>
              </a:r>
              <a:r>
                <a:rPr lang="zh-TW" altLang="en-US" b="1" dirty="0">
                  <a:solidFill>
                    <a:schemeClr val="bg1"/>
                  </a:solidFill>
                </a:rPr>
                <a:t>重點策略</a:t>
              </a:r>
            </a:p>
          </p:txBody>
        </p:sp>
      </p:grpSp>
      <p:sp>
        <p:nvSpPr>
          <p:cNvPr id="139" name="Shape 2041">
            <a:extLst>
              <a:ext uri="{FF2B5EF4-FFF2-40B4-BE49-F238E27FC236}">
                <a16:creationId xmlns:a16="http://schemas.microsoft.com/office/drawing/2014/main" id="{8BC2A7F9-2979-4640-8535-BE87312C9709}"/>
              </a:ext>
            </a:extLst>
          </p:cNvPr>
          <p:cNvSpPr/>
          <p:nvPr/>
        </p:nvSpPr>
        <p:spPr>
          <a:xfrm>
            <a:off x="9047897" y="6075596"/>
            <a:ext cx="942227" cy="32244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grpSp>
        <p:nvGrpSpPr>
          <p:cNvPr id="140" name="群組 139"/>
          <p:cNvGrpSpPr/>
          <p:nvPr/>
        </p:nvGrpSpPr>
        <p:grpSpPr>
          <a:xfrm>
            <a:off x="8984871" y="5509879"/>
            <a:ext cx="2432960" cy="911020"/>
            <a:chOff x="10013795" y="4123322"/>
            <a:chExt cx="2450868" cy="911020"/>
          </a:xfrm>
        </p:grpSpPr>
        <p:sp>
          <p:nvSpPr>
            <p:cNvPr id="141" name="Shape 2041">
              <a:extLst>
                <a:ext uri="{FF2B5EF4-FFF2-40B4-BE49-F238E27FC236}">
                  <a16:creationId xmlns:a16="http://schemas.microsoft.com/office/drawing/2014/main" id="{8BC2A7F9-2979-4640-8535-BE87312C9709}"/>
                </a:ext>
              </a:extLst>
            </p:cNvPr>
            <p:cNvSpPr/>
            <p:nvPr/>
          </p:nvSpPr>
          <p:spPr>
            <a:xfrm>
              <a:off x="11288973" y="4123322"/>
              <a:ext cx="1048265" cy="88191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142" name="矩形 141"/>
            <p:cNvSpPr/>
            <p:nvPr/>
          </p:nvSpPr>
          <p:spPr>
            <a:xfrm>
              <a:off x="11161547" y="4377413"/>
              <a:ext cx="1303116" cy="338554"/>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111,000</a:t>
              </a:r>
              <a:r>
                <a:rPr lang="zh-TW" altLang="en-US" sz="1600" b="1" kern="0" dirty="0">
                  <a:solidFill>
                    <a:schemeClr val="bg1"/>
                  </a:solidFill>
                  <a:latin typeface="Arial Black" panose="020B0A04020102020204" pitchFamily="34" charset="0"/>
                  <a:ea typeface="微软雅黑" panose="020B0503020204020204" pitchFamily="34" charset="-122"/>
                  <a:cs typeface="+mn-ea"/>
                  <a:sym typeface="+mn-lt"/>
                </a:rPr>
                <a:t>件</a:t>
              </a:r>
              <a:endParaRPr lang="en-US" altLang="zh-TW" sz="1600" b="1" kern="0" dirty="0">
                <a:solidFill>
                  <a:schemeClr val="bg1"/>
                </a:solidFill>
                <a:latin typeface="Arial Black" panose="020B0A04020102020204" pitchFamily="34" charset="0"/>
                <a:ea typeface="微软雅黑" panose="020B0503020204020204" pitchFamily="34" charset="-122"/>
                <a:cs typeface="+mn-ea"/>
                <a:sym typeface="+mn-lt"/>
              </a:endParaRPr>
            </a:p>
          </p:txBody>
        </p:sp>
        <p:cxnSp>
          <p:nvCxnSpPr>
            <p:cNvPr id="143" name="直線接點 142"/>
            <p:cNvCxnSpPr/>
            <p:nvPr/>
          </p:nvCxnSpPr>
          <p:spPr>
            <a:xfrm flipV="1">
              <a:off x="10013795" y="5030416"/>
              <a:ext cx="2374540" cy="3926"/>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sp>
        <p:nvSpPr>
          <p:cNvPr id="144" name="矩形 143"/>
          <p:cNvSpPr/>
          <p:nvPr/>
        </p:nvSpPr>
        <p:spPr>
          <a:xfrm>
            <a:off x="9005403" y="6144002"/>
            <a:ext cx="1027213" cy="215636"/>
          </a:xfrm>
          <a:prstGeom prst="rect">
            <a:avLst/>
          </a:prstGeom>
        </p:spPr>
        <p:txBody>
          <a:bodyPr wrap="square">
            <a:spAutoFit/>
          </a:bodyPr>
          <a:lstStyle/>
          <a:p>
            <a:pPr lvl="0" algn="ctr" defTabSz="609570">
              <a:lnSpc>
                <a:spcPts val="800"/>
              </a:lnSpc>
              <a:spcBef>
                <a:spcPts val="400"/>
              </a:spcBef>
              <a:defRPr>
                <a:solidFill>
                  <a:srgbClr val="000000"/>
                </a:solidFill>
                <a:uFillTx/>
              </a:defRPr>
            </a:pPr>
            <a:r>
              <a:rPr lang="en-US" altLang="zh-TW" sz="1400" b="1" kern="0" dirty="0">
                <a:solidFill>
                  <a:schemeClr val="bg1"/>
                </a:solidFill>
                <a:latin typeface="Arial Black" panose="020B0A04020102020204" pitchFamily="34" charset="0"/>
                <a:ea typeface="微软雅黑" panose="020B0503020204020204" pitchFamily="34" charset="-122"/>
                <a:cs typeface="+mn-ea"/>
                <a:sym typeface="+mn-lt"/>
              </a:rPr>
              <a:t>36,000</a:t>
            </a:r>
            <a:r>
              <a:rPr lang="zh-TW" altLang="en-US" sz="1400" b="1" kern="0" dirty="0">
                <a:solidFill>
                  <a:schemeClr val="bg1"/>
                </a:solidFill>
                <a:latin typeface="Arial Black" panose="020B0A04020102020204" pitchFamily="34" charset="0"/>
                <a:ea typeface="微软雅黑" panose="020B0503020204020204" pitchFamily="34" charset="-122"/>
                <a:cs typeface="+mn-ea"/>
                <a:sym typeface="+mn-lt"/>
              </a:rPr>
              <a:t>件</a:t>
            </a:r>
            <a:endParaRPr lang="en-US" altLang="zh-TW" sz="1400" b="1" kern="0" dirty="0">
              <a:solidFill>
                <a:schemeClr val="bg1"/>
              </a:solidFill>
              <a:latin typeface="Arial Black" panose="020B0A04020102020204" pitchFamily="34" charset="0"/>
              <a:ea typeface="微软雅黑" panose="020B0503020204020204" pitchFamily="34" charset="-122"/>
              <a:cs typeface="+mn-ea"/>
              <a:sym typeface="+mn-lt"/>
            </a:endParaRPr>
          </a:p>
        </p:txBody>
      </p:sp>
      <p:sp>
        <p:nvSpPr>
          <p:cNvPr id="77" name="Freeform 512"/>
          <p:cNvSpPr/>
          <p:nvPr/>
        </p:nvSpPr>
        <p:spPr bwMode="auto">
          <a:xfrm>
            <a:off x="561521" y="5008021"/>
            <a:ext cx="68001"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sz="240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8" name="TextBox 133"/>
          <p:cNvSpPr txBox="1"/>
          <p:nvPr/>
        </p:nvSpPr>
        <p:spPr>
          <a:xfrm>
            <a:off x="513640" y="4692176"/>
            <a:ext cx="2872981" cy="830997"/>
          </a:xfrm>
          <a:prstGeom prst="rect">
            <a:avLst/>
          </a:prstGeom>
          <a:noFill/>
        </p:spPr>
        <p:txBody>
          <a:bodyPr wrap="square" rtlCol="0">
            <a:spAutoFit/>
          </a:bodyPr>
          <a:lstStyle/>
          <a:p>
            <a:pPr algn="ctr"/>
            <a:r>
              <a:rPr lang="zh-TW" altLang="en-US" sz="2400" b="1" dirty="0">
                <a:solidFill>
                  <a:prstClr val="black"/>
                </a:solidFill>
                <a:latin typeface="微軟正黑體" panose="020B0604030504040204" pitchFamily="34" charset="-120"/>
                <a:ea typeface="微軟正黑體" panose="020B0604030504040204" pitchFamily="34" charset="-120"/>
              </a:rPr>
              <a:t>新興毒品逐年增</a:t>
            </a:r>
            <a:endParaRPr lang="en-US" altLang="zh-TW" sz="2400" b="1" dirty="0">
              <a:solidFill>
                <a:prstClr val="black"/>
              </a:solidFill>
              <a:latin typeface="微軟正黑體" panose="020B0604030504040204" pitchFamily="34" charset="-120"/>
              <a:ea typeface="微軟正黑體" panose="020B0604030504040204" pitchFamily="34" charset="-120"/>
            </a:endParaRPr>
          </a:p>
          <a:p>
            <a:pPr algn="ctr"/>
            <a:r>
              <a:rPr lang="zh-TW" altLang="en-US" sz="2400" b="1" dirty="0">
                <a:solidFill>
                  <a:prstClr val="black"/>
                </a:solidFill>
                <a:latin typeface="微軟正黑體" panose="020B0604030504040204" pitchFamily="34" charset="-120"/>
                <a:ea typeface="微軟正黑體" panose="020B0604030504040204" pitchFamily="34" charset="-120"/>
              </a:rPr>
              <a:t>檢驗量能仍未足</a:t>
            </a:r>
          </a:p>
        </p:txBody>
      </p:sp>
      <p:sp>
        <p:nvSpPr>
          <p:cNvPr id="79" name="TextBox 133"/>
          <p:cNvSpPr txBox="1"/>
          <p:nvPr/>
        </p:nvSpPr>
        <p:spPr>
          <a:xfrm>
            <a:off x="325597" y="2539995"/>
            <a:ext cx="3268562" cy="830997"/>
          </a:xfrm>
          <a:prstGeom prst="rect">
            <a:avLst/>
          </a:prstGeom>
          <a:noFill/>
        </p:spPr>
        <p:txBody>
          <a:bodyPr wrap="square" rtlCol="0">
            <a:spAutoFit/>
          </a:bodyPr>
          <a:lstStyle/>
          <a:p>
            <a:pPr algn="ctr"/>
            <a:r>
              <a:rPr lang="zh-TW" altLang="en-US" sz="2400" b="1" dirty="0">
                <a:latin typeface="微軟正黑體" panose="020B0604030504040204" pitchFamily="34" charset="-120"/>
                <a:ea typeface="微軟正黑體" panose="020B0604030504040204" pitchFamily="34" charset="-120"/>
              </a:rPr>
              <a:t>製毒原料假冒進口</a:t>
            </a:r>
            <a:endParaRPr lang="en-US" altLang="zh-TW" sz="2400" b="1" dirty="0">
              <a:latin typeface="微軟正黑體" panose="020B0604030504040204" pitchFamily="34" charset="-120"/>
              <a:ea typeface="微軟正黑體" panose="020B0604030504040204" pitchFamily="34" charset="-120"/>
            </a:endParaRPr>
          </a:p>
          <a:p>
            <a:pPr algn="ctr"/>
            <a:r>
              <a:rPr lang="en-US" altLang="zh-TW" sz="2400" b="1" dirty="0">
                <a:latin typeface="微軟正黑體" panose="020B0604030504040204" pitchFamily="34" charset="-120"/>
                <a:ea typeface="微軟正黑體" panose="020B0604030504040204" pitchFamily="34" charset="-120"/>
              </a:rPr>
              <a:t>&amp;</a:t>
            </a:r>
            <a:r>
              <a:rPr lang="zh-TW" altLang="en-US" sz="2400" b="1" dirty="0">
                <a:latin typeface="微軟正黑體" panose="020B0604030504040204" pitchFamily="34" charset="-120"/>
                <a:ea typeface="微軟正黑體" panose="020B0604030504040204" pitchFamily="34" charset="-120"/>
              </a:rPr>
              <a:t>非法使用</a:t>
            </a:r>
          </a:p>
        </p:txBody>
      </p:sp>
      <p:sp>
        <p:nvSpPr>
          <p:cNvPr id="80" name="Freeform 512"/>
          <p:cNvSpPr/>
          <p:nvPr/>
        </p:nvSpPr>
        <p:spPr bwMode="auto">
          <a:xfrm>
            <a:off x="495874" y="2769722"/>
            <a:ext cx="6564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40" tIns="45720" rIns="91440" bIns="45720" numCol="1" anchor="t" anchorCtr="0" compatLnSpc="1"/>
          <a:lstStyle/>
          <a:p>
            <a:endParaRPr lang="zh-CN" altLang="en-US" sz="2400" b="1">
              <a:latin typeface="微軟正黑體" panose="020B0604030504040204" pitchFamily="34" charset="-120"/>
              <a:ea typeface="微軟正黑體" panose="020B0604030504040204" pitchFamily="34" charset="-120"/>
            </a:endParaRPr>
          </a:p>
        </p:txBody>
      </p:sp>
      <p:grpSp>
        <p:nvGrpSpPr>
          <p:cNvPr id="177" name="群組 176"/>
          <p:cNvGrpSpPr/>
          <p:nvPr/>
        </p:nvGrpSpPr>
        <p:grpSpPr>
          <a:xfrm>
            <a:off x="1449277" y="1101853"/>
            <a:ext cx="1368397" cy="579400"/>
            <a:chOff x="2166321" y="1549468"/>
            <a:chExt cx="1368397" cy="579400"/>
          </a:xfrm>
        </p:grpSpPr>
        <p:sp>
          <p:nvSpPr>
            <p:cNvPr id="183" name="五邊形 182"/>
            <p:cNvSpPr/>
            <p:nvPr/>
          </p:nvSpPr>
          <p:spPr>
            <a:xfrm rot="5400000">
              <a:off x="2560820" y="1154969"/>
              <a:ext cx="579400" cy="1368397"/>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4" name="文字方塊 183"/>
            <p:cNvSpPr txBox="1"/>
            <p:nvPr/>
          </p:nvSpPr>
          <p:spPr>
            <a:xfrm>
              <a:off x="2281016" y="1604258"/>
              <a:ext cx="1213269" cy="369332"/>
            </a:xfrm>
            <a:prstGeom prst="rect">
              <a:avLst/>
            </a:prstGeom>
            <a:noFill/>
          </p:spPr>
          <p:txBody>
            <a:bodyPr wrap="square" rtlCol="0">
              <a:spAutoFit/>
            </a:bodyPr>
            <a:lstStyle/>
            <a:p>
              <a:pPr algn="ctr"/>
              <a:r>
                <a:rPr lang="zh-TW" altLang="en-US" b="1" dirty="0">
                  <a:solidFill>
                    <a:schemeClr val="bg1"/>
                  </a:solidFill>
                </a:rPr>
                <a:t>問題分析</a:t>
              </a:r>
            </a:p>
          </p:txBody>
        </p:sp>
      </p:grpSp>
      <p:sp>
        <p:nvSpPr>
          <p:cNvPr id="228" name="Freeform 5"/>
          <p:cNvSpPr>
            <a:spLocks noChangeAspect="1" noEditPoints="1"/>
          </p:cNvSpPr>
          <p:nvPr/>
        </p:nvSpPr>
        <p:spPr bwMode="auto">
          <a:xfrm rot="5400000">
            <a:off x="3610785" y="2359160"/>
            <a:ext cx="1877303" cy="1872000"/>
          </a:xfrm>
          <a:custGeom>
            <a:avLst/>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rgbClr val="C00000"/>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zh-CN" altLang="en-US" sz="1400" b="0" i="0" u="none" strike="noStrike" kern="0" cap="none" spc="0" normalizeH="0" baseline="0" noProof="0">
              <a:ln>
                <a:noFill/>
              </a:ln>
              <a:solidFill>
                <a:srgbClr val="F4F4F4"/>
              </a:solidFill>
              <a:effectLst/>
              <a:uLnTx/>
              <a:uFillTx/>
            </a:endParaRPr>
          </a:p>
        </p:txBody>
      </p:sp>
      <p:sp>
        <p:nvSpPr>
          <p:cNvPr id="229" name="Freeform 6"/>
          <p:cNvSpPr>
            <a:spLocks noChangeAspect="1" noEditPoints="1"/>
          </p:cNvSpPr>
          <p:nvPr/>
        </p:nvSpPr>
        <p:spPr bwMode="auto">
          <a:xfrm rot="5400000">
            <a:off x="3881141" y="4114858"/>
            <a:ext cx="2119870" cy="2124000"/>
          </a:xfrm>
          <a:custGeom>
            <a:avLst/>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rgbClr val="433D3C"/>
          </a:solidFill>
          <a:ln w="28575"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zh-CN" altLang="en-US" sz="1400" b="0" i="0" u="none" strike="noStrike" kern="0" cap="none" spc="0" normalizeH="0" baseline="0" noProof="0">
              <a:ln>
                <a:noFill/>
              </a:ln>
              <a:solidFill>
                <a:srgbClr val="F4F4F4"/>
              </a:solidFill>
              <a:effectLst/>
              <a:uLnTx/>
              <a:uFillTx/>
            </a:endParaRPr>
          </a:p>
        </p:txBody>
      </p:sp>
      <p:sp>
        <p:nvSpPr>
          <p:cNvPr id="230" name="Freeform 7"/>
          <p:cNvSpPr>
            <a:spLocks noEditPoints="1"/>
          </p:cNvSpPr>
          <p:nvPr/>
        </p:nvSpPr>
        <p:spPr bwMode="auto">
          <a:xfrm rot="5400000">
            <a:off x="5301471" y="3748989"/>
            <a:ext cx="465223" cy="466352"/>
          </a:xfrm>
          <a:custGeom>
            <a:avLst/>
            <a:gdLst>
              <a:gd name="T0" fmla="*/ 922 w 1572"/>
              <a:gd name="T1" fmla="*/ 186 h 1571"/>
              <a:gd name="T2" fmla="*/ 637 w 1572"/>
              <a:gd name="T3" fmla="*/ 1382 h 1571"/>
              <a:gd name="T4" fmla="*/ 541 w 1572"/>
              <a:gd name="T5" fmla="*/ 1535 h 1571"/>
              <a:gd name="T6" fmla="*/ 724 w 1572"/>
              <a:gd name="T7" fmla="*/ 1451 h 1571"/>
              <a:gd name="T8" fmla="*/ 852 w 1572"/>
              <a:gd name="T9" fmla="*/ 1571 h 1571"/>
              <a:gd name="T10" fmla="*/ 988 w 1572"/>
              <a:gd name="T11" fmla="*/ 1420 h 1571"/>
              <a:gd name="T12" fmla="*/ 1143 w 1572"/>
              <a:gd name="T13" fmla="*/ 1489 h 1571"/>
              <a:gd name="T14" fmla="*/ 1211 w 1572"/>
              <a:gd name="T15" fmla="*/ 1295 h 1571"/>
              <a:gd name="T16" fmla="*/ 1394 w 1572"/>
              <a:gd name="T17" fmla="*/ 1288 h 1571"/>
              <a:gd name="T18" fmla="*/ 1378 w 1572"/>
              <a:gd name="T19" fmla="*/ 1082 h 1571"/>
              <a:gd name="T20" fmla="*/ 1536 w 1572"/>
              <a:gd name="T21" fmla="*/ 1031 h 1571"/>
              <a:gd name="T22" fmla="*/ 1445 w 1572"/>
              <a:gd name="T23" fmla="*/ 845 h 1571"/>
              <a:gd name="T24" fmla="*/ 1572 w 1572"/>
              <a:gd name="T25" fmla="*/ 727 h 1571"/>
              <a:gd name="T26" fmla="*/ 1419 w 1572"/>
              <a:gd name="T27" fmla="*/ 590 h 1571"/>
              <a:gd name="T28" fmla="*/ 1489 w 1572"/>
              <a:gd name="T29" fmla="*/ 429 h 1571"/>
              <a:gd name="T30" fmla="*/ 1297 w 1572"/>
              <a:gd name="T31" fmla="*/ 361 h 1571"/>
              <a:gd name="T32" fmla="*/ 1304 w 1572"/>
              <a:gd name="T33" fmla="*/ 191 h 1571"/>
              <a:gd name="T34" fmla="*/ 1103 w 1572"/>
              <a:gd name="T35" fmla="*/ 199 h 1571"/>
              <a:gd name="T36" fmla="*/ 1031 w 1572"/>
              <a:gd name="T37" fmla="*/ 36 h 1571"/>
              <a:gd name="T38" fmla="*/ 849 w 1572"/>
              <a:gd name="T39" fmla="*/ 119 h 1571"/>
              <a:gd name="T40" fmla="*/ 720 w 1572"/>
              <a:gd name="T41" fmla="*/ 0 h 1571"/>
              <a:gd name="T42" fmla="*/ 585 w 1572"/>
              <a:gd name="T43" fmla="*/ 144 h 1571"/>
              <a:gd name="T44" fmla="*/ 429 w 1572"/>
              <a:gd name="T45" fmla="*/ 83 h 1571"/>
              <a:gd name="T46" fmla="*/ 358 w 1572"/>
              <a:gd name="T47" fmla="*/ 265 h 1571"/>
              <a:gd name="T48" fmla="*/ 178 w 1572"/>
              <a:gd name="T49" fmla="*/ 284 h 1571"/>
              <a:gd name="T50" fmla="*/ 185 w 1572"/>
              <a:gd name="T51" fmla="*/ 478 h 1571"/>
              <a:gd name="T52" fmla="*/ 37 w 1572"/>
              <a:gd name="T53" fmla="*/ 541 h 1571"/>
              <a:gd name="T54" fmla="*/ 114 w 1572"/>
              <a:gd name="T55" fmla="*/ 720 h 1571"/>
              <a:gd name="T56" fmla="*/ 0 w 1572"/>
              <a:gd name="T57" fmla="*/ 844 h 1571"/>
              <a:gd name="T58" fmla="*/ 140 w 1572"/>
              <a:gd name="T59" fmla="*/ 980 h 1571"/>
              <a:gd name="T60" fmla="*/ 83 w 1572"/>
              <a:gd name="T61" fmla="*/ 1143 h 1571"/>
              <a:gd name="T62" fmla="*/ 267 w 1572"/>
              <a:gd name="T63" fmla="*/ 1213 h 1571"/>
              <a:gd name="T64" fmla="*/ 268 w 1572"/>
              <a:gd name="T65" fmla="*/ 1380 h 1571"/>
              <a:gd name="T66" fmla="*/ 466 w 1572"/>
              <a:gd name="T67" fmla="*/ 1375 h 1571"/>
              <a:gd name="T68" fmla="*/ 541 w 1572"/>
              <a:gd name="T69" fmla="*/ 1535 h 1571"/>
              <a:gd name="T70" fmla="*/ 786 w 1572"/>
              <a:gd name="T71" fmla="*/ 952 h 1571"/>
              <a:gd name="T72" fmla="*/ 1215 w 1572"/>
              <a:gd name="T73" fmla="*/ 932 h 1571"/>
              <a:gd name="T74" fmla="*/ 768 w 1572"/>
              <a:gd name="T75" fmla="*/ 1296 h 1571"/>
              <a:gd name="T76" fmla="*/ 560 w 1572"/>
              <a:gd name="T77" fmla="*/ 1247 h 1571"/>
              <a:gd name="T78" fmla="*/ 339 w 1572"/>
              <a:gd name="T79" fmla="*/ 723 h 1571"/>
              <a:gd name="T80" fmla="*/ 698 w 1572"/>
              <a:gd name="T81" fmla="*/ 931 h 1571"/>
              <a:gd name="T82" fmla="*/ 560 w 1572"/>
              <a:gd name="T83" fmla="*/ 1247 h 1571"/>
              <a:gd name="T84" fmla="*/ 881 w 1572"/>
              <a:gd name="T85" fmla="*/ 808 h 1571"/>
              <a:gd name="T86" fmla="*/ 678 w 1572"/>
              <a:gd name="T87" fmla="*/ 760 h 1571"/>
              <a:gd name="T88" fmla="*/ 354 w 1572"/>
              <a:gd name="T89" fmla="*/ 633 h 1571"/>
              <a:gd name="T90" fmla="*/ 798 w 1572"/>
              <a:gd name="T91" fmla="*/ 272 h 1571"/>
              <a:gd name="T92" fmla="*/ 773 w 1572"/>
              <a:gd name="T93" fmla="*/ 616 h 1571"/>
              <a:gd name="T94" fmla="*/ 354 w 1572"/>
              <a:gd name="T95" fmla="*/ 633 h 1571"/>
              <a:gd name="T96" fmla="*/ 1292 w 1572"/>
              <a:gd name="T97" fmla="*/ 804 h 1571"/>
              <a:gd name="T98" fmla="*/ 947 w 1572"/>
              <a:gd name="T99" fmla="*/ 775 h 1571"/>
              <a:gd name="T100" fmla="*/ 929 w 1572"/>
              <a:gd name="T101" fmla="*/ 353 h 1571"/>
              <a:gd name="T102" fmla="*/ 1344 w 1572"/>
              <a:gd name="T103" fmla="*/ 919 h 1571"/>
              <a:gd name="T104" fmla="*/ 215 w 1572"/>
              <a:gd name="T105" fmla="*/ 649 h 1571"/>
              <a:gd name="T106" fmla="*/ 1344 w 1572"/>
              <a:gd name="T107" fmla="*/ 919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grpSp>
        <p:nvGrpSpPr>
          <p:cNvPr id="231" name="群組 230"/>
          <p:cNvGrpSpPr/>
          <p:nvPr/>
        </p:nvGrpSpPr>
        <p:grpSpPr>
          <a:xfrm>
            <a:off x="3425651" y="3918675"/>
            <a:ext cx="565635" cy="1223558"/>
            <a:chOff x="3784426" y="3673138"/>
            <a:chExt cx="565635" cy="1223558"/>
          </a:xfrm>
        </p:grpSpPr>
        <p:sp>
          <p:nvSpPr>
            <p:cNvPr id="232" name="Freeform 8"/>
            <p:cNvSpPr>
              <a:spLocks noEditPoints="1"/>
            </p:cNvSpPr>
            <p:nvPr/>
          </p:nvSpPr>
          <p:spPr bwMode="auto">
            <a:xfrm rot="5400000">
              <a:off x="3798211" y="4605492"/>
              <a:ext cx="290851" cy="291557"/>
            </a:xfrm>
            <a:custGeom>
              <a:avLst/>
              <a:gdLst>
                <a:gd name="T0" fmla="*/ 577 w 983"/>
                <a:gd name="T1" fmla="*/ 116 h 982"/>
                <a:gd name="T2" fmla="*/ 398 w 983"/>
                <a:gd name="T3" fmla="*/ 864 h 982"/>
                <a:gd name="T4" fmla="*/ 338 w 983"/>
                <a:gd name="T5" fmla="*/ 959 h 982"/>
                <a:gd name="T6" fmla="*/ 453 w 983"/>
                <a:gd name="T7" fmla="*/ 907 h 982"/>
                <a:gd name="T8" fmla="*/ 533 w 983"/>
                <a:gd name="T9" fmla="*/ 982 h 982"/>
                <a:gd name="T10" fmla="*/ 618 w 983"/>
                <a:gd name="T11" fmla="*/ 887 h 982"/>
                <a:gd name="T12" fmla="*/ 715 w 983"/>
                <a:gd name="T13" fmla="*/ 930 h 982"/>
                <a:gd name="T14" fmla="*/ 757 w 983"/>
                <a:gd name="T15" fmla="*/ 809 h 982"/>
                <a:gd name="T16" fmla="*/ 871 w 983"/>
                <a:gd name="T17" fmla="*/ 805 h 982"/>
                <a:gd name="T18" fmla="*/ 862 w 983"/>
                <a:gd name="T19" fmla="*/ 676 h 982"/>
                <a:gd name="T20" fmla="*/ 960 w 983"/>
                <a:gd name="T21" fmla="*/ 644 h 982"/>
                <a:gd name="T22" fmla="*/ 904 w 983"/>
                <a:gd name="T23" fmla="*/ 528 h 982"/>
                <a:gd name="T24" fmla="*/ 983 w 983"/>
                <a:gd name="T25" fmla="*/ 454 h 982"/>
                <a:gd name="T26" fmla="*/ 887 w 983"/>
                <a:gd name="T27" fmla="*/ 369 h 982"/>
                <a:gd name="T28" fmla="*/ 931 w 983"/>
                <a:gd name="T29" fmla="*/ 268 h 982"/>
                <a:gd name="T30" fmla="*/ 811 w 983"/>
                <a:gd name="T31" fmla="*/ 225 h 982"/>
                <a:gd name="T32" fmla="*/ 815 w 983"/>
                <a:gd name="T33" fmla="*/ 119 h 982"/>
                <a:gd name="T34" fmla="*/ 689 w 983"/>
                <a:gd name="T35" fmla="*/ 124 h 982"/>
                <a:gd name="T36" fmla="*/ 644 w 983"/>
                <a:gd name="T37" fmla="*/ 22 h 982"/>
                <a:gd name="T38" fmla="*/ 531 w 983"/>
                <a:gd name="T39" fmla="*/ 74 h 982"/>
                <a:gd name="T40" fmla="*/ 450 w 983"/>
                <a:gd name="T41" fmla="*/ 0 h 982"/>
                <a:gd name="T42" fmla="*/ 366 w 983"/>
                <a:gd name="T43" fmla="*/ 90 h 982"/>
                <a:gd name="T44" fmla="*/ 268 w 983"/>
                <a:gd name="T45" fmla="*/ 51 h 982"/>
                <a:gd name="T46" fmla="*/ 224 w 983"/>
                <a:gd name="T47" fmla="*/ 165 h 982"/>
                <a:gd name="T48" fmla="*/ 111 w 983"/>
                <a:gd name="T49" fmla="*/ 177 h 982"/>
                <a:gd name="T50" fmla="*/ 116 w 983"/>
                <a:gd name="T51" fmla="*/ 299 h 982"/>
                <a:gd name="T52" fmla="*/ 23 w 983"/>
                <a:gd name="T53" fmla="*/ 338 h 982"/>
                <a:gd name="T54" fmla="*/ 71 w 983"/>
                <a:gd name="T55" fmla="*/ 450 h 982"/>
                <a:gd name="T56" fmla="*/ 0 w 983"/>
                <a:gd name="T57" fmla="*/ 527 h 982"/>
                <a:gd name="T58" fmla="*/ 88 w 983"/>
                <a:gd name="T59" fmla="*/ 612 h 982"/>
                <a:gd name="T60" fmla="*/ 52 w 983"/>
                <a:gd name="T61" fmla="*/ 714 h 982"/>
                <a:gd name="T62" fmla="*/ 167 w 983"/>
                <a:gd name="T63" fmla="*/ 758 h 982"/>
                <a:gd name="T64" fmla="*/ 168 w 983"/>
                <a:gd name="T65" fmla="*/ 862 h 982"/>
                <a:gd name="T66" fmla="*/ 292 w 983"/>
                <a:gd name="T67" fmla="*/ 859 h 982"/>
                <a:gd name="T68" fmla="*/ 338 w 983"/>
                <a:gd name="T69" fmla="*/ 959 h 982"/>
                <a:gd name="T70" fmla="*/ 491 w 983"/>
                <a:gd name="T71" fmla="*/ 595 h 982"/>
                <a:gd name="T72" fmla="*/ 759 w 983"/>
                <a:gd name="T73" fmla="*/ 582 h 982"/>
                <a:gd name="T74" fmla="*/ 480 w 983"/>
                <a:gd name="T75" fmla="*/ 810 h 982"/>
                <a:gd name="T76" fmla="*/ 350 w 983"/>
                <a:gd name="T77" fmla="*/ 779 h 982"/>
                <a:gd name="T78" fmla="*/ 212 w 983"/>
                <a:gd name="T79" fmla="*/ 451 h 982"/>
                <a:gd name="T80" fmla="*/ 436 w 983"/>
                <a:gd name="T81" fmla="*/ 582 h 982"/>
                <a:gd name="T82" fmla="*/ 350 w 983"/>
                <a:gd name="T83" fmla="*/ 779 h 982"/>
                <a:gd name="T84" fmla="*/ 551 w 983"/>
                <a:gd name="T85" fmla="*/ 505 h 982"/>
                <a:gd name="T86" fmla="*/ 424 w 983"/>
                <a:gd name="T87" fmla="*/ 475 h 982"/>
                <a:gd name="T88" fmla="*/ 222 w 983"/>
                <a:gd name="T89" fmla="*/ 396 h 982"/>
                <a:gd name="T90" fmla="*/ 499 w 983"/>
                <a:gd name="T91" fmla="*/ 170 h 982"/>
                <a:gd name="T92" fmla="*/ 483 w 983"/>
                <a:gd name="T93" fmla="*/ 385 h 982"/>
                <a:gd name="T94" fmla="*/ 222 w 983"/>
                <a:gd name="T95" fmla="*/ 396 h 982"/>
                <a:gd name="T96" fmla="*/ 808 w 983"/>
                <a:gd name="T97" fmla="*/ 503 h 982"/>
                <a:gd name="T98" fmla="*/ 592 w 983"/>
                <a:gd name="T99" fmla="*/ 484 h 982"/>
                <a:gd name="T100" fmla="*/ 581 w 983"/>
                <a:gd name="T101" fmla="*/ 221 h 982"/>
                <a:gd name="T102" fmla="*/ 841 w 983"/>
                <a:gd name="T103" fmla="*/ 574 h 982"/>
                <a:gd name="T104" fmla="*/ 134 w 983"/>
                <a:gd name="T105" fmla="*/ 406 h 982"/>
                <a:gd name="T106" fmla="*/ 841 w 983"/>
                <a:gd name="T107" fmla="*/ 5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sp>
          <p:nvSpPr>
            <p:cNvPr id="233" name="Freeform 9"/>
            <p:cNvSpPr>
              <a:spLocks noEditPoints="1"/>
            </p:cNvSpPr>
            <p:nvPr/>
          </p:nvSpPr>
          <p:spPr bwMode="auto">
            <a:xfrm rot="5400000">
              <a:off x="3813630" y="3672489"/>
              <a:ext cx="246212" cy="247509"/>
            </a:xfrm>
            <a:custGeom>
              <a:avLst/>
              <a:gdLst>
                <a:gd name="T0" fmla="*/ 419 w 832"/>
                <a:gd name="T1" fmla="*/ 497 h 832"/>
                <a:gd name="T2" fmla="*/ 419 w 832"/>
                <a:gd name="T3" fmla="*/ 335 h 832"/>
                <a:gd name="T4" fmla="*/ 450 w 832"/>
                <a:gd name="T5" fmla="*/ 0 h 832"/>
                <a:gd name="T6" fmla="*/ 366 w 832"/>
                <a:gd name="T7" fmla="*/ 66 h 832"/>
                <a:gd name="T8" fmla="*/ 285 w 832"/>
                <a:gd name="T9" fmla="*/ 20 h 832"/>
                <a:gd name="T10" fmla="*/ 234 w 832"/>
                <a:gd name="T11" fmla="*/ 114 h 832"/>
                <a:gd name="T12" fmla="*/ 146 w 832"/>
                <a:gd name="T13" fmla="*/ 98 h 832"/>
                <a:gd name="T14" fmla="*/ 135 w 832"/>
                <a:gd name="T15" fmla="*/ 206 h 832"/>
                <a:gd name="T16" fmla="*/ 41 w 832"/>
                <a:gd name="T17" fmla="*/ 232 h 832"/>
                <a:gd name="T18" fmla="*/ 75 w 832"/>
                <a:gd name="T19" fmla="*/ 336 h 832"/>
                <a:gd name="T20" fmla="*/ 0 w 832"/>
                <a:gd name="T21" fmla="*/ 382 h 832"/>
                <a:gd name="T22" fmla="*/ 69 w 832"/>
                <a:gd name="T23" fmla="*/ 466 h 832"/>
                <a:gd name="T24" fmla="*/ 18 w 832"/>
                <a:gd name="T25" fmla="*/ 543 h 832"/>
                <a:gd name="T26" fmla="*/ 114 w 832"/>
                <a:gd name="T27" fmla="*/ 594 h 832"/>
                <a:gd name="T28" fmla="*/ 98 w 832"/>
                <a:gd name="T29" fmla="*/ 686 h 832"/>
                <a:gd name="T30" fmla="*/ 205 w 832"/>
                <a:gd name="T31" fmla="*/ 697 h 832"/>
                <a:gd name="T32" fmla="*/ 222 w 832"/>
                <a:gd name="T33" fmla="*/ 785 h 832"/>
                <a:gd name="T34" fmla="*/ 325 w 832"/>
                <a:gd name="T35" fmla="*/ 757 h 832"/>
                <a:gd name="T36" fmla="*/ 382 w 832"/>
                <a:gd name="T37" fmla="*/ 832 h 832"/>
                <a:gd name="T38" fmla="*/ 465 w 832"/>
                <a:gd name="T39" fmla="*/ 767 h 832"/>
                <a:gd name="T40" fmla="*/ 547 w 832"/>
                <a:gd name="T41" fmla="*/ 812 h 832"/>
                <a:gd name="T42" fmla="*/ 598 w 832"/>
                <a:gd name="T43" fmla="*/ 721 h 832"/>
                <a:gd name="T44" fmla="*/ 686 w 832"/>
                <a:gd name="T45" fmla="*/ 734 h 832"/>
                <a:gd name="T46" fmla="*/ 700 w 832"/>
                <a:gd name="T47" fmla="*/ 631 h 832"/>
                <a:gd name="T48" fmla="*/ 790 w 832"/>
                <a:gd name="T49" fmla="*/ 600 h 832"/>
                <a:gd name="T50" fmla="*/ 763 w 832"/>
                <a:gd name="T51" fmla="*/ 500 h 832"/>
                <a:gd name="T52" fmla="*/ 832 w 832"/>
                <a:gd name="T53" fmla="*/ 450 h 832"/>
                <a:gd name="T54" fmla="*/ 770 w 832"/>
                <a:gd name="T55" fmla="*/ 367 h 832"/>
                <a:gd name="T56" fmla="*/ 813 w 832"/>
                <a:gd name="T57" fmla="*/ 289 h 832"/>
                <a:gd name="T58" fmla="*/ 724 w 832"/>
                <a:gd name="T59" fmla="*/ 237 h 832"/>
                <a:gd name="T60" fmla="*/ 734 w 832"/>
                <a:gd name="T61" fmla="*/ 146 h 832"/>
                <a:gd name="T62" fmla="*/ 630 w 832"/>
                <a:gd name="T63" fmla="*/ 132 h 832"/>
                <a:gd name="T64" fmla="*/ 609 w 832"/>
                <a:gd name="T65" fmla="*/ 46 h 832"/>
                <a:gd name="T66" fmla="*/ 508 w 832"/>
                <a:gd name="T67" fmla="*/ 73 h 832"/>
                <a:gd name="T68" fmla="*/ 450 w 832"/>
                <a:gd name="T69"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sp>
          <p:nvSpPr>
            <p:cNvPr id="234" name="Freeform 10"/>
            <p:cNvSpPr>
              <a:spLocks noEditPoints="1"/>
            </p:cNvSpPr>
            <p:nvPr/>
          </p:nvSpPr>
          <p:spPr bwMode="auto">
            <a:xfrm rot="5400000">
              <a:off x="3785460" y="3918728"/>
              <a:ext cx="563567" cy="565635"/>
            </a:xfrm>
            <a:custGeom>
              <a:avLst/>
              <a:gdLst>
                <a:gd name="T0" fmla="*/ 586 w 1904"/>
                <a:gd name="T1" fmla="*/ 324 h 1906"/>
                <a:gd name="T2" fmla="*/ 1811 w 1904"/>
                <a:gd name="T3" fmla="*/ 543 h 1906"/>
                <a:gd name="T4" fmla="*/ 1521 w 1904"/>
                <a:gd name="T5" fmla="*/ 383 h 1906"/>
                <a:gd name="T6" fmla="*/ 1337 w 1904"/>
                <a:gd name="T7" fmla="*/ 247 h 1906"/>
                <a:gd name="T8" fmla="*/ 1121 w 1904"/>
                <a:gd name="T9" fmla="*/ 14 h 1906"/>
                <a:gd name="T10" fmla="*/ 882 w 1904"/>
                <a:gd name="T11" fmla="*/ 0 h 1906"/>
                <a:gd name="T12" fmla="*/ 652 w 1904"/>
                <a:gd name="T13" fmla="*/ 208 h 1906"/>
                <a:gd name="T14" fmla="*/ 453 w 1904"/>
                <a:gd name="T15" fmla="*/ 324 h 1906"/>
                <a:gd name="T16" fmla="*/ 152 w 1904"/>
                <a:gd name="T17" fmla="*/ 431 h 1906"/>
                <a:gd name="T18" fmla="*/ 53 w 1904"/>
                <a:gd name="T19" fmla="*/ 633 h 1906"/>
                <a:gd name="T20" fmla="*/ 148 w 1904"/>
                <a:gd name="T21" fmla="*/ 937 h 1906"/>
                <a:gd name="T22" fmla="*/ 175 w 1904"/>
                <a:gd name="T23" fmla="*/ 1165 h 1906"/>
                <a:gd name="T24" fmla="*/ 170 w 1904"/>
                <a:gd name="T25" fmla="*/ 1494 h 1906"/>
                <a:gd name="T26" fmla="*/ 322 w 1904"/>
                <a:gd name="T27" fmla="*/ 1667 h 1906"/>
                <a:gd name="T28" fmla="*/ 640 w 1904"/>
                <a:gd name="T29" fmla="*/ 1704 h 1906"/>
                <a:gd name="T30" fmla="*/ 856 w 1904"/>
                <a:gd name="T31" fmla="*/ 1764 h 1906"/>
                <a:gd name="T32" fmla="*/ 1172 w 1904"/>
                <a:gd name="T33" fmla="*/ 1884 h 1906"/>
                <a:gd name="T34" fmla="*/ 1366 w 1904"/>
                <a:gd name="T35" fmla="*/ 1816 h 1906"/>
                <a:gd name="T36" fmla="*/ 1528 w 1904"/>
                <a:gd name="T37" fmla="*/ 1536 h 1906"/>
                <a:gd name="T38" fmla="*/ 1662 w 1904"/>
                <a:gd name="T39" fmla="*/ 1359 h 1906"/>
                <a:gd name="T40" fmla="*/ 1890 w 1904"/>
                <a:gd name="T41" fmla="*/ 1127 h 1906"/>
                <a:gd name="T42" fmla="*/ 1904 w 1904"/>
                <a:gd name="T43" fmla="*/ 913 h 1906"/>
                <a:gd name="T44" fmla="*/ 1701 w 1904"/>
                <a:gd name="T45" fmla="*/ 649 h 1906"/>
                <a:gd name="T46" fmla="*/ 1295 w 1904"/>
                <a:gd name="T47" fmla="*/ 845 h 1906"/>
                <a:gd name="T48" fmla="*/ 1217 w 1904"/>
                <a:gd name="T49" fmla="*/ 646 h 1906"/>
                <a:gd name="T50" fmla="*/ 1416 w 1904"/>
                <a:gd name="T51" fmla="*/ 785 h 1906"/>
                <a:gd name="T52" fmla="*/ 1442 w 1904"/>
                <a:gd name="T53" fmla="*/ 1085 h 1906"/>
                <a:gd name="T54" fmla="*/ 1278 w 1904"/>
                <a:gd name="T55" fmla="*/ 1124 h 1906"/>
                <a:gd name="T56" fmla="*/ 1365 w 1904"/>
                <a:gd name="T57" fmla="*/ 928 h 1906"/>
                <a:gd name="T58" fmla="*/ 1203 w 1904"/>
                <a:gd name="T59" fmla="*/ 1383 h 1906"/>
                <a:gd name="T60" fmla="*/ 1060 w 1904"/>
                <a:gd name="T61" fmla="*/ 1296 h 1906"/>
                <a:gd name="T62" fmla="*/ 1259 w 1904"/>
                <a:gd name="T63" fmla="*/ 1218 h 1906"/>
                <a:gd name="T64" fmla="*/ 906 w 1904"/>
                <a:gd name="T65" fmla="*/ 1436 h 1906"/>
                <a:gd name="T66" fmla="*/ 715 w 1904"/>
                <a:gd name="T67" fmla="*/ 1286 h 1906"/>
                <a:gd name="T68" fmla="*/ 922 w 1904"/>
                <a:gd name="T69" fmla="*/ 1305 h 1906"/>
                <a:gd name="T70" fmla="*/ 522 w 1904"/>
                <a:gd name="T71" fmla="*/ 1204 h 1906"/>
                <a:gd name="T72" fmla="*/ 610 w 1904"/>
                <a:gd name="T73" fmla="*/ 1060 h 1906"/>
                <a:gd name="T74" fmla="*/ 687 w 1904"/>
                <a:gd name="T75" fmla="*/ 1260 h 1906"/>
                <a:gd name="T76" fmla="*/ 456 w 1904"/>
                <a:gd name="T77" fmla="*/ 825 h 1906"/>
                <a:gd name="T78" fmla="*/ 619 w 1904"/>
                <a:gd name="T79" fmla="*/ 786 h 1906"/>
                <a:gd name="T80" fmla="*/ 533 w 1904"/>
                <a:gd name="T81" fmla="*/ 982 h 1906"/>
                <a:gd name="T82" fmla="*/ 702 w 1904"/>
                <a:gd name="T83" fmla="*/ 522 h 1906"/>
                <a:gd name="T84" fmla="*/ 845 w 1904"/>
                <a:gd name="T85" fmla="*/ 610 h 1906"/>
                <a:gd name="T86" fmla="*/ 645 w 1904"/>
                <a:gd name="T87" fmla="*/ 688 h 1906"/>
                <a:gd name="T88" fmla="*/ 1094 w 1904"/>
                <a:gd name="T89" fmla="*/ 1195 h 1906"/>
                <a:gd name="T90" fmla="*/ 1190 w 1904"/>
                <a:gd name="T91" fmla="*/ 824 h 1906"/>
                <a:gd name="T92" fmla="*/ 1074 w 1904"/>
                <a:gd name="T93" fmla="*/ 461 h 1906"/>
                <a:gd name="T94" fmla="*/ 1113 w 1904"/>
                <a:gd name="T95" fmla="*/ 625 h 1906"/>
                <a:gd name="T96" fmla="*/ 917 w 1904"/>
                <a:gd name="T97" fmla="*/ 539 h 1906"/>
                <a:gd name="T98" fmla="*/ 1286 w 1904"/>
                <a:gd name="T99" fmla="*/ 15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rgbClr val="4D4D4D">
                <a:lumMod val="60000"/>
                <a:lumOff val="40000"/>
              </a:srgbClr>
            </a:solidFill>
            <a:ln>
              <a:noFill/>
            </a:ln>
          </p:spPr>
          <p:txBody>
            <a:bodyPr vert="horz" wrap="square" lIns="91440" tIns="45720" rIns="91440" bIns="45720" numCol="1" anchor="t" anchorCtr="0" compatLnSpc="1"/>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600" b="0" i="0" u="none" strike="noStrike" kern="0" cap="none" spc="0" normalizeH="0" baseline="0" noProof="0" dirty="0">
                <a:ln>
                  <a:noFill/>
                </a:ln>
                <a:solidFill>
                  <a:srgbClr val="4D4D4D"/>
                </a:solidFill>
                <a:effectLst/>
                <a:uLnTx/>
                <a:uFillTx/>
                <a:latin typeface="微软雅黑" panose="020B0503020204020204" pitchFamily="34" charset="-122"/>
                <a:ea typeface="宋体" panose="02010600030101010101" pitchFamily="2" charset="-122"/>
              </a:endParaRPr>
            </a:p>
          </p:txBody>
        </p:sp>
      </p:grpSp>
      <p:sp>
        <p:nvSpPr>
          <p:cNvPr id="235" name="Freeform 19"/>
          <p:cNvSpPr>
            <a:spLocks noChangeAspect="1" noEditPoints="1"/>
          </p:cNvSpPr>
          <p:nvPr/>
        </p:nvSpPr>
        <p:spPr bwMode="auto">
          <a:xfrm>
            <a:off x="4660790" y="4522607"/>
            <a:ext cx="562277" cy="461263"/>
          </a:xfrm>
          <a:custGeom>
            <a:avLst/>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rgbClr val="433D3C"/>
          </a:solidFill>
          <a:ln>
            <a:noFill/>
          </a:ln>
        </p:spPr>
        <p:txBody>
          <a:bodyPr vert="horz" wrap="square" lIns="91428" tIns="45714" rIns="91428" bIns="45714" numCol="1" anchor="t" anchorCtr="0" compatLnSpc="1"/>
          <a:lstStyle/>
          <a:p>
            <a:pPr fontAlgn="base">
              <a:spcBef>
                <a:spcPct val="0"/>
              </a:spcBef>
              <a:spcAft>
                <a:spcPct val="0"/>
              </a:spcAft>
              <a:buFont typeface="Arial" panose="020B0604020202020204" pitchFamily="34" charset="0"/>
              <a:buNone/>
            </a:pPr>
            <a:endParaRPr lang="zh-CN" altLang="en-US" sz="1200">
              <a:solidFill>
                <a:srgbClr val="4D4D4D"/>
              </a:solidFill>
              <a:ea typeface="宋体" panose="02010600030101010101" pitchFamily="2" charset="-122"/>
            </a:endParaRPr>
          </a:p>
        </p:txBody>
      </p:sp>
      <p:sp>
        <p:nvSpPr>
          <p:cNvPr id="236" name="Freeform 11"/>
          <p:cNvSpPr>
            <a:spLocks noEditPoints="1"/>
          </p:cNvSpPr>
          <p:nvPr/>
        </p:nvSpPr>
        <p:spPr bwMode="auto">
          <a:xfrm>
            <a:off x="4338430" y="2751281"/>
            <a:ext cx="564128" cy="438938"/>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rgbClr val="C00000"/>
          </a:solidFill>
          <a:ln>
            <a:noFill/>
          </a:ln>
        </p:spPr>
        <p:txBody>
          <a:bodyPr vert="horz" wrap="square" lIns="91428" tIns="45714" rIns="91428" bIns="45714" numCol="1" anchor="t" anchorCtr="0" compatLnSpc="1"/>
          <a:lstStyle/>
          <a:p>
            <a:pPr fontAlgn="base">
              <a:spcBef>
                <a:spcPct val="0"/>
              </a:spcBef>
              <a:spcAft>
                <a:spcPct val="0"/>
              </a:spcAft>
              <a:buFont typeface="Arial" panose="020B0604020202020204" pitchFamily="34" charset="0"/>
              <a:buNone/>
            </a:pPr>
            <a:endParaRPr lang="zh-CN" altLang="en-US" sz="1200">
              <a:solidFill>
                <a:srgbClr val="4D4D4D"/>
              </a:solidFill>
              <a:ea typeface="宋体" panose="02010600030101010101" pitchFamily="2" charset="-122"/>
            </a:endParaRPr>
          </a:p>
        </p:txBody>
      </p:sp>
      <p:sp>
        <p:nvSpPr>
          <p:cNvPr id="237" name="文字方塊 236"/>
          <p:cNvSpPr txBox="1"/>
          <p:nvPr/>
        </p:nvSpPr>
        <p:spPr>
          <a:xfrm>
            <a:off x="3971967" y="3335362"/>
            <a:ext cx="1680647" cy="400110"/>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邊境防堵</a:t>
            </a:r>
            <a:endParaRPr lang="en-US" altLang="zh-TW" sz="2000" b="1" dirty="0">
              <a:latin typeface="微軟正黑體" panose="020B0604030504040204" pitchFamily="34" charset="-120"/>
              <a:ea typeface="微軟正黑體" panose="020B0604030504040204" pitchFamily="34" charset="-120"/>
            </a:endParaRPr>
          </a:p>
        </p:txBody>
      </p:sp>
      <p:sp>
        <p:nvSpPr>
          <p:cNvPr id="238" name="文字方塊 237"/>
          <p:cNvSpPr txBox="1"/>
          <p:nvPr/>
        </p:nvSpPr>
        <p:spPr>
          <a:xfrm>
            <a:off x="4339415" y="5164012"/>
            <a:ext cx="1361985" cy="400110"/>
          </a:xfrm>
          <a:prstGeom prst="rect">
            <a:avLst/>
          </a:prstGeom>
          <a:noFill/>
        </p:spPr>
        <p:txBody>
          <a:bodyPr wrap="squar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強化檢驗</a:t>
            </a:r>
          </a:p>
        </p:txBody>
      </p:sp>
      <p:sp>
        <p:nvSpPr>
          <p:cNvPr id="239" name="文本框 29"/>
          <p:cNvSpPr txBox="1">
            <a:spLocks noChangeArrowheads="1"/>
          </p:cNvSpPr>
          <p:nvPr/>
        </p:nvSpPr>
        <p:spPr bwMode="auto">
          <a:xfrm>
            <a:off x="6261884" y="2157887"/>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01</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40" name="文本框 29"/>
          <p:cNvSpPr txBox="1">
            <a:spLocks noChangeArrowheads="1"/>
          </p:cNvSpPr>
          <p:nvPr/>
        </p:nvSpPr>
        <p:spPr bwMode="auto">
          <a:xfrm>
            <a:off x="6261884" y="2964357"/>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2</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41" name="文本框 29"/>
          <p:cNvSpPr txBox="1">
            <a:spLocks noChangeArrowheads="1"/>
          </p:cNvSpPr>
          <p:nvPr/>
        </p:nvSpPr>
        <p:spPr bwMode="auto">
          <a:xfrm>
            <a:off x="6247129" y="3939480"/>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3</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42" name="文本框 29"/>
          <p:cNvSpPr txBox="1">
            <a:spLocks noChangeArrowheads="1"/>
          </p:cNvSpPr>
          <p:nvPr/>
        </p:nvSpPr>
        <p:spPr bwMode="auto">
          <a:xfrm>
            <a:off x="6247129" y="4882073"/>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4</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43" name="文本框 29"/>
          <p:cNvSpPr txBox="1">
            <a:spLocks noChangeArrowheads="1"/>
          </p:cNvSpPr>
          <p:nvPr/>
        </p:nvSpPr>
        <p:spPr bwMode="auto">
          <a:xfrm>
            <a:off x="6247129" y="5762903"/>
            <a:ext cx="46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0</a:t>
            </a:r>
            <a:r>
              <a:rPr lang="en-US" altLang="zh-TW"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5</a:t>
            </a:r>
            <a:endParaRPr lang="zh-CN" altLang="en-US" sz="1600" b="1" dirty="0">
              <a:solidFill>
                <a:srgbClr val="0066CC"/>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endParaRPr>
          </a:p>
        </p:txBody>
      </p:sp>
      <p:cxnSp>
        <p:nvCxnSpPr>
          <p:cNvPr id="244" name="直接连接符 125"/>
          <p:cNvCxnSpPr/>
          <p:nvPr/>
        </p:nvCxnSpPr>
        <p:spPr>
          <a:xfrm flipV="1">
            <a:off x="5954920" y="2317934"/>
            <a:ext cx="289806"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245" name="直接连接符 129"/>
          <p:cNvCxnSpPr/>
          <p:nvPr/>
        </p:nvCxnSpPr>
        <p:spPr>
          <a:xfrm flipH="1">
            <a:off x="5493404" y="2310221"/>
            <a:ext cx="478661" cy="571039"/>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246" name="直接连接符 125"/>
          <p:cNvCxnSpPr/>
          <p:nvPr/>
        </p:nvCxnSpPr>
        <p:spPr>
          <a:xfrm flipV="1">
            <a:off x="5519582" y="3133634"/>
            <a:ext cx="756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248" name="直接连接符 129"/>
          <p:cNvCxnSpPr/>
          <p:nvPr/>
        </p:nvCxnSpPr>
        <p:spPr>
          <a:xfrm flipH="1">
            <a:off x="5775919" y="4095510"/>
            <a:ext cx="292761" cy="175836"/>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249" name="直接连接符 125"/>
          <p:cNvCxnSpPr/>
          <p:nvPr/>
        </p:nvCxnSpPr>
        <p:spPr>
          <a:xfrm flipV="1">
            <a:off x="6073635" y="5046793"/>
            <a:ext cx="180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250" name="直接连接符 125"/>
          <p:cNvCxnSpPr/>
          <p:nvPr/>
        </p:nvCxnSpPr>
        <p:spPr>
          <a:xfrm flipV="1">
            <a:off x="6062177" y="5933247"/>
            <a:ext cx="173884"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251" name="直接连接符 129"/>
          <p:cNvCxnSpPr/>
          <p:nvPr/>
        </p:nvCxnSpPr>
        <p:spPr>
          <a:xfrm flipH="1" flipV="1">
            <a:off x="5922523" y="5640701"/>
            <a:ext cx="146157" cy="285646"/>
          </a:xfrm>
          <a:prstGeom prst="line">
            <a:avLst/>
          </a:prstGeom>
          <a:ln w="25400">
            <a:solidFill>
              <a:schemeClr val="bg1">
                <a:lumMod val="65000"/>
              </a:schemeClr>
            </a:solidFill>
            <a:tailEnd type="none"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252" name="直接连接符 125"/>
          <p:cNvCxnSpPr/>
          <p:nvPr/>
        </p:nvCxnSpPr>
        <p:spPr>
          <a:xfrm flipV="1">
            <a:off x="6075466" y="4102409"/>
            <a:ext cx="180000" cy="0"/>
          </a:xfrm>
          <a:prstGeom prst="line">
            <a:avLst/>
          </a:prstGeom>
          <a:ln w="25400">
            <a:solidFill>
              <a:schemeClr val="bg1">
                <a:lumMod val="65000"/>
              </a:schemeClr>
            </a:solidFill>
            <a:tailEnd type="oval" w="lg" len="lg"/>
          </a:ln>
          <a:effectLst/>
        </p:spPr>
        <p:style>
          <a:lnRef idx="1">
            <a:schemeClr val="accent1"/>
          </a:lnRef>
          <a:fillRef idx="0">
            <a:schemeClr val="accent1"/>
          </a:fillRef>
          <a:effectRef idx="0">
            <a:schemeClr val="accent1"/>
          </a:effectRef>
          <a:fontRef idx="minor">
            <a:schemeClr val="tx1"/>
          </a:fontRef>
        </p:style>
      </p:cxnSp>
      <p:grpSp>
        <p:nvGrpSpPr>
          <p:cNvPr id="254" name="群組 253"/>
          <p:cNvGrpSpPr/>
          <p:nvPr/>
        </p:nvGrpSpPr>
        <p:grpSpPr>
          <a:xfrm>
            <a:off x="3979328" y="1100685"/>
            <a:ext cx="1368397" cy="579400"/>
            <a:chOff x="4172802" y="1344689"/>
            <a:chExt cx="1368397" cy="579400"/>
          </a:xfrm>
        </p:grpSpPr>
        <p:sp>
          <p:nvSpPr>
            <p:cNvPr id="255" name="五邊形 254"/>
            <p:cNvSpPr/>
            <p:nvPr/>
          </p:nvSpPr>
          <p:spPr>
            <a:xfrm rot="5400000">
              <a:off x="4567301" y="950190"/>
              <a:ext cx="579400" cy="1368397"/>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7" name="文字方塊 256"/>
            <p:cNvSpPr txBox="1"/>
            <p:nvPr/>
          </p:nvSpPr>
          <p:spPr>
            <a:xfrm>
              <a:off x="4375892" y="1399479"/>
              <a:ext cx="966931" cy="369332"/>
            </a:xfrm>
            <a:prstGeom prst="rect">
              <a:avLst/>
            </a:prstGeom>
            <a:noFill/>
          </p:spPr>
          <p:txBody>
            <a:bodyPr wrap="none" rtlCol="0">
              <a:spAutoFit/>
            </a:bodyPr>
            <a:lstStyle/>
            <a:p>
              <a:r>
                <a:rPr lang="en-US" altLang="zh-TW" b="1" dirty="0">
                  <a:solidFill>
                    <a:schemeClr val="bg1"/>
                  </a:solidFill>
                </a:rPr>
                <a:t>2.0</a:t>
              </a:r>
              <a:r>
                <a:rPr lang="zh-TW" altLang="en-US" b="1" dirty="0">
                  <a:solidFill>
                    <a:schemeClr val="bg1"/>
                  </a:solidFill>
                </a:rPr>
                <a:t>目標</a:t>
              </a:r>
            </a:p>
          </p:txBody>
        </p:sp>
      </p:grpSp>
      <p:sp>
        <p:nvSpPr>
          <p:cNvPr id="87" name="Shape 2041">
            <a:extLst>
              <a:ext uri="{FF2B5EF4-FFF2-40B4-BE49-F238E27FC236}">
                <a16:creationId xmlns:a16="http://schemas.microsoft.com/office/drawing/2014/main" id="{8BC2A7F9-2979-4640-8535-BE87312C9709}"/>
              </a:ext>
            </a:extLst>
          </p:cNvPr>
          <p:cNvSpPr/>
          <p:nvPr/>
        </p:nvSpPr>
        <p:spPr>
          <a:xfrm>
            <a:off x="9049685" y="5015604"/>
            <a:ext cx="942227" cy="32244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grpSp>
        <p:nvGrpSpPr>
          <p:cNvPr id="88" name="群組 87"/>
          <p:cNvGrpSpPr/>
          <p:nvPr/>
        </p:nvGrpSpPr>
        <p:grpSpPr>
          <a:xfrm>
            <a:off x="8986659" y="4681775"/>
            <a:ext cx="2432960" cy="679132"/>
            <a:chOff x="10013795" y="4355210"/>
            <a:chExt cx="2450868" cy="679132"/>
          </a:xfrm>
        </p:grpSpPr>
        <p:sp>
          <p:nvSpPr>
            <p:cNvPr id="89" name="Shape 2041">
              <a:extLst>
                <a:ext uri="{FF2B5EF4-FFF2-40B4-BE49-F238E27FC236}">
                  <a16:creationId xmlns:a16="http://schemas.microsoft.com/office/drawing/2014/main" id="{8BC2A7F9-2979-4640-8535-BE87312C9709}"/>
                </a:ext>
              </a:extLst>
            </p:cNvPr>
            <p:cNvSpPr/>
            <p:nvPr/>
          </p:nvSpPr>
          <p:spPr>
            <a:xfrm>
              <a:off x="11288973" y="4355210"/>
              <a:ext cx="1048265" cy="65003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90" name="矩形 89"/>
            <p:cNvSpPr/>
            <p:nvPr/>
          </p:nvSpPr>
          <p:spPr>
            <a:xfrm>
              <a:off x="11161547" y="4509997"/>
              <a:ext cx="1303116" cy="338554"/>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36</a:t>
              </a:r>
              <a:r>
                <a:rPr lang="zh-TW" altLang="en-US" sz="1600" b="1" kern="0" dirty="0">
                  <a:solidFill>
                    <a:schemeClr val="bg1"/>
                  </a:solidFill>
                  <a:latin typeface="Arial Black" panose="020B0A04020102020204" pitchFamily="34" charset="0"/>
                  <a:ea typeface="微软雅黑" panose="020B0503020204020204" pitchFamily="34" charset="-122"/>
                  <a:cs typeface="+mn-ea"/>
                  <a:sym typeface="+mn-lt"/>
                </a:rPr>
                <a:t>家次</a:t>
              </a:r>
              <a:endParaRPr lang="en-US" altLang="zh-TW" sz="1600" b="1" kern="0" dirty="0">
                <a:solidFill>
                  <a:schemeClr val="bg1"/>
                </a:solidFill>
                <a:latin typeface="Arial Black" panose="020B0A04020102020204" pitchFamily="34" charset="0"/>
                <a:ea typeface="微软雅黑" panose="020B0503020204020204" pitchFamily="34" charset="-122"/>
                <a:cs typeface="+mn-ea"/>
                <a:sym typeface="+mn-lt"/>
              </a:endParaRPr>
            </a:p>
          </p:txBody>
        </p:sp>
        <p:cxnSp>
          <p:nvCxnSpPr>
            <p:cNvPr id="91" name="直線接點 90"/>
            <p:cNvCxnSpPr/>
            <p:nvPr/>
          </p:nvCxnSpPr>
          <p:spPr>
            <a:xfrm flipV="1">
              <a:off x="10013795" y="5030416"/>
              <a:ext cx="2374540" cy="3926"/>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sp>
        <p:nvSpPr>
          <p:cNvPr id="92" name="矩形 91"/>
          <p:cNvSpPr/>
          <p:nvPr/>
        </p:nvSpPr>
        <p:spPr>
          <a:xfrm>
            <a:off x="9007191" y="5084010"/>
            <a:ext cx="1027213" cy="215636"/>
          </a:xfrm>
          <a:prstGeom prst="rect">
            <a:avLst/>
          </a:prstGeom>
        </p:spPr>
        <p:txBody>
          <a:bodyPr wrap="square">
            <a:spAutoFit/>
          </a:bodyPr>
          <a:lstStyle/>
          <a:p>
            <a:pPr lvl="0" algn="ctr" defTabSz="609570">
              <a:lnSpc>
                <a:spcPts val="800"/>
              </a:lnSpc>
              <a:spcBef>
                <a:spcPts val="400"/>
              </a:spcBef>
              <a:defRPr>
                <a:solidFill>
                  <a:srgbClr val="000000"/>
                </a:solidFill>
                <a:uFillTx/>
              </a:defRPr>
            </a:pPr>
            <a:r>
              <a:rPr lang="en-US" altLang="zh-TW" sz="1400" b="1" kern="0" dirty="0">
                <a:solidFill>
                  <a:schemeClr val="bg1"/>
                </a:solidFill>
                <a:latin typeface="Arial Black" panose="020B0A04020102020204" pitchFamily="34" charset="0"/>
                <a:ea typeface="微软雅黑" panose="020B0503020204020204" pitchFamily="34" charset="-122"/>
                <a:cs typeface="+mn-ea"/>
                <a:sym typeface="+mn-lt"/>
              </a:rPr>
              <a:t>16</a:t>
            </a:r>
            <a:r>
              <a:rPr lang="zh-TW" altLang="en-US" sz="1400" b="1" kern="0" dirty="0">
                <a:solidFill>
                  <a:schemeClr val="bg1"/>
                </a:solidFill>
                <a:latin typeface="Arial Black" panose="020B0A04020102020204" pitchFamily="34" charset="0"/>
                <a:ea typeface="微软雅黑" panose="020B0503020204020204" pitchFamily="34" charset="-122"/>
                <a:cs typeface="+mn-ea"/>
                <a:sym typeface="+mn-lt"/>
              </a:rPr>
              <a:t>家次</a:t>
            </a:r>
            <a:endParaRPr lang="en-US" altLang="zh-TW" sz="1400" b="1" kern="0" dirty="0">
              <a:solidFill>
                <a:schemeClr val="bg1"/>
              </a:solidFill>
              <a:latin typeface="Arial Black" panose="020B0A04020102020204" pitchFamily="34" charset="0"/>
              <a:ea typeface="微软雅黑" panose="020B0503020204020204" pitchFamily="34" charset="-122"/>
              <a:cs typeface="+mn-ea"/>
              <a:sym typeface="+mn-lt"/>
            </a:endParaRPr>
          </a:p>
        </p:txBody>
      </p:sp>
      <p:sp>
        <p:nvSpPr>
          <p:cNvPr id="93" name="Shape 2041">
            <a:extLst>
              <a:ext uri="{FF2B5EF4-FFF2-40B4-BE49-F238E27FC236}">
                <a16:creationId xmlns:a16="http://schemas.microsoft.com/office/drawing/2014/main" id="{8BC2A7F9-2979-4640-8535-BE87312C9709}"/>
              </a:ext>
            </a:extLst>
          </p:cNvPr>
          <p:cNvSpPr/>
          <p:nvPr/>
        </p:nvSpPr>
        <p:spPr>
          <a:xfrm>
            <a:off x="9041136" y="4024571"/>
            <a:ext cx="942227" cy="32244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grpSp>
        <p:nvGrpSpPr>
          <p:cNvPr id="95" name="群組 94"/>
          <p:cNvGrpSpPr/>
          <p:nvPr/>
        </p:nvGrpSpPr>
        <p:grpSpPr>
          <a:xfrm>
            <a:off x="8978110" y="3690742"/>
            <a:ext cx="2448458" cy="679132"/>
            <a:chOff x="10013795" y="4355210"/>
            <a:chExt cx="2466480" cy="679132"/>
          </a:xfrm>
        </p:grpSpPr>
        <p:sp>
          <p:nvSpPr>
            <p:cNvPr id="96" name="Shape 2041">
              <a:extLst>
                <a:ext uri="{FF2B5EF4-FFF2-40B4-BE49-F238E27FC236}">
                  <a16:creationId xmlns:a16="http://schemas.microsoft.com/office/drawing/2014/main" id="{8BC2A7F9-2979-4640-8535-BE87312C9709}"/>
                </a:ext>
              </a:extLst>
            </p:cNvPr>
            <p:cNvSpPr/>
            <p:nvPr/>
          </p:nvSpPr>
          <p:spPr>
            <a:xfrm>
              <a:off x="11288973" y="4355210"/>
              <a:ext cx="1048265" cy="65003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97" name="矩形 96"/>
            <p:cNvSpPr/>
            <p:nvPr/>
          </p:nvSpPr>
          <p:spPr>
            <a:xfrm>
              <a:off x="11177159" y="4519762"/>
              <a:ext cx="1303116" cy="338554"/>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dirty="0">
                  <a:solidFill>
                    <a:schemeClr val="bg1"/>
                  </a:solidFill>
                  <a:latin typeface="Arial Black" panose="020B0A04020102020204" pitchFamily="34" charset="0"/>
                  <a:ea typeface="微软雅黑" panose="020B0503020204020204" pitchFamily="34" charset="-122"/>
                  <a:cs typeface="+mn-ea"/>
                  <a:sym typeface="+mn-lt"/>
                </a:rPr>
                <a:t>716</a:t>
              </a:r>
              <a:r>
                <a:rPr lang="zh-TW" altLang="en-US" sz="1600" b="1" kern="0" dirty="0">
                  <a:solidFill>
                    <a:schemeClr val="bg1"/>
                  </a:solidFill>
                  <a:latin typeface="Arial Black" panose="020B0A04020102020204" pitchFamily="34" charset="0"/>
                  <a:ea typeface="微软雅黑" panose="020B0503020204020204" pitchFamily="34" charset="-122"/>
                  <a:cs typeface="+mn-ea"/>
                  <a:sym typeface="+mn-lt"/>
                </a:rPr>
                <a:t>項</a:t>
              </a:r>
              <a:endParaRPr lang="en-US" altLang="zh-TW" sz="1600" b="1" kern="0" dirty="0">
                <a:solidFill>
                  <a:schemeClr val="bg1"/>
                </a:solidFill>
                <a:latin typeface="Arial Black" panose="020B0A04020102020204" pitchFamily="34" charset="0"/>
                <a:ea typeface="微软雅黑" panose="020B0503020204020204" pitchFamily="34" charset="-122"/>
                <a:cs typeface="+mn-ea"/>
                <a:sym typeface="+mn-lt"/>
              </a:endParaRPr>
            </a:p>
          </p:txBody>
        </p:sp>
        <p:cxnSp>
          <p:nvCxnSpPr>
            <p:cNvPr id="98" name="直線接點 97"/>
            <p:cNvCxnSpPr/>
            <p:nvPr/>
          </p:nvCxnSpPr>
          <p:spPr>
            <a:xfrm flipV="1">
              <a:off x="10013795" y="5030416"/>
              <a:ext cx="2374540" cy="3926"/>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sp>
        <p:nvSpPr>
          <p:cNvPr id="99" name="矩形 98"/>
          <p:cNvSpPr/>
          <p:nvPr/>
        </p:nvSpPr>
        <p:spPr>
          <a:xfrm>
            <a:off x="8998642" y="4092977"/>
            <a:ext cx="1027213" cy="215636"/>
          </a:xfrm>
          <a:prstGeom prst="rect">
            <a:avLst/>
          </a:prstGeom>
        </p:spPr>
        <p:txBody>
          <a:bodyPr wrap="square">
            <a:spAutoFit/>
          </a:bodyPr>
          <a:lstStyle/>
          <a:p>
            <a:pPr lvl="0" algn="ctr" defTabSz="609570">
              <a:lnSpc>
                <a:spcPts val="800"/>
              </a:lnSpc>
              <a:spcBef>
                <a:spcPts val="400"/>
              </a:spcBef>
              <a:defRPr>
                <a:solidFill>
                  <a:srgbClr val="000000"/>
                </a:solidFill>
                <a:uFillTx/>
              </a:defRPr>
            </a:pPr>
            <a:r>
              <a:rPr lang="en-US" altLang="zh-TW" sz="1400" b="1" kern="0" dirty="0">
                <a:solidFill>
                  <a:schemeClr val="bg1"/>
                </a:solidFill>
                <a:latin typeface="Arial Black" panose="020B0A04020102020204" pitchFamily="34" charset="0"/>
                <a:ea typeface="微软雅黑" panose="020B0503020204020204" pitchFamily="34" charset="-122"/>
                <a:cs typeface="+mn-ea"/>
                <a:sym typeface="+mn-lt"/>
              </a:rPr>
              <a:t>396</a:t>
            </a:r>
            <a:r>
              <a:rPr lang="zh-TW" altLang="en-US" sz="1400" b="1" kern="0" dirty="0">
                <a:solidFill>
                  <a:schemeClr val="bg1"/>
                </a:solidFill>
                <a:latin typeface="Arial Black" panose="020B0A04020102020204" pitchFamily="34" charset="0"/>
                <a:ea typeface="微软雅黑" panose="020B0503020204020204" pitchFamily="34" charset="-122"/>
                <a:cs typeface="+mn-ea"/>
                <a:sym typeface="+mn-lt"/>
              </a:rPr>
              <a:t>項</a:t>
            </a:r>
            <a:endParaRPr lang="en-US" altLang="zh-TW" sz="1400" b="1" kern="0" dirty="0">
              <a:solidFill>
                <a:schemeClr val="bg1"/>
              </a:solidFill>
              <a:latin typeface="Arial Black" panose="020B0A04020102020204" pitchFamily="34" charset="0"/>
              <a:ea typeface="微软雅黑" panose="020B0503020204020204" pitchFamily="34" charset="-122"/>
              <a:cs typeface="+mn-ea"/>
              <a:sym typeface="+mn-lt"/>
            </a:endParaRPr>
          </a:p>
        </p:txBody>
      </p:sp>
      <p:sp>
        <p:nvSpPr>
          <p:cNvPr id="100" name="Shape 2041">
            <a:extLst>
              <a:ext uri="{FF2B5EF4-FFF2-40B4-BE49-F238E27FC236}">
                <a16:creationId xmlns:a16="http://schemas.microsoft.com/office/drawing/2014/main" id="{8BC2A7F9-2979-4640-8535-BE87312C9709}"/>
              </a:ext>
            </a:extLst>
          </p:cNvPr>
          <p:cNvSpPr/>
          <p:nvPr/>
        </p:nvSpPr>
        <p:spPr>
          <a:xfrm>
            <a:off x="9046775" y="3160957"/>
            <a:ext cx="942227" cy="32244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grpSp>
        <p:nvGrpSpPr>
          <p:cNvPr id="101" name="群組 100"/>
          <p:cNvGrpSpPr/>
          <p:nvPr/>
        </p:nvGrpSpPr>
        <p:grpSpPr>
          <a:xfrm>
            <a:off x="8983748" y="2827128"/>
            <a:ext cx="2438519" cy="679132"/>
            <a:chOff x="10013795" y="4355210"/>
            <a:chExt cx="2456468" cy="679132"/>
          </a:xfrm>
        </p:grpSpPr>
        <p:sp>
          <p:nvSpPr>
            <p:cNvPr id="102" name="Shape 2041">
              <a:extLst>
                <a:ext uri="{FF2B5EF4-FFF2-40B4-BE49-F238E27FC236}">
                  <a16:creationId xmlns:a16="http://schemas.microsoft.com/office/drawing/2014/main" id="{8BC2A7F9-2979-4640-8535-BE87312C9709}"/>
                </a:ext>
              </a:extLst>
            </p:cNvPr>
            <p:cNvSpPr/>
            <p:nvPr/>
          </p:nvSpPr>
          <p:spPr>
            <a:xfrm>
              <a:off x="11288973" y="4355210"/>
              <a:ext cx="1048265" cy="65003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dirty="0">
                <a:ln>
                  <a:noFill/>
                </a:ln>
                <a:solidFill>
                  <a:schemeClr val="bg1"/>
                </a:solidFill>
                <a:effectLst/>
                <a:uLnTx/>
                <a:uFill>
                  <a:solidFill/>
                </a:uFill>
                <a:latin typeface="Arial Black" panose="020B0A04020102020204" pitchFamily="34" charset="0"/>
                <a:ea typeface="微软雅黑" panose="020B0503020204020204" pitchFamily="34" charset="-122"/>
                <a:cs typeface="+mn-ea"/>
                <a:sym typeface="+mn-lt"/>
              </a:endParaRPr>
            </a:p>
          </p:txBody>
        </p:sp>
        <p:sp>
          <p:nvSpPr>
            <p:cNvPr id="103" name="矩形 102"/>
            <p:cNvSpPr/>
            <p:nvPr/>
          </p:nvSpPr>
          <p:spPr>
            <a:xfrm>
              <a:off x="11167147" y="4519762"/>
              <a:ext cx="1303116" cy="338554"/>
            </a:xfrm>
            <a:prstGeom prst="rect">
              <a:avLst/>
            </a:prstGeom>
          </p:spPr>
          <p:txBody>
            <a:bodyPr wrap="square">
              <a:spAutoFit/>
            </a:bodyPr>
            <a:lstStyle/>
            <a:p>
              <a:pPr lvl="0" algn="ctr" defTabSz="609570">
                <a:spcBef>
                  <a:spcPts val="400"/>
                </a:spcBef>
                <a:defRPr>
                  <a:solidFill>
                    <a:srgbClr val="000000"/>
                  </a:solidFill>
                  <a:uFillTx/>
                </a:defRPr>
              </a:pPr>
              <a:r>
                <a:rPr lang="en-US" altLang="zh-TW" sz="1600" b="1" kern="0">
                  <a:solidFill>
                    <a:schemeClr val="bg1"/>
                  </a:solidFill>
                  <a:latin typeface="Arial Black" panose="020B0A04020102020204" pitchFamily="34" charset="0"/>
                  <a:ea typeface="微软雅黑" panose="020B0503020204020204" pitchFamily="34" charset="-122"/>
                  <a:cs typeface="+mn-ea"/>
                  <a:sym typeface="+mn-lt"/>
                </a:rPr>
                <a:t>2,008</a:t>
              </a:r>
              <a:r>
                <a:rPr lang="zh-TW" altLang="en-US" sz="1600" b="1" kern="0" dirty="0">
                  <a:solidFill>
                    <a:schemeClr val="bg1"/>
                  </a:solidFill>
                  <a:latin typeface="Arial Black" panose="020B0A04020102020204" pitchFamily="34" charset="0"/>
                  <a:ea typeface="微软雅黑" panose="020B0503020204020204" pitchFamily="34" charset="-122"/>
                  <a:cs typeface="+mn-ea"/>
                  <a:sym typeface="+mn-lt"/>
                </a:rPr>
                <a:t>項</a:t>
              </a:r>
              <a:endParaRPr lang="en-US" altLang="zh-TW" sz="1600" b="1" kern="0" dirty="0">
                <a:solidFill>
                  <a:schemeClr val="bg1"/>
                </a:solidFill>
                <a:latin typeface="Arial Black" panose="020B0A04020102020204" pitchFamily="34" charset="0"/>
                <a:ea typeface="微软雅黑" panose="020B0503020204020204" pitchFamily="34" charset="-122"/>
                <a:cs typeface="+mn-ea"/>
                <a:sym typeface="+mn-lt"/>
              </a:endParaRPr>
            </a:p>
          </p:txBody>
        </p:sp>
        <p:cxnSp>
          <p:nvCxnSpPr>
            <p:cNvPr id="104" name="直線接點 103"/>
            <p:cNvCxnSpPr/>
            <p:nvPr/>
          </p:nvCxnSpPr>
          <p:spPr>
            <a:xfrm flipV="1">
              <a:off x="10013795" y="5030416"/>
              <a:ext cx="2374540" cy="3926"/>
            </a:xfrm>
            <a:prstGeom prst="line">
              <a:avLst/>
            </a:prstGeom>
            <a:ln w="28575">
              <a:headEnd type="oval"/>
              <a:tailEnd type="oval"/>
            </a:ln>
          </p:spPr>
          <p:style>
            <a:lnRef idx="3">
              <a:schemeClr val="accent2"/>
            </a:lnRef>
            <a:fillRef idx="0">
              <a:schemeClr val="accent2"/>
            </a:fillRef>
            <a:effectRef idx="2">
              <a:schemeClr val="accent2"/>
            </a:effectRef>
            <a:fontRef idx="minor">
              <a:schemeClr val="tx1"/>
            </a:fontRef>
          </p:style>
        </p:cxnSp>
      </p:grpSp>
      <p:sp>
        <p:nvSpPr>
          <p:cNvPr id="105" name="矩形 104"/>
          <p:cNvSpPr/>
          <p:nvPr/>
        </p:nvSpPr>
        <p:spPr>
          <a:xfrm>
            <a:off x="9004281" y="3229363"/>
            <a:ext cx="1027213" cy="215636"/>
          </a:xfrm>
          <a:prstGeom prst="rect">
            <a:avLst/>
          </a:prstGeom>
        </p:spPr>
        <p:txBody>
          <a:bodyPr wrap="square">
            <a:spAutoFit/>
          </a:bodyPr>
          <a:lstStyle/>
          <a:p>
            <a:pPr lvl="0" algn="ctr" defTabSz="609570">
              <a:lnSpc>
                <a:spcPts val="800"/>
              </a:lnSpc>
              <a:spcBef>
                <a:spcPts val="400"/>
              </a:spcBef>
              <a:defRPr>
                <a:solidFill>
                  <a:srgbClr val="000000"/>
                </a:solidFill>
                <a:uFillTx/>
              </a:defRPr>
            </a:pPr>
            <a:r>
              <a:rPr lang="en-US" altLang="zh-TW" sz="1400" b="1" kern="0" dirty="0">
                <a:solidFill>
                  <a:schemeClr val="bg1"/>
                </a:solidFill>
                <a:latin typeface="Arial Black" panose="020B0A04020102020204" pitchFamily="34" charset="0"/>
                <a:ea typeface="微软雅黑" panose="020B0503020204020204" pitchFamily="34" charset="-122"/>
                <a:cs typeface="+mn-ea"/>
                <a:sym typeface="+mn-lt"/>
              </a:rPr>
              <a:t>1,688</a:t>
            </a:r>
            <a:r>
              <a:rPr lang="zh-TW" altLang="en-US" sz="1400" b="1" kern="0" dirty="0">
                <a:solidFill>
                  <a:schemeClr val="bg1"/>
                </a:solidFill>
                <a:latin typeface="Arial Black" panose="020B0A04020102020204" pitchFamily="34" charset="0"/>
                <a:ea typeface="微软雅黑" panose="020B0503020204020204" pitchFamily="34" charset="-122"/>
                <a:cs typeface="+mn-ea"/>
                <a:sym typeface="+mn-lt"/>
              </a:rPr>
              <a:t>項</a:t>
            </a:r>
            <a:endParaRPr lang="en-US" altLang="zh-TW" sz="1400" b="1" kern="0" dirty="0">
              <a:solidFill>
                <a:schemeClr val="bg1"/>
              </a:solidFill>
              <a:latin typeface="Arial Black" panose="020B0A04020102020204" pitchFamily="34" charset="0"/>
              <a:ea typeface="微软雅黑" panose="020B0503020204020204" pitchFamily="34" charset="-122"/>
              <a:cs typeface="+mn-ea"/>
              <a:sym typeface="+mn-lt"/>
            </a:endParaRPr>
          </a:p>
        </p:txBody>
      </p:sp>
      <p:grpSp>
        <p:nvGrpSpPr>
          <p:cNvPr id="82" name="群組 81"/>
          <p:cNvGrpSpPr/>
          <p:nvPr/>
        </p:nvGrpSpPr>
        <p:grpSpPr>
          <a:xfrm>
            <a:off x="10165332" y="1103984"/>
            <a:ext cx="1203641" cy="579400"/>
            <a:chOff x="4129960" y="1344689"/>
            <a:chExt cx="1411239" cy="579400"/>
          </a:xfrm>
        </p:grpSpPr>
        <p:sp>
          <p:nvSpPr>
            <p:cNvPr id="83" name="五邊形 82"/>
            <p:cNvSpPr/>
            <p:nvPr/>
          </p:nvSpPr>
          <p:spPr>
            <a:xfrm rot="5400000">
              <a:off x="4567301" y="950190"/>
              <a:ext cx="579400" cy="1368397"/>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4" name="文字方塊 83"/>
            <p:cNvSpPr txBox="1"/>
            <p:nvPr/>
          </p:nvSpPr>
          <p:spPr>
            <a:xfrm>
              <a:off x="4129960" y="1389466"/>
              <a:ext cx="1197764" cy="369332"/>
            </a:xfrm>
            <a:prstGeom prst="rect">
              <a:avLst/>
            </a:prstGeom>
            <a:noFill/>
          </p:spPr>
          <p:txBody>
            <a:bodyPr wrap="none" rtlCol="0">
              <a:spAutoFit/>
            </a:bodyPr>
            <a:lstStyle/>
            <a:p>
              <a:r>
                <a:rPr lang="en-US" altLang="zh-TW" b="1" dirty="0">
                  <a:solidFill>
                    <a:schemeClr val="bg1"/>
                  </a:solidFill>
                </a:rPr>
                <a:t>2.0</a:t>
              </a:r>
              <a:r>
                <a:rPr lang="zh-TW" altLang="en-US" b="1" dirty="0">
                  <a:solidFill>
                    <a:schemeClr val="bg1"/>
                  </a:solidFill>
                </a:rPr>
                <a:t>目標值</a:t>
              </a:r>
            </a:p>
          </p:txBody>
        </p:sp>
      </p:grpSp>
      <p:grpSp>
        <p:nvGrpSpPr>
          <p:cNvPr id="85" name="群組 84"/>
          <p:cNvGrpSpPr/>
          <p:nvPr/>
        </p:nvGrpSpPr>
        <p:grpSpPr>
          <a:xfrm>
            <a:off x="8931172" y="1113086"/>
            <a:ext cx="1036021" cy="579400"/>
            <a:chOff x="4172802" y="1344689"/>
            <a:chExt cx="1368397" cy="579400"/>
          </a:xfrm>
        </p:grpSpPr>
        <p:sp>
          <p:nvSpPr>
            <p:cNvPr id="86" name="五邊形 85"/>
            <p:cNvSpPr/>
            <p:nvPr/>
          </p:nvSpPr>
          <p:spPr>
            <a:xfrm rot="5400000">
              <a:off x="4567301" y="950190"/>
              <a:ext cx="579400" cy="1368397"/>
            </a:xfrm>
            <a:prstGeom prst="homePlate">
              <a:avLst>
                <a:gd name="adj" fmla="val 26787"/>
              </a:avLst>
            </a:pr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6" name="文字方塊 105"/>
            <p:cNvSpPr txBox="1"/>
            <p:nvPr/>
          </p:nvSpPr>
          <p:spPr>
            <a:xfrm>
              <a:off x="4207647" y="1389585"/>
              <a:ext cx="966931" cy="369332"/>
            </a:xfrm>
            <a:prstGeom prst="rect">
              <a:avLst/>
            </a:prstGeom>
            <a:noFill/>
          </p:spPr>
          <p:txBody>
            <a:bodyPr wrap="none" rtlCol="0">
              <a:spAutoFit/>
            </a:bodyPr>
            <a:lstStyle/>
            <a:p>
              <a:r>
                <a:rPr lang="en-US" altLang="zh-TW" b="1" dirty="0">
                  <a:solidFill>
                    <a:schemeClr val="bg1"/>
                  </a:solidFill>
                </a:rPr>
                <a:t>1.0</a:t>
              </a:r>
              <a:r>
                <a:rPr lang="zh-TW" altLang="en-US" b="1" dirty="0">
                  <a:solidFill>
                    <a:schemeClr val="bg1"/>
                  </a:solidFill>
                </a:rPr>
                <a:t>成效</a:t>
              </a:r>
            </a:p>
          </p:txBody>
        </p:sp>
      </p:grpSp>
      <p:sp>
        <p:nvSpPr>
          <p:cNvPr id="81" name="投影片編號版面配置區 1"/>
          <p:cNvSpPr>
            <a:spLocks noGrp="1"/>
          </p:cNvSpPr>
          <p:nvPr>
            <p:ph type="sldNum" sz="quarter" idx="11"/>
          </p:nvPr>
        </p:nvSpPr>
        <p:spPr>
          <a:xfrm>
            <a:off x="9347200" y="6492875"/>
            <a:ext cx="2844800" cy="365125"/>
          </a:xfrm>
        </p:spPr>
        <p:txBody>
          <a:bodyPr/>
          <a:lstStyle/>
          <a:p>
            <a:fld id="{5924C9F2-6427-4B92-A119-013226287370}" type="slidenum">
              <a:rPr lang="zh-TW" altLang="en-US" smtClean="0"/>
              <a:pPr/>
              <a:t>9</a:t>
            </a:fld>
            <a:endParaRPr lang="zh-TW" altLang="en-US" dirty="0"/>
          </a:p>
        </p:txBody>
      </p:sp>
    </p:spTree>
    <p:extLst>
      <p:ext uri="{BB962C8B-B14F-4D97-AF65-F5344CB8AC3E}">
        <p14:creationId xmlns:p14="http://schemas.microsoft.com/office/powerpoint/2010/main" val="6227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2f2fe1b0-4a66-4102-8166-8dd7a6b63fbb"/>
</p:tagLst>
</file>

<file path=ppt/tags/tag3.xml><?xml version="1.0" encoding="utf-8"?>
<p:tagLst xmlns:a="http://schemas.openxmlformats.org/drawingml/2006/main" xmlns:r="http://schemas.openxmlformats.org/officeDocument/2006/relationships" xmlns:p="http://schemas.openxmlformats.org/presentationml/2006/main">
  <p:tag name="ISLIDE.DIAGRAM" val="f8ae8543-ce9f-4d5c-a514-70dd3233ddb6"/>
</p:tagLst>
</file>

<file path=ppt/tags/tag4.xml><?xml version="1.0" encoding="utf-8"?>
<p:tagLst xmlns:a="http://schemas.openxmlformats.org/drawingml/2006/main" xmlns:r="http://schemas.openxmlformats.org/officeDocument/2006/relationships" xmlns:p="http://schemas.openxmlformats.org/presentationml/2006/main">
  <p:tag name="ISLIDE.DIAGRAM" val="25614a77-0ddb-4449-a9ba-0f861133a66f"/>
</p:tagLst>
</file>

<file path=ppt/tags/tag5.xml><?xml version="1.0" encoding="utf-8"?>
<p:tagLst xmlns:a="http://schemas.openxmlformats.org/drawingml/2006/main" xmlns:r="http://schemas.openxmlformats.org/officeDocument/2006/relationships" xmlns:p="http://schemas.openxmlformats.org/presentationml/2006/main">
  <p:tag name="ISLIDE.DIAGRAM" val="83bc5b74-fc86-4cf9-a3c9-e029cc83deae"/>
</p:tagLst>
</file>

<file path=ppt/tags/tag6.xml><?xml version="1.0" encoding="utf-8"?>
<p:tagLst xmlns:a="http://schemas.openxmlformats.org/drawingml/2006/main" xmlns:r="http://schemas.openxmlformats.org/officeDocument/2006/relationships" xmlns:p="http://schemas.openxmlformats.org/presentationml/2006/main">
  <p:tag name="ISLIDE.DIAGRAM" val="088e85d3-12a4-42bc-bd8e-8108a27b6b87"/>
</p:tagLst>
</file>

<file path=ppt/tags/tag7.xml><?xml version="1.0" encoding="utf-8"?>
<p:tagLst xmlns:a="http://schemas.openxmlformats.org/drawingml/2006/main" xmlns:r="http://schemas.openxmlformats.org/officeDocument/2006/relationships" xmlns:p="http://schemas.openxmlformats.org/presentationml/2006/main">
  <p:tag name="ISLIDE.DIAGRAM" val="088e85d3-12a4-42bc-bd8e-8108a27b6b87"/>
</p:tagLst>
</file>

<file path=ppt/theme/theme1.xml><?xml version="1.0" encoding="utf-8"?>
<a:theme xmlns:a="http://schemas.openxmlformats.org/drawingml/2006/main" name="包图主题2">
  <a:themeElements>
    <a:clrScheme name="自定义 180">
      <a:dk1>
        <a:sysClr val="windowText" lastClr="000000"/>
      </a:dk1>
      <a:lt1>
        <a:sysClr val="window" lastClr="FFFFFF"/>
      </a:lt1>
      <a:dk2>
        <a:srgbClr val="44546A"/>
      </a:dk2>
      <a:lt2>
        <a:srgbClr val="E7E6E6"/>
      </a:lt2>
      <a:accent1>
        <a:srgbClr val="1096AF"/>
      </a:accent1>
      <a:accent2>
        <a:srgbClr val="1096AF"/>
      </a:accent2>
      <a:accent3>
        <a:srgbClr val="1096AF"/>
      </a:accent3>
      <a:accent4>
        <a:srgbClr val="1096AF"/>
      </a:accent4>
      <a:accent5>
        <a:srgbClr val="1096AF"/>
      </a:accent5>
      <a:accent6>
        <a:srgbClr val="1096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包图主题2</Template>
  <TotalTime>5342</TotalTime>
  <Words>3682</Words>
  <Application>Microsoft Office PowerPoint</Application>
  <PresentationFormat>寬螢幕</PresentationFormat>
  <Paragraphs>493</Paragraphs>
  <Slides>21</Slides>
  <Notes>20</Notes>
  <HiddenSlides>0</HiddenSlides>
  <MMClips>0</MMClips>
  <ScaleCrop>false</ScaleCrop>
  <HeadingPairs>
    <vt:vector size="6" baseType="variant">
      <vt:variant>
        <vt:lpstr>使用字型</vt:lpstr>
      </vt:variant>
      <vt:variant>
        <vt:i4>21</vt:i4>
      </vt:variant>
      <vt:variant>
        <vt:lpstr>佈景主題</vt:lpstr>
      </vt:variant>
      <vt:variant>
        <vt:i4>2</vt:i4>
      </vt:variant>
      <vt:variant>
        <vt:lpstr>投影片標題</vt:lpstr>
      </vt:variant>
      <vt:variant>
        <vt:i4>21</vt:i4>
      </vt:variant>
    </vt:vector>
  </HeadingPairs>
  <TitlesOfParts>
    <vt:vector size="44" baseType="lpstr">
      <vt:lpstr>等线</vt:lpstr>
      <vt:lpstr>FontAwesome</vt:lpstr>
      <vt:lpstr>微软雅黑</vt:lpstr>
      <vt:lpstr>微软雅黑</vt:lpstr>
      <vt:lpstr>Open Sans</vt:lpstr>
      <vt:lpstr>宋体</vt:lpstr>
      <vt:lpstr>时尚中黑简体</vt:lpstr>
      <vt:lpstr>经典综艺体简</vt:lpstr>
      <vt:lpstr>華康華綜體W5</vt:lpstr>
      <vt:lpstr>微软雅黑 Light</vt:lpstr>
      <vt:lpstr>微軟正黑體</vt:lpstr>
      <vt:lpstr>新細明體</vt:lpstr>
      <vt:lpstr>標楷體</vt:lpstr>
      <vt:lpstr>Arial</vt:lpstr>
      <vt:lpstr>Arial Black</vt:lpstr>
      <vt:lpstr>Calibri</vt:lpstr>
      <vt:lpstr>Calibri Light</vt:lpstr>
      <vt:lpstr>Century Gothic</vt:lpstr>
      <vt:lpstr>Impact</vt:lpstr>
      <vt:lpstr>Times New Roman</vt:lpstr>
      <vt:lpstr>Wingdings</vt:lpstr>
      <vt:lpstr>包图主题2</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教育部 林筱青</cp:lastModifiedBy>
  <cp:revision>472</cp:revision>
  <cp:lastPrinted>2020-08-25T03:52:20Z</cp:lastPrinted>
  <dcterms:created xsi:type="dcterms:W3CDTF">2017-08-18T03:02:00Z</dcterms:created>
  <dcterms:modified xsi:type="dcterms:W3CDTF">2021-01-11T23:28:38Z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